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8" r:id="rId3"/>
    <p:sldId id="482" r:id="rId4"/>
    <p:sldId id="483" r:id="rId5"/>
    <p:sldId id="484" r:id="rId6"/>
    <p:sldId id="485" r:id="rId7"/>
    <p:sldId id="486" r:id="rId8"/>
    <p:sldId id="487" r:id="rId9"/>
    <p:sldId id="499" r:id="rId10"/>
    <p:sldId id="500" r:id="rId11"/>
    <p:sldId id="488" r:id="rId12"/>
    <p:sldId id="489" r:id="rId13"/>
    <p:sldId id="502" r:id="rId14"/>
    <p:sldId id="490" r:id="rId15"/>
    <p:sldId id="501" r:id="rId16"/>
    <p:sldId id="491" r:id="rId17"/>
    <p:sldId id="508" r:id="rId18"/>
    <p:sldId id="509" r:id="rId19"/>
    <p:sldId id="510" r:id="rId20"/>
    <p:sldId id="511" r:id="rId21"/>
    <p:sldId id="512" r:id="rId22"/>
    <p:sldId id="513" r:id="rId23"/>
    <p:sldId id="514" r:id="rId24"/>
    <p:sldId id="515" r:id="rId25"/>
    <p:sldId id="516" r:id="rId26"/>
    <p:sldId id="517" r:id="rId27"/>
    <p:sldId id="518" r:id="rId28"/>
    <p:sldId id="519" r:id="rId29"/>
    <p:sldId id="520" r:id="rId30"/>
    <p:sldId id="521" r:id="rId31"/>
    <p:sldId id="523" r:id="rId32"/>
    <p:sldId id="524" r:id="rId33"/>
    <p:sldId id="522" r:id="rId34"/>
    <p:sldId id="525" r:id="rId35"/>
    <p:sldId id="526" r:id="rId36"/>
    <p:sldId id="527" r:id="rId37"/>
    <p:sldId id="528" r:id="rId38"/>
    <p:sldId id="529" r:id="rId39"/>
    <p:sldId id="530" r:id="rId40"/>
    <p:sldId id="535" r:id="rId41"/>
    <p:sldId id="531" r:id="rId42"/>
    <p:sldId id="532" r:id="rId43"/>
    <p:sldId id="533" r:id="rId44"/>
    <p:sldId id="534" r:id="rId45"/>
    <p:sldId id="536" r:id="rId46"/>
    <p:sldId id="537" r:id="rId47"/>
    <p:sldId id="538" r:id="rId48"/>
    <p:sldId id="539" r:id="rId49"/>
    <p:sldId id="544" r:id="rId50"/>
    <p:sldId id="540" r:id="rId51"/>
    <p:sldId id="541" r:id="rId52"/>
    <p:sldId id="542" r:id="rId53"/>
    <p:sldId id="543" r:id="rId54"/>
    <p:sldId id="545" r:id="rId55"/>
    <p:sldId id="546" r:id="rId56"/>
    <p:sldId id="553" r:id="rId57"/>
    <p:sldId id="547" r:id="rId58"/>
    <p:sldId id="548" r:id="rId59"/>
    <p:sldId id="549" r:id="rId60"/>
    <p:sldId id="554" r:id="rId61"/>
    <p:sldId id="550" r:id="rId62"/>
    <p:sldId id="555" r:id="rId63"/>
    <p:sldId id="556" r:id="rId64"/>
    <p:sldId id="551" r:id="rId65"/>
    <p:sldId id="552" r:id="rId66"/>
    <p:sldId id="557" r:id="rId67"/>
    <p:sldId id="558" r:id="rId68"/>
    <p:sldId id="559" r:id="rId69"/>
    <p:sldId id="560" r:id="rId70"/>
    <p:sldId id="561" r:id="rId71"/>
    <p:sldId id="562" r:id="rId72"/>
    <p:sldId id="505" r:id="rId73"/>
    <p:sldId id="563" r:id="rId74"/>
    <p:sldId id="564" r:id="rId75"/>
    <p:sldId id="565" r:id="rId76"/>
    <p:sldId id="566" r:id="rId77"/>
    <p:sldId id="567" r:id="rId78"/>
    <p:sldId id="568" r:id="rId79"/>
    <p:sldId id="569" r:id="rId80"/>
    <p:sldId id="570" r:id="rId81"/>
    <p:sldId id="571" r:id="rId82"/>
    <p:sldId id="572" r:id="rId83"/>
    <p:sldId id="492" r:id="rId84"/>
    <p:sldId id="574" r:id="rId85"/>
    <p:sldId id="575" r:id="rId86"/>
    <p:sldId id="576" r:id="rId87"/>
    <p:sldId id="583" r:id="rId88"/>
    <p:sldId id="577" r:id="rId89"/>
    <p:sldId id="584" r:id="rId90"/>
    <p:sldId id="578" r:id="rId91"/>
    <p:sldId id="579" r:id="rId92"/>
    <p:sldId id="580" r:id="rId93"/>
    <p:sldId id="581" r:id="rId94"/>
    <p:sldId id="582" r:id="rId95"/>
    <p:sldId id="585" r:id="rId96"/>
    <p:sldId id="586" r:id="rId97"/>
    <p:sldId id="587" r:id="rId98"/>
    <p:sldId id="588" r:id="rId99"/>
    <p:sldId id="590" r:id="rId100"/>
    <p:sldId id="589" r:id="rId101"/>
  </p:sldIdLst>
  <p:sldSz cx="9144000" cy="6858000" type="screen4x3"/>
  <p:notesSz cx="9144000" cy="6858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913"/>
    <p:restoredTop sz="94714"/>
  </p:normalViewPr>
  <p:slideViewPr>
    <p:cSldViewPr>
      <p:cViewPr varScale="1">
        <p:scale>
          <a:sx n="74" d="100"/>
          <a:sy n="74" d="100"/>
        </p:scale>
        <p:origin x="-1008" y="-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160014" y="33019"/>
            <a:ext cx="2823971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839"/>
              </a:lnSpc>
            </a:pPr>
            <a:r>
              <a:rPr spc="-5" dirty="0"/>
              <a:t>INF1026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839"/>
              </a:lnSpc>
            </a:pPr>
            <a:r>
              <a:rPr spc="-5" dirty="0"/>
              <a:t>U</a:t>
            </a:r>
            <a:r>
              <a:rPr spc="-15" dirty="0"/>
              <a:t>Q</a:t>
            </a:r>
            <a:r>
              <a:rPr spc="-5" dirty="0"/>
              <a:t>AM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‹N°›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839"/>
              </a:lnSpc>
            </a:pPr>
            <a:r>
              <a:rPr spc="-5" dirty="0"/>
              <a:t>INF1026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839"/>
              </a:lnSpc>
            </a:pPr>
            <a:r>
              <a:rPr spc="-5" dirty="0"/>
              <a:t>U</a:t>
            </a:r>
            <a:r>
              <a:rPr spc="-15" dirty="0"/>
              <a:t>Q</a:t>
            </a:r>
            <a:r>
              <a:rPr spc="-5" dirty="0"/>
              <a:t>AM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‹N°›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839"/>
              </a:lnSpc>
            </a:pPr>
            <a:r>
              <a:rPr spc="-5" dirty="0"/>
              <a:t>INF1026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839"/>
              </a:lnSpc>
            </a:pPr>
            <a:r>
              <a:rPr spc="-5" dirty="0"/>
              <a:t>U</a:t>
            </a:r>
            <a:r>
              <a:rPr spc="-15" dirty="0"/>
              <a:t>Q</a:t>
            </a:r>
            <a:r>
              <a:rPr spc="-5" dirty="0"/>
              <a:t>AM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‹N°›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839"/>
              </a:lnSpc>
            </a:pPr>
            <a:r>
              <a:rPr spc="-5" dirty="0"/>
              <a:t>INF1026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839"/>
              </a:lnSpc>
            </a:pPr>
            <a:r>
              <a:rPr spc="-5" dirty="0"/>
              <a:t>U</a:t>
            </a:r>
            <a:r>
              <a:rPr spc="-15" dirty="0"/>
              <a:t>Q</a:t>
            </a:r>
            <a:r>
              <a:rPr spc="-5" dirty="0"/>
              <a:t>AM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‹N°›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839"/>
              </a:lnSpc>
            </a:pPr>
            <a:r>
              <a:rPr spc="-5" dirty="0"/>
              <a:t>INF1026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839"/>
              </a:lnSpc>
            </a:pPr>
            <a:r>
              <a:rPr spc="-5" dirty="0"/>
              <a:t>U</a:t>
            </a:r>
            <a:r>
              <a:rPr spc="-15" dirty="0"/>
              <a:t>Q</a:t>
            </a:r>
            <a:r>
              <a:rPr spc="-5" dirty="0"/>
              <a:t>AM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‹N°›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62" y="6598158"/>
            <a:ext cx="2988945" cy="260985"/>
          </a:xfrm>
          <a:custGeom>
            <a:avLst/>
            <a:gdLst/>
            <a:ahLst/>
            <a:cxnLst/>
            <a:rect l="l" t="t" r="r" b="b"/>
            <a:pathLst>
              <a:path w="2988945" h="260984">
                <a:moveTo>
                  <a:pt x="2988564" y="0"/>
                </a:moveTo>
                <a:lnTo>
                  <a:pt x="0" y="0"/>
                </a:lnTo>
                <a:lnTo>
                  <a:pt x="0" y="260604"/>
                </a:lnTo>
                <a:lnTo>
                  <a:pt x="2988564" y="260604"/>
                </a:lnTo>
                <a:lnTo>
                  <a:pt x="2988564" y="0"/>
                </a:lnTo>
                <a:close/>
              </a:path>
            </a:pathLst>
          </a:custGeom>
          <a:solidFill>
            <a:srgbClr val="1737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62" y="6598158"/>
            <a:ext cx="2988945" cy="260985"/>
          </a:xfrm>
          <a:custGeom>
            <a:avLst/>
            <a:gdLst/>
            <a:ahLst/>
            <a:cxnLst/>
            <a:rect l="l" t="t" r="r" b="b"/>
            <a:pathLst>
              <a:path w="2988945" h="260984">
                <a:moveTo>
                  <a:pt x="0" y="260604"/>
                </a:moveTo>
                <a:lnTo>
                  <a:pt x="2988564" y="260604"/>
                </a:lnTo>
                <a:lnTo>
                  <a:pt x="2988564" y="0"/>
                </a:lnTo>
                <a:lnTo>
                  <a:pt x="0" y="0"/>
                </a:lnTo>
                <a:lnTo>
                  <a:pt x="0" y="260604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2989325" y="6598158"/>
            <a:ext cx="3095625" cy="260985"/>
          </a:xfrm>
          <a:custGeom>
            <a:avLst/>
            <a:gdLst/>
            <a:ahLst/>
            <a:cxnLst/>
            <a:rect l="l" t="t" r="r" b="b"/>
            <a:pathLst>
              <a:path w="3095625" h="260984">
                <a:moveTo>
                  <a:pt x="3095244" y="0"/>
                </a:moveTo>
                <a:lnTo>
                  <a:pt x="0" y="0"/>
                </a:lnTo>
                <a:lnTo>
                  <a:pt x="0" y="260604"/>
                </a:lnTo>
                <a:lnTo>
                  <a:pt x="3095244" y="260604"/>
                </a:lnTo>
                <a:lnTo>
                  <a:pt x="3095244" y="0"/>
                </a:lnTo>
                <a:close/>
              </a:path>
            </a:pathLst>
          </a:custGeom>
          <a:solidFill>
            <a:srgbClr val="333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2989325" y="6598158"/>
            <a:ext cx="3095625" cy="260985"/>
          </a:xfrm>
          <a:custGeom>
            <a:avLst/>
            <a:gdLst/>
            <a:ahLst/>
            <a:cxnLst/>
            <a:rect l="l" t="t" r="r" b="b"/>
            <a:pathLst>
              <a:path w="3095625" h="260984">
                <a:moveTo>
                  <a:pt x="0" y="260604"/>
                </a:moveTo>
                <a:lnTo>
                  <a:pt x="3095244" y="260604"/>
                </a:lnTo>
                <a:lnTo>
                  <a:pt x="3095244" y="0"/>
                </a:lnTo>
                <a:lnTo>
                  <a:pt x="0" y="0"/>
                </a:lnTo>
                <a:lnTo>
                  <a:pt x="0" y="260604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6083808" y="6597396"/>
            <a:ext cx="3060700" cy="260985"/>
          </a:xfrm>
          <a:custGeom>
            <a:avLst/>
            <a:gdLst/>
            <a:ahLst/>
            <a:cxnLst/>
            <a:rect l="l" t="t" r="r" b="b"/>
            <a:pathLst>
              <a:path w="3060700" h="260984">
                <a:moveTo>
                  <a:pt x="3060191" y="0"/>
                </a:moveTo>
                <a:lnTo>
                  <a:pt x="0" y="0"/>
                </a:lnTo>
                <a:lnTo>
                  <a:pt x="0" y="260603"/>
                </a:lnTo>
                <a:lnTo>
                  <a:pt x="3060191" y="260603"/>
                </a:lnTo>
                <a:lnTo>
                  <a:pt x="3060191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762" y="762"/>
            <a:ext cx="9144000" cy="765175"/>
          </a:xfrm>
          <a:custGeom>
            <a:avLst/>
            <a:gdLst/>
            <a:ahLst/>
            <a:cxnLst/>
            <a:rect l="l" t="t" r="r" b="b"/>
            <a:pathLst>
              <a:path w="9144000" h="765175">
                <a:moveTo>
                  <a:pt x="9144000" y="0"/>
                </a:moveTo>
                <a:lnTo>
                  <a:pt x="0" y="0"/>
                </a:lnTo>
                <a:lnTo>
                  <a:pt x="0" y="765047"/>
                </a:lnTo>
                <a:lnTo>
                  <a:pt x="9144000" y="765047"/>
                </a:lnTo>
                <a:lnTo>
                  <a:pt x="9144000" y="0"/>
                </a:lnTo>
                <a:close/>
              </a:path>
            </a:pathLst>
          </a:custGeom>
          <a:solidFill>
            <a:srgbClr val="3333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762" y="762"/>
            <a:ext cx="9144000" cy="765175"/>
          </a:xfrm>
          <a:custGeom>
            <a:avLst/>
            <a:gdLst/>
            <a:ahLst/>
            <a:cxnLst/>
            <a:rect l="l" t="t" r="r" b="b"/>
            <a:pathLst>
              <a:path w="9144000" h="765175">
                <a:moveTo>
                  <a:pt x="0" y="765047"/>
                </a:moveTo>
                <a:lnTo>
                  <a:pt x="9144000" y="765047"/>
                </a:lnTo>
                <a:lnTo>
                  <a:pt x="9144000" y="0"/>
                </a:lnTo>
                <a:lnTo>
                  <a:pt x="0" y="0"/>
                </a:lnTo>
                <a:lnTo>
                  <a:pt x="0" y="765047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3814" y="33019"/>
            <a:ext cx="8456371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97253" y="2442591"/>
            <a:ext cx="6932295" cy="3462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4771" y="6610729"/>
            <a:ext cx="782320" cy="2501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839"/>
              </a:lnSpc>
            </a:pPr>
            <a:r>
              <a:rPr spc="-5" dirty="0"/>
              <a:t>INF1026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501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12700">
              <a:lnSpc>
                <a:spcPts val="1839"/>
              </a:lnSpc>
            </a:pPr>
            <a:r>
              <a:rPr spc="-5" dirty="0"/>
              <a:t>U</a:t>
            </a:r>
            <a:r>
              <a:rPr spc="-15" dirty="0"/>
              <a:t>Q</a:t>
            </a:r>
            <a:r>
              <a:rPr spc="-5" dirty="0"/>
              <a:t>AM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474331" y="6574762"/>
            <a:ext cx="280670" cy="2501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‹N°›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hyperlink" Target="https://ist.inrae.fr/" TargetMode="External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6.inrae.fr/reselec/Media/fichiers/Aides/Acceder-aux-ressources/document-d-aide-a-la-configuration-revelec.pac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jp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g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g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.png"/><Relationship Id="rId7" Type="http://schemas.openxmlformats.org/officeDocument/2006/relationships/image" Target="../media/image8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jpg"/><Relationship Id="rId9" Type="http://schemas.openxmlformats.org/officeDocument/2006/relationships/image" Target="../media/image9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belinra.inra.fr/" TargetMode="External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8.png"/><Relationship Id="rId5" Type="http://schemas.openxmlformats.org/officeDocument/2006/relationships/image" Target="../media/image93.jpg"/><Relationship Id="rId10" Type="http://schemas.openxmlformats.org/officeDocument/2006/relationships/image" Target="../media/image97.png"/><Relationship Id="rId4" Type="http://schemas.openxmlformats.org/officeDocument/2006/relationships/image" Target="../media/image92.png"/><Relationship Id="rId9" Type="http://schemas.openxmlformats.org/officeDocument/2006/relationships/image" Target="../media/image9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tranet.inrae.fr/ist/Chercher-Trouver/Demander-un-document" TargetMode="External"/><Relationship Id="rId5" Type="http://schemas.openxmlformats.org/officeDocument/2006/relationships/hyperlink" Target="mailto:ist-dedoc@listes.inra.fr" TargetMode="External"/><Relationship Id="rId4" Type="http://schemas.openxmlformats.org/officeDocument/2006/relationships/image" Target="../media/image9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.png"/><Relationship Id="rId7" Type="http://schemas.openxmlformats.org/officeDocument/2006/relationships/image" Target="../media/image10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jp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jpg"/><Relationship Id="rId5" Type="http://schemas.openxmlformats.org/officeDocument/2006/relationships/image" Target="../media/image116.jpg"/><Relationship Id="rId4" Type="http://schemas.openxmlformats.org/officeDocument/2006/relationships/image" Target="../media/image11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.png"/><Relationship Id="rId7" Type="http://schemas.openxmlformats.org/officeDocument/2006/relationships/image" Target="../media/image1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.png"/><Relationship Id="rId7" Type="http://schemas.openxmlformats.org/officeDocument/2006/relationships/image" Target="../media/image1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.png"/><Relationship Id="rId7" Type="http://schemas.openxmlformats.org/officeDocument/2006/relationships/image" Target="../media/image1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Relationship Id="rId9" Type="http://schemas.openxmlformats.org/officeDocument/2006/relationships/image" Target="../media/image15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.png"/><Relationship Id="rId7" Type="http://schemas.openxmlformats.org/officeDocument/2006/relationships/image" Target="../media/image1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.png"/><Relationship Id="rId7" Type="http://schemas.openxmlformats.org/officeDocument/2006/relationships/image" Target="../media/image1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jpg"/><Relationship Id="rId3" Type="http://schemas.openxmlformats.org/officeDocument/2006/relationships/image" Target="../media/image1.png"/><Relationship Id="rId7" Type="http://schemas.openxmlformats.org/officeDocument/2006/relationships/image" Target="../media/image1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.png"/><Relationship Id="rId7" Type="http://schemas.openxmlformats.org/officeDocument/2006/relationships/image" Target="../media/image18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.png"/><Relationship Id="rId7" Type="http://schemas.openxmlformats.org/officeDocument/2006/relationships/image" Target="../media/image18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10" Type="http://schemas.openxmlformats.org/officeDocument/2006/relationships/image" Target="../media/image190.jpg"/><Relationship Id="rId4" Type="http://schemas.openxmlformats.org/officeDocument/2006/relationships/image" Target="../media/image184.png"/><Relationship Id="rId9" Type="http://schemas.openxmlformats.org/officeDocument/2006/relationships/image" Target="../media/image18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jpeg"/><Relationship Id="rId4" Type="http://schemas.openxmlformats.org/officeDocument/2006/relationships/image" Target="../media/image19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6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jp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7.jpg"/><Relationship Id="rId4" Type="http://schemas.openxmlformats.org/officeDocument/2006/relationships/image" Target="../media/image20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8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10.jp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png"/><Relationship Id="rId5" Type="http://schemas.openxmlformats.org/officeDocument/2006/relationships/image" Target="../media/image217.jpg"/><Relationship Id="rId4" Type="http://schemas.openxmlformats.org/officeDocument/2006/relationships/image" Target="../media/image21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op-ist.cirad.fr/evaluer/les-indicateurs-citescore-et-ipp/1-familiarisez-vous-avec-l-indicateur-citescore" TargetMode="External"/><Relationship Id="rId5" Type="http://schemas.openxmlformats.org/officeDocument/2006/relationships/hyperlink" Target="https://coop-ist.cirad.fr/evaluer/les-indicateurs-citescore-et-ipp/3-faites-la-difference-entre-citescore-et-facteur-d-impact" TargetMode="External"/><Relationship Id="rId4" Type="http://schemas.openxmlformats.org/officeDocument/2006/relationships/image" Target="../media/image21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op-ist.cirad.fr/evaluer/les-indicateurs-citescore-et-ipp/1-familiarisez-vous-avec-l-indicateur-citescore" TargetMode="External"/><Relationship Id="rId4" Type="http://schemas.openxmlformats.org/officeDocument/2006/relationships/image" Target="../media/image220.jp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1.jp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larivate.com/webofsciencegroup/solutions/web-of-science-core-collection/" TargetMode="External"/><Relationship Id="rId5" Type="http://schemas.openxmlformats.org/officeDocument/2006/relationships/hyperlink" Target="https://www.elsevier.com/__data/assets/pdf_file/0007/69451/Scopus_ContentCoverage_Guide_WEB.pdf" TargetMode="External"/><Relationship Id="rId4" Type="http://schemas.openxmlformats.org/officeDocument/2006/relationships/hyperlink" Target="https://instr.iastate.libguides.com/c.php?g=901522&amp;p=6492159" TargetMode="Externa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jpg"/><Relationship Id="rId3" Type="http://schemas.openxmlformats.org/officeDocument/2006/relationships/image" Target="../media/image1.png"/><Relationship Id="rId7" Type="http://schemas.openxmlformats.org/officeDocument/2006/relationships/image" Target="../media/image22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jpg"/><Relationship Id="rId11" Type="http://schemas.openxmlformats.org/officeDocument/2006/relationships/image" Target="../media/image229.jpg"/><Relationship Id="rId5" Type="http://schemas.openxmlformats.org/officeDocument/2006/relationships/image" Target="../media/image223.png"/><Relationship Id="rId10" Type="http://schemas.openxmlformats.org/officeDocument/2006/relationships/image" Target="../media/image228.png"/><Relationship Id="rId4" Type="http://schemas.openxmlformats.org/officeDocument/2006/relationships/image" Target="../media/image222.jpg"/><Relationship Id="rId9" Type="http://schemas.openxmlformats.org/officeDocument/2006/relationships/image" Target="../media/image22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op-ist.cirad.fr/evaluer/les-indicateurs-citescore-et-ipp/1-familiarisez-vous-avec-l-indicateur-citescore" TargetMode="External"/><Relationship Id="rId5" Type="http://schemas.openxmlformats.org/officeDocument/2006/relationships/hyperlink" Target="https://www.elsevier.com/__data/assets/pdf_file/0018/901116/Guide-dutilisation-de-Scopus.pdf" TargetMode="External"/><Relationship Id="rId4" Type="http://schemas.openxmlformats.org/officeDocument/2006/relationships/hyperlink" Target="https://service.elsevier.com/app/answers/detail/a_id/14799/supporthub/scopus/#rev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3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jpg"/><Relationship Id="rId5" Type="http://schemas.openxmlformats.org/officeDocument/2006/relationships/hyperlink" Target="https://ist.inrae.fr/produit/question-reponse-en-ist/" TargetMode="External"/><Relationship Id="rId4" Type="http://schemas.openxmlformats.org/officeDocument/2006/relationships/hyperlink" Target="https://ist.inrae.fr/produits-servic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41334" y="31811"/>
            <a:ext cx="5061331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  <a:r>
              <a:rPr lang="fr-FR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fr-FR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lang="fr-FR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présentation</a:t>
            </a:r>
            <a:endParaRPr spc="-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1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383030" y="1110953"/>
            <a:ext cx="7617970" cy="45969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8450" indent="-285750">
              <a:lnSpc>
                <a:spcPct val="150000"/>
              </a:lnSpc>
              <a:spcBef>
                <a:spcPts val="1065"/>
              </a:spcBef>
              <a:buClr>
                <a:srgbClr val="003E20"/>
              </a:buClr>
              <a:buSzPct val="130555"/>
              <a:buFont typeface="Wingdings" pitchFamily="2" charset="2"/>
              <a:buChar char="Ø"/>
              <a:tabLst>
                <a:tab pos="241300" algn="l"/>
              </a:tabLst>
            </a:pPr>
            <a:r>
              <a:rPr lang="fr-F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Qu’est-ce que </a:t>
            </a:r>
            <a:r>
              <a:rPr lang="fr-FR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Scopus</a:t>
            </a:r>
            <a:r>
              <a:rPr lang="fr-F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?</a:t>
            </a:r>
          </a:p>
          <a:p>
            <a:pPr marL="298450" indent="-285750">
              <a:lnSpc>
                <a:spcPct val="150000"/>
              </a:lnSpc>
              <a:spcBef>
                <a:spcPts val="1065"/>
              </a:spcBef>
              <a:buClr>
                <a:srgbClr val="003E20"/>
              </a:buClr>
              <a:buSzPct val="130555"/>
              <a:buFont typeface="Wingdings" pitchFamily="2" charset="2"/>
              <a:buChar char="Ø"/>
              <a:tabLst>
                <a:tab pos="241300" algn="l"/>
              </a:tabLst>
            </a:pPr>
            <a:r>
              <a:rPr lang="fr-F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 y accéder ?</a:t>
            </a:r>
          </a:p>
          <a:p>
            <a:pPr marL="298450" indent="-285750">
              <a:lnSpc>
                <a:spcPct val="150000"/>
              </a:lnSpc>
              <a:spcBef>
                <a:spcPts val="1065"/>
              </a:spcBef>
              <a:buClr>
                <a:srgbClr val="003E20"/>
              </a:buClr>
              <a:buSzPct val="130555"/>
              <a:buFont typeface="Wingdings" pitchFamily="2" charset="2"/>
              <a:buChar char="Ø"/>
              <a:tabLst>
                <a:tab pos="241300" algn="l"/>
              </a:tabLst>
            </a:pPr>
            <a:r>
              <a:rPr lang="fr-F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 sur </a:t>
            </a:r>
            <a:r>
              <a:rPr lang="fr-FR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Scopus</a:t>
            </a:r>
            <a:endParaRPr lang="fr-FR" spc="-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699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fr-F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lang="fr-FR" sz="16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</a:t>
            </a:r>
            <a:r>
              <a:rPr lang="fr-FR" sz="16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fr-FR" sz="16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69950" marR="508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fr-FR"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Interroger </a:t>
            </a:r>
            <a:r>
              <a:rPr lang="fr-FR" sz="16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Scopus</a:t>
            </a:r>
            <a:r>
              <a:rPr lang="fr-F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fr-F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documents</a:t>
            </a:r>
          </a:p>
          <a:p>
            <a:pPr marL="869950" marR="508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fr-F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Interroger </a:t>
            </a:r>
            <a:r>
              <a:rPr lang="fr-FR" sz="1600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Scopus</a:t>
            </a:r>
            <a:r>
              <a:rPr lang="fr-FR"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Recherche « Auteurs » </a:t>
            </a:r>
          </a:p>
          <a:p>
            <a:pPr marL="869950" marR="508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fr-FR"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Construire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une</a:t>
            </a:r>
            <a:r>
              <a:rPr lang="fr-FR"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équation de</a:t>
            </a:r>
            <a:r>
              <a:rPr lang="fr-FR"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dans </a:t>
            </a:r>
            <a:r>
              <a:rPr lang="fr-FR" sz="16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Scopus</a:t>
            </a:r>
            <a:endParaRPr lang="fr-FR" sz="1600" spc="-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69950" marR="508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fr-F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spc="-4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Appliquer</a:t>
            </a:r>
            <a:r>
              <a:rPr lang="fr-FR" sz="16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 </a:t>
            </a:r>
            <a:r>
              <a:rPr lang="fr-FR"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filtres</a:t>
            </a:r>
            <a:r>
              <a:rPr lang="fr-FR" sz="16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à </a:t>
            </a:r>
            <a:r>
              <a:rPr lang="fr-F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98450" marR="5080" indent="-285750">
              <a:lnSpc>
                <a:spcPct val="150000"/>
              </a:lnSpc>
              <a:spcBef>
                <a:spcPts val="100"/>
              </a:spcBef>
              <a:buClr>
                <a:srgbClr val="003E20"/>
              </a:buClr>
              <a:buSzPct val="130555"/>
              <a:buFont typeface="Wingdings" pitchFamily="2" charset="2"/>
              <a:buChar char="Ø"/>
              <a:tabLst>
                <a:tab pos="241300" algn="l"/>
              </a:tabLst>
            </a:pPr>
            <a:r>
              <a:rPr lang="fr-F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résultats : consulter,  analyser, sauvegarder</a:t>
            </a:r>
          </a:p>
          <a:p>
            <a:pPr marL="298450" indent="-285750">
              <a:lnSpc>
                <a:spcPct val="150000"/>
              </a:lnSpc>
              <a:buClr>
                <a:srgbClr val="003E20"/>
              </a:buClr>
              <a:buSzPct val="130555"/>
              <a:buFont typeface="Wingdings" pitchFamily="2" charset="2"/>
              <a:buChar char="Ø"/>
              <a:tabLst>
                <a:tab pos="241300" algn="l"/>
              </a:tabLst>
            </a:pPr>
            <a:r>
              <a:rPr lang="fr-F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Fonctions avancées</a:t>
            </a:r>
          </a:p>
          <a:p>
            <a:pPr marL="298450" indent="-285750">
              <a:lnSpc>
                <a:spcPct val="150000"/>
              </a:lnSpc>
              <a:buClr>
                <a:srgbClr val="003E20"/>
              </a:buClr>
              <a:buSzPct val="130555"/>
              <a:buFont typeface="Wingdings" pitchFamily="2" charset="2"/>
              <a:buChar char="Ø"/>
              <a:tabLst>
                <a:tab pos="241300" algn="l"/>
              </a:tabLst>
            </a:pPr>
            <a:r>
              <a:rPr lang="fr-F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Pour</a:t>
            </a:r>
            <a:r>
              <a:rPr lang="fr-FR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aller</a:t>
            </a:r>
            <a:r>
              <a:rPr lang="fr-FR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plus</a:t>
            </a:r>
            <a:r>
              <a:rPr lang="fr-FR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loin</a:t>
            </a: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E9F89640-4210-DF4C-87C6-4B6E8968A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882E673A-FB34-1241-941D-BC9BE7849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1" y="1643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xmlns="" id="{3404B15A-F1D7-9347-91A4-761978D61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 algn="ctr">
              <a:lnSpc>
                <a:spcPts val="4000"/>
              </a:lnSpc>
              <a:spcBef>
                <a:spcPts val="500"/>
              </a:spcBef>
            </a:pPr>
            <a:r>
              <a:rPr lang="fr-F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Accéder</a:t>
            </a:r>
            <a:r>
              <a:rPr lang="fr-FR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à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Scopus</a:t>
            </a:r>
            <a:r>
              <a:rPr lang="fr-FR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10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object 3">
            <a:extLst>
              <a:ext uri="{FF2B5EF4-FFF2-40B4-BE49-F238E27FC236}">
                <a16:creationId xmlns:a16="http://schemas.microsoft.com/office/drawing/2014/main" xmlns="" id="{B87B193A-C0D1-954B-80FC-68EA795C14D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4800" y="990600"/>
            <a:ext cx="2430018" cy="476262"/>
          </a:xfrm>
          <a:prstGeom prst="rect">
            <a:avLst/>
          </a:prstGeom>
        </p:spPr>
      </p:pic>
      <p:sp>
        <p:nvSpPr>
          <p:cNvPr id="10" name="object 4">
            <a:extLst>
              <a:ext uri="{FF2B5EF4-FFF2-40B4-BE49-F238E27FC236}">
                <a16:creationId xmlns:a16="http://schemas.microsoft.com/office/drawing/2014/main" xmlns="" id="{73AFBC9C-B19F-2848-A29A-5129E74222E0}"/>
              </a:ext>
            </a:extLst>
          </p:cNvPr>
          <p:cNvSpPr txBox="1"/>
          <p:nvPr/>
        </p:nvSpPr>
        <p:spPr>
          <a:xfrm>
            <a:off x="535939" y="1057160"/>
            <a:ext cx="19723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solidFill>
                  <a:srgbClr val="0462C1"/>
                </a:solidFill>
                <a:latin typeface="Arial MT"/>
                <a:cs typeface="Arial MT"/>
                <a:hlinkClick r:id="rId5"/>
              </a:rPr>
              <a:t>https://ist.inrae.fr/</a:t>
            </a:r>
            <a:endParaRPr sz="2000" dirty="0">
              <a:latin typeface="Arial MT"/>
              <a:cs typeface="Arial MT"/>
            </a:endParaRPr>
          </a:p>
        </p:txBody>
      </p:sp>
      <p:grpSp>
        <p:nvGrpSpPr>
          <p:cNvPr id="11" name="object 5">
            <a:extLst>
              <a:ext uri="{FF2B5EF4-FFF2-40B4-BE49-F238E27FC236}">
                <a16:creationId xmlns:a16="http://schemas.microsoft.com/office/drawing/2014/main" xmlns="" id="{FC58942A-9F96-464B-927D-5804403A7962}"/>
              </a:ext>
            </a:extLst>
          </p:cNvPr>
          <p:cNvGrpSpPr/>
          <p:nvPr/>
        </p:nvGrpSpPr>
        <p:grpSpPr>
          <a:xfrm>
            <a:off x="2169666" y="4085147"/>
            <a:ext cx="3040380" cy="2358390"/>
            <a:chOff x="2384425" y="4114082"/>
            <a:chExt cx="3040380" cy="2358390"/>
          </a:xfrm>
        </p:grpSpPr>
        <p:pic>
          <p:nvPicPr>
            <p:cNvPr id="14" name="object 6">
              <a:extLst>
                <a:ext uri="{FF2B5EF4-FFF2-40B4-BE49-F238E27FC236}">
                  <a16:creationId xmlns:a16="http://schemas.microsoft.com/office/drawing/2014/main" xmlns="" id="{565A12E1-A298-C641-84EB-B0629223A4AE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74109" y="4114082"/>
              <a:ext cx="2950513" cy="1876761"/>
            </a:xfrm>
            <a:prstGeom prst="rect">
              <a:avLst/>
            </a:prstGeom>
          </p:spPr>
        </p:pic>
        <p:pic>
          <p:nvPicPr>
            <p:cNvPr id="15" name="object 7">
              <a:extLst>
                <a:ext uri="{FF2B5EF4-FFF2-40B4-BE49-F238E27FC236}">
                  <a16:creationId xmlns:a16="http://schemas.microsoft.com/office/drawing/2014/main" xmlns="" id="{190E838A-8EC5-2943-867E-8383083A878C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84425" y="5693803"/>
              <a:ext cx="976731" cy="778421"/>
            </a:xfrm>
            <a:prstGeom prst="rect">
              <a:avLst/>
            </a:prstGeom>
          </p:spPr>
        </p:pic>
      </p:grpSp>
      <p:grpSp>
        <p:nvGrpSpPr>
          <p:cNvPr id="16" name="object 8">
            <a:extLst>
              <a:ext uri="{FF2B5EF4-FFF2-40B4-BE49-F238E27FC236}">
                <a16:creationId xmlns:a16="http://schemas.microsoft.com/office/drawing/2014/main" xmlns="" id="{0F24A0DA-97AE-5F4E-B94A-546BB558192F}"/>
              </a:ext>
            </a:extLst>
          </p:cNvPr>
          <p:cNvGrpSpPr/>
          <p:nvPr/>
        </p:nvGrpSpPr>
        <p:grpSpPr>
          <a:xfrm>
            <a:off x="327785" y="1562120"/>
            <a:ext cx="7633970" cy="2430780"/>
            <a:chOff x="542544" y="1591055"/>
            <a:chExt cx="7633970" cy="2430780"/>
          </a:xfrm>
        </p:grpSpPr>
        <p:sp>
          <p:nvSpPr>
            <p:cNvPr id="17" name="object 9">
              <a:extLst>
                <a:ext uri="{FF2B5EF4-FFF2-40B4-BE49-F238E27FC236}">
                  <a16:creationId xmlns:a16="http://schemas.microsoft.com/office/drawing/2014/main" xmlns="" id="{9CA1B454-CFFF-1F45-961A-ECF8987FDADE}"/>
                </a:ext>
              </a:extLst>
            </p:cNvPr>
            <p:cNvSpPr/>
            <p:nvPr/>
          </p:nvSpPr>
          <p:spPr>
            <a:xfrm>
              <a:off x="3562223" y="2736088"/>
              <a:ext cx="114300" cy="1285875"/>
            </a:xfrm>
            <a:custGeom>
              <a:avLst/>
              <a:gdLst/>
              <a:ahLst/>
              <a:cxnLst/>
              <a:rect l="l" t="t" r="r" b="b"/>
              <a:pathLst>
                <a:path w="114300" h="1285875">
                  <a:moveTo>
                    <a:pt x="38095" y="1171575"/>
                  </a:moveTo>
                  <a:lnTo>
                    <a:pt x="0" y="1172083"/>
                  </a:lnTo>
                  <a:lnTo>
                    <a:pt x="58674" y="1285620"/>
                  </a:lnTo>
                  <a:lnTo>
                    <a:pt x="104599" y="1190625"/>
                  </a:lnTo>
                  <a:lnTo>
                    <a:pt x="38353" y="1190625"/>
                  </a:lnTo>
                  <a:lnTo>
                    <a:pt x="38095" y="1171575"/>
                  </a:lnTo>
                  <a:close/>
                </a:path>
                <a:path w="114300" h="1285875">
                  <a:moveTo>
                    <a:pt x="76195" y="1171067"/>
                  </a:moveTo>
                  <a:lnTo>
                    <a:pt x="38095" y="1171575"/>
                  </a:lnTo>
                  <a:lnTo>
                    <a:pt x="38353" y="1190625"/>
                  </a:lnTo>
                  <a:lnTo>
                    <a:pt x="76453" y="1190117"/>
                  </a:lnTo>
                  <a:lnTo>
                    <a:pt x="76195" y="1171067"/>
                  </a:lnTo>
                  <a:close/>
                </a:path>
                <a:path w="114300" h="1285875">
                  <a:moveTo>
                    <a:pt x="114300" y="1170559"/>
                  </a:moveTo>
                  <a:lnTo>
                    <a:pt x="76195" y="1171067"/>
                  </a:lnTo>
                  <a:lnTo>
                    <a:pt x="76453" y="1190117"/>
                  </a:lnTo>
                  <a:lnTo>
                    <a:pt x="38353" y="1190625"/>
                  </a:lnTo>
                  <a:lnTo>
                    <a:pt x="104599" y="1190625"/>
                  </a:lnTo>
                  <a:lnTo>
                    <a:pt x="114300" y="1170559"/>
                  </a:lnTo>
                  <a:close/>
                </a:path>
                <a:path w="114300" h="1285875">
                  <a:moveTo>
                    <a:pt x="60325" y="0"/>
                  </a:moveTo>
                  <a:lnTo>
                    <a:pt x="22225" y="508"/>
                  </a:lnTo>
                  <a:lnTo>
                    <a:pt x="38095" y="1171575"/>
                  </a:lnTo>
                  <a:lnTo>
                    <a:pt x="76195" y="1171067"/>
                  </a:lnTo>
                  <a:lnTo>
                    <a:pt x="60325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0">
              <a:extLst>
                <a:ext uri="{FF2B5EF4-FFF2-40B4-BE49-F238E27FC236}">
                  <a16:creationId xmlns:a16="http://schemas.microsoft.com/office/drawing/2014/main" xmlns="" id="{0C894859-38BC-E342-B63F-C4AE4C194F9C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2544" y="1591055"/>
              <a:ext cx="7633716" cy="998220"/>
            </a:xfrm>
            <a:prstGeom prst="rect">
              <a:avLst/>
            </a:prstGeom>
          </p:spPr>
        </p:pic>
        <p:pic>
          <p:nvPicPr>
            <p:cNvPr id="19" name="object 11">
              <a:extLst>
                <a:ext uri="{FF2B5EF4-FFF2-40B4-BE49-F238E27FC236}">
                  <a16:creationId xmlns:a16="http://schemas.microsoft.com/office/drawing/2014/main" xmlns="" id="{01834C03-7219-A843-B5DF-3B72698692AB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99054" y="2319350"/>
              <a:ext cx="920229" cy="831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91872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100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bject 16">
            <a:extLst>
              <a:ext uri="{FF2B5EF4-FFF2-40B4-BE49-F238E27FC236}">
                <a16:creationId xmlns:a16="http://schemas.microsoft.com/office/drawing/2014/main" xmlns="" id="{09BC4A49-50E7-4F42-A391-EB7F74B1FE53}"/>
              </a:ext>
            </a:extLst>
          </p:cNvPr>
          <p:cNvSpPr txBox="1"/>
          <p:nvPr/>
        </p:nvSpPr>
        <p:spPr>
          <a:xfrm>
            <a:off x="453848" y="2484446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xmlns="" id="{35CDD541-6464-1342-B84D-DE3C40FE1FB6}"/>
              </a:ext>
            </a:extLst>
          </p:cNvPr>
          <p:cNvSpPr txBox="1"/>
          <p:nvPr/>
        </p:nvSpPr>
        <p:spPr>
          <a:xfrm>
            <a:off x="684886" y="3538800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8">
            <a:extLst>
              <a:ext uri="{FF2B5EF4-FFF2-40B4-BE49-F238E27FC236}">
                <a16:creationId xmlns:a16="http://schemas.microsoft.com/office/drawing/2014/main" xmlns="" id="{39A3DBC0-409B-054B-A580-C4F6A7CE9C00}"/>
              </a:ext>
            </a:extLst>
          </p:cNvPr>
          <p:cNvSpPr txBox="1"/>
          <p:nvPr/>
        </p:nvSpPr>
        <p:spPr>
          <a:xfrm>
            <a:off x="464820" y="4248603"/>
            <a:ext cx="1120775" cy="128333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280"/>
              </a:spcBef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Penser aux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 s</a:t>
            </a:r>
            <a:r>
              <a:rPr sz="1500" b="1" spc="-6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mes,  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génériques, </a:t>
            </a:r>
            <a:r>
              <a:rPr sz="1500" b="1" spc="-4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spécifiques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8" name="object 16">
            <a:extLst>
              <a:ext uri="{FF2B5EF4-FFF2-40B4-BE49-F238E27FC236}">
                <a16:creationId xmlns:a16="http://schemas.microsoft.com/office/drawing/2014/main" xmlns="" id="{C56D9F53-41C5-CE41-8A72-E6608709AE6E}"/>
              </a:ext>
            </a:extLst>
          </p:cNvPr>
          <p:cNvSpPr txBox="1"/>
          <p:nvPr/>
        </p:nvSpPr>
        <p:spPr>
          <a:xfrm>
            <a:off x="328374" y="2419800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32" name="object 22">
            <a:extLst>
              <a:ext uri="{FF2B5EF4-FFF2-40B4-BE49-F238E27FC236}">
                <a16:creationId xmlns:a16="http://schemas.microsoft.com/office/drawing/2014/main" xmlns="" id="{89CDAD9F-7F2F-F041-8247-C3AB2A9C1214}"/>
              </a:ext>
            </a:extLst>
          </p:cNvPr>
          <p:cNvSpPr txBox="1"/>
          <p:nvPr/>
        </p:nvSpPr>
        <p:spPr>
          <a:xfrm>
            <a:off x="559412" y="3474154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5" name="object 2">
            <a:extLst>
              <a:ext uri="{FF2B5EF4-FFF2-40B4-BE49-F238E27FC236}">
                <a16:creationId xmlns:a16="http://schemas.microsoft.com/office/drawing/2014/main" xmlns="" id="{AEA74C00-C30A-6547-9CB4-4EABA1F96D2A}"/>
              </a:ext>
            </a:extLst>
          </p:cNvPr>
          <p:cNvGrpSpPr/>
          <p:nvPr/>
        </p:nvGrpSpPr>
        <p:grpSpPr>
          <a:xfrm>
            <a:off x="1066800" y="3144011"/>
            <a:ext cx="7010399" cy="1675130"/>
            <a:chOff x="3233927" y="3144011"/>
            <a:chExt cx="2611120" cy="1675130"/>
          </a:xfrm>
        </p:grpSpPr>
        <p:sp>
          <p:nvSpPr>
            <p:cNvPr id="16" name="object 3">
              <a:extLst>
                <a:ext uri="{FF2B5EF4-FFF2-40B4-BE49-F238E27FC236}">
                  <a16:creationId xmlns:a16="http://schemas.microsoft.com/office/drawing/2014/main" xmlns="" id="{927867B5-3DF7-6145-81E8-F68C77247A41}"/>
                </a:ext>
              </a:extLst>
            </p:cNvPr>
            <p:cNvSpPr/>
            <p:nvPr/>
          </p:nvSpPr>
          <p:spPr>
            <a:xfrm>
              <a:off x="3272027" y="3182111"/>
              <a:ext cx="2534920" cy="1598930"/>
            </a:xfrm>
            <a:custGeom>
              <a:avLst/>
              <a:gdLst/>
              <a:ahLst/>
              <a:cxnLst/>
              <a:rect l="l" t="t" r="r" b="b"/>
              <a:pathLst>
                <a:path w="2534920" h="1598929">
                  <a:moveTo>
                    <a:pt x="0" y="296290"/>
                  </a:moveTo>
                  <a:lnTo>
                    <a:pt x="3879" y="248245"/>
                  </a:lnTo>
                  <a:lnTo>
                    <a:pt x="15110" y="202663"/>
                  </a:lnTo>
                  <a:lnTo>
                    <a:pt x="33082" y="160155"/>
                  </a:lnTo>
                  <a:lnTo>
                    <a:pt x="57184" y="121331"/>
                  </a:lnTo>
                  <a:lnTo>
                    <a:pt x="86804" y="86804"/>
                  </a:lnTo>
                  <a:lnTo>
                    <a:pt x="121331" y="57184"/>
                  </a:lnTo>
                  <a:lnTo>
                    <a:pt x="160155" y="33082"/>
                  </a:lnTo>
                  <a:lnTo>
                    <a:pt x="202663" y="15110"/>
                  </a:lnTo>
                  <a:lnTo>
                    <a:pt x="248245" y="3879"/>
                  </a:lnTo>
                  <a:lnTo>
                    <a:pt x="296291" y="0"/>
                  </a:lnTo>
                  <a:lnTo>
                    <a:pt x="2238121" y="0"/>
                  </a:lnTo>
                  <a:lnTo>
                    <a:pt x="2286166" y="3879"/>
                  </a:lnTo>
                  <a:lnTo>
                    <a:pt x="2331748" y="15110"/>
                  </a:lnTo>
                  <a:lnTo>
                    <a:pt x="2374256" y="33082"/>
                  </a:lnTo>
                  <a:lnTo>
                    <a:pt x="2413080" y="57184"/>
                  </a:lnTo>
                  <a:lnTo>
                    <a:pt x="2447607" y="86804"/>
                  </a:lnTo>
                  <a:lnTo>
                    <a:pt x="2477227" y="121331"/>
                  </a:lnTo>
                  <a:lnTo>
                    <a:pt x="2501329" y="160155"/>
                  </a:lnTo>
                  <a:lnTo>
                    <a:pt x="2519301" y="202663"/>
                  </a:lnTo>
                  <a:lnTo>
                    <a:pt x="2530532" y="248245"/>
                  </a:lnTo>
                  <a:lnTo>
                    <a:pt x="2534412" y="296290"/>
                  </a:lnTo>
                  <a:lnTo>
                    <a:pt x="2534412" y="1302385"/>
                  </a:lnTo>
                  <a:lnTo>
                    <a:pt x="2530532" y="1350430"/>
                  </a:lnTo>
                  <a:lnTo>
                    <a:pt x="2519301" y="1396012"/>
                  </a:lnTo>
                  <a:lnTo>
                    <a:pt x="2501329" y="1438520"/>
                  </a:lnTo>
                  <a:lnTo>
                    <a:pt x="2477227" y="1477344"/>
                  </a:lnTo>
                  <a:lnTo>
                    <a:pt x="2447607" y="1511871"/>
                  </a:lnTo>
                  <a:lnTo>
                    <a:pt x="2413080" y="1541491"/>
                  </a:lnTo>
                  <a:lnTo>
                    <a:pt x="2374256" y="1565593"/>
                  </a:lnTo>
                  <a:lnTo>
                    <a:pt x="2331748" y="1583565"/>
                  </a:lnTo>
                  <a:lnTo>
                    <a:pt x="2286166" y="1594796"/>
                  </a:lnTo>
                  <a:lnTo>
                    <a:pt x="2238121" y="1598676"/>
                  </a:lnTo>
                  <a:lnTo>
                    <a:pt x="296291" y="1598676"/>
                  </a:lnTo>
                  <a:lnTo>
                    <a:pt x="248245" y="1594796"/>
                  </a:lnTo>
                  <a:lnTo>
                    <a:pt x="202663" y="1583565"/>
                  </a:lnTo>
                  <a:lnTo>
                    <a:pt x="160155" y="1565593"/>
                  </a:lnTo>
                  <a:lnTo>
                    <a:pt x="121331" y="1541491"/>
                  </a:lnTo>
                  <a:lnTo>
                    <a:pt x="86804" y="1511871"/>
                  </a:lnTo>
                  <a:lnTo>
                    <a:pt x="57184" y="1477344"/>
                  </a:lnTo>
                  <a:lnTo>
                    <a:pt x="33082" y="1438520"/>
                  </a:lnTo>
                  <a:lnTo>
                    <a:pt x="15110" y="1396012"/>
                  </a:lnTo>
                  <a:lnTo>
                    <a:pt x="3879" y="1350430"/>
                  </a:lnTo>
                  <a:lnTo>
                    <a:pt x="0" y="1302385"/>
                  </a:lnTo>
                  <a:lnTo>
                    <a:pt x="0" y="296290"/>
                  </a:lnTo>
                  <a:close/>
                </a:path>
              </a:pathLst>
            </a:custGeom>
            <a:ln w="76200">
              <a:solidFill>
                <a:srgbClr val="2755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4">
              <a:extLst>
                <a:ext uri="{FF2B5EF4-FFF2-40B4-BE49-F238E27FC236}">
                  <a16:creationId xmlns:a16="http://schemas.microsoft.com/office/drawing/2014/main" xmlns="" id="{4B25AE04-09B5-A140-BC8D-AEA2EC7D8CA3}"/>
                </a:ext>
              </a:extLst>
            </p:cNvPr>
            <p:cNvSpPr/>
            <p:nvPr/>
          </p:nvSpPr>
          <p:spPr>
            <a:xfrm>
              <a:off x="3272027" y="3462527"/>
              <a:ext cx="0" cy="998219"/>
            </a:xfrm>
            <a:custGeom>
              <a:avLst/>
              <a:gdLst/>
              <a:ahLst/>
              <a:cxnLst/>
              <a:rect l="l" t="t" r="r" b="b"/>
              <a:pathLst>
                <a:path h="998220">
                  <a:moveTo>
                    <a:pt x="0" y="0"/>
                  </a:moveTo>
                  <a:lnTo>
                    <a:pt x="0" y="997839"/>
                  </a:lnTo>
                </a:path>
              </a:pathLst>
            </a:custGeom>
            <a:ln w="76200">
              <a:solidFill>
                <a:srgbClr val="00A2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5">
            <a:extLst>
              <a:ext uri="{FF2B5EF4-FFF2-40B4-BE49-F238E27FC236}">
                <a16:creationId xmlns:a16="http://schemas.microsoft.com/office/drawing/2014/main" xmlns="" id="{83FC3B35-FD2E-654B-A5D3-3E06B308014D}"/>
              </a:ext>
            </a:extLst>
          </p:cNvPr>
          <p:cNvSpPr txBox="1"/>
          <p:nvPr/>
        </p:nvSpPr>
        <p:spPr>
          <a:xfrm>
            <a:off x="2905068" y="3310979"/>
            <a:ext cx="4166867" cy="1145185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210"/>
              </a:spcBef>
            </a:pPr>
            <a:r>
              <a:rPr sz="28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Merci</a:t>
            </a:r>
            <a:r>
              <a:rPr sz="28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2800" spc="-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8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votre écoute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lang="fr-FR" sz="2800" u="sng" spc="-5" dirty="0" err="1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Elaroussi.e@ucd.ac.ma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823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 algn="ctr">
              <a:lnSpc>
                <a:spcPts val="4000"/>
              </a:lnSpc>
              <a:spcBef>
                <a:spcPts val="500"/>
              </a:spcBef>
            </a:pPr>
            <a:r>
              <a:rPr lang="fr-F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Accéder</a:t>
            </a:r>
            <a:r>
              <a:rPr lang="fr-FR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à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Scopus</a:t>
            </a:r>
            <a:r>
              <a:rPr lang="fr-FR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11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object 2">
            <a:extLst>
              <a:ext uri="{FF2B5EF4-FFF2-40B4-BE49-F238E27FC236}">
                <a16:creationId xmlns:a16="http://schemas.microsoft.com/office/drawing/2014/main" xmlns="" id="{1B195989-4D69-DD49-A076-6C518DB37F7D}"/>
              </a:ext>
            </a:extLst>
          </p:cNvPr>
          <p:cNvGrpSpPr/>
          <p:nvPr/>
        </p:nvGrpSpPr>
        <p:grpSpPr>
          <a:xfrm>
            <a:off x="640893" y="926145"/>
            <a:ext cx="6710680" cy="5118100"/>
            <a:chOff x="743712" y="1740407"/>
            <a:chExt cx="6710680" cy="5118100"/>
          </a:xfrm>
        </p:grpSpPr>
        <p:pic>
          <p:nvPicPr>
            <p:cNvPr id="10" name="object 3">
              <a:extLst>
                <a:ext uri="{FF2B5EF4-FFF2-40B4-BE49-F238E27FC236}">
                  <a16:creationId xmlns:a16="http://schemas.microsoft.com/office/drawing/2014/main" xmlns="" id="{8CDB128E-D52C-4043-8820-8A10E611701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3712" y="1740407"/>
              <a:ext cx="6710172" cy="4709160"/>
            </a:xfrm>
            <a:prstGeom prst="rect">
              <a:avLst/>
            </a:prstGeom>
          </p:spPr>
        </p:pic>
        <p:pic>
          <p:nvPicPr>
            <p:cNvPr id="11" name="object 4">
              <a:extLst>
                <a:ext uri="{FF2B5EF4-FFF2-40B4-BE49-F238E27FC236}">
                  <a16:creationId xmlns:a16="http://schemas.microsoft.com/office/drawing/2014/main" xmlns="" id="{1388E739-595D-8941-B22E-C925FC76F0C1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2646" y="2830753"/>
              <a:ext cx="1030147" cy="940511"/>
            </a:xfrm>
            <a:prstGeom prst="rect">
              <a:avLst/>
            </a:prstGeom>
          </p:spPr>
        </p:pic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xmlns="" id="{34021B19-7BCC-434D-8C55-58A8DEB52AE8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8369" y="6115113"/>
              <a:ext cx="976731" cy="742884"/>
            </a:xfrm>
            <a:prstGeom prst="rect">
              <a:avLst/>
            </a:prstGeom>
          </p:spPr>
        </p:pic>
        <p:sp>
          <p:nvSpPr>
            <p:cNvPr id="15" name="object 6">
              <a:extLst>
                <a:ext uri="{FF2B5EF4-FFF2-40B4-BE49-F238E27FC236}">
                  <a16:creationId xmlns:a16="http://schemas.microsoft.com/office/drawing/2014/main" xmlns="" id="{E3849729-F455-6741-B577-2CB121EE67E4}"/>
                </a:ext>
              </a:extLst>
            </p:cNvPr>
            <p:cNvSpPr/>
            <p:nvPr/>
          </p:nvSpPr>
          <p:spPr>
            <a:xfrm>
              <a:off x="3338068" y="5785881"/>
              <a:ext cx="1384935" cy="171450"/>
            </a:xfrm>
            <a:custGeom>
              <a:avLst/>
              <a:gdLst/>
              <a:ahLst/>
              <a:cxnLst/>
              <a:rect l="l" t="t" r="r" b="b"/>
              <a:pathLst>
                <a:path w="1384935" h="171450">
                  <a:moveTo>
                    <a:pt x="1351643" y="65199"/>
                  </a:moveTo>
                  <a:lnTo>
                    <a:pt x="1346327" y="65199"/>
                  </a:lnTo>
                  <a:lnTo>
                    <a:pt x="1346835" y="103299"/>
                  </a:lnTo>
                  <a:lnTo>
                    <a:pt x="1276339" y="104127"/>
                  </a:lnTo>
                  <a:lnTo>
                    <a:pt x="1223264" y="135925"/>
                  </a:lnTo>
                  <a:lnTo>
                    <a:pt x="1217677" y="141016"/>
                  </a:lnTo>
                  <a:lnTo>
                    <a:pt x="1214580" y="147630"/>
                  </a:lnTo>
                  <a:lnTo>
                    <a:pt x="1214173" y="154922"/>
                  </a:lnTo>
                  <a:lnTo>
                    <a:pt x="1216660" y="162049"/>
                  </a:lnTo>
                  <a:lnTo>
                    <a:pt x="1221783" y="167643"/>
                  </a:lnTo>
                  <a:lnTo>
                    <a:pt x="1228407" y="170741"/>
                  </a:lnTo>
                  <a:lnTo>
                    <a:pt x="1235698" y="171131"/>
                  </a:lnTo>
                  <a:lnTo>
                    <a:pt x="1242822" y="168602"/>
                  </a:lnTo>
                  <a:lnTo>
                    <a:pt x="1384427" y="83804"/>
                  </a:lnTo>
                  <a:lnTo>
                    <a:pt x="1351643" y="65199"/>
                  </a:lnTo>
                  <a:close/>
                </a:path>
                <a:path w="1384935" h="171450">
                  <a:moveTo>
                    <a:pt x="1275920" y="66026"/>
                  </a:moveTo>
                  <a:lnTo>
                    <a:pt x="0" y="81023"/>
                  </a:lnTo>
                  <a:lnTo>
                    <a:pt x="508" y="119123"/>
                  </a:lnTo>
                  <a:lnTo>
                    <a:pt x="1276339" y="104127"/>
                  </a:lnTo>
                  <a:lnTo>
                    <a:pt x="1308787" y="84688"/>
                  </a:lnTo>
                  <a:lnTo>
                    <a:pt x="1275920" y="66026"/>
                  </a:lnTo>
                  <a:close/>
                </a:path>
                <a:path w="1384935" h="171450">
                  <a:moveTo>
                    <a:pt x="1308787" y="84688"/>
                  </a:moveTo>
                  <a:lnTo>
                    <a:pt x="1276339" y="104127"/>
                  </a:lnTo>
                  <a:lnTo>
                    <a:pt x="1346835" y="103299"/>
                  </a:lnTo>
                  <a:lnTo>
                    <a:pt x="1346801" y="100810"/>
                  </a:lnTo>
                  <a:lnTo>
                    <a:pt x="1337183" y="100810"/>
                  </a:lnTo>
                  <a:lnTo>
                    <a:pt x="1308787" y="84688"/>
                  </a:lnTo>
                  <a:close/>
                </a:path>
                <a:path w="1384935" h="171450">
                  <a:moveTo>
                    <a:pt x="1336802" y="67904"/>
                  </a:moveTo>
                  <a:lnTo>
                    <a:pt x="1308787" y="84688"/>
                  </a:lnTo>
                  <a:lnTo>
                    <a:pt x="1337183" y="100810"/>
                  </a:lnTo>
                  <a:lnTo>
                    <a:pt x="1336802" y="67904"/>
                  </a:lnTo>
                  <a:close/>
                </a:path>
                <a:path w="1384935" h="171450">
                  <a:moveTo>
                    <a:pt x="1346363" y="67904"/>
                  </a:moveTo>
                  <a:lnTo>
                    <a:pt x="1336802" y="67904"/>
                  </a:lnTo>
                  <a:lnTo>
                    <a:pt x="1337183" y="100810"/>
                  </a:lnTo>
                  <a:lnTo>
                    <a:pt x="1346801" y="100810"/>
                  </a:lnTo>
                  <a:lnTo>
                    <a:pt x="1346363" y="67904"/>
                  </a:lnTo>
                  <a:close/>
                </a:path>
                <a:path w="1384935" h="171450">
                  <a:moveTo>
                    <a:pt x="1346327" y="65199"/>
                  </a:moveTo>
                  <a:lnTo>
                    <a:pt x="1275920" y="66026"/>
                  </a:lnTo>
                  <a:lnTo>
                    <a:pt x="1308787" y="84688"/>
                  </a:lnTo>
                  <a:lnTo>
                    <a:pt x="1336802" y="67904"/>
                  </a:lnTo>
                  <a:lnTo>
                    <a:pt x="1346363" y="67904"/>
                  </a:lnTo>
                  <a:lnTo>
                    <a:pt x="1346327" y="65199"/>
                  </a:lnTo>
                  <a:close/>
                </a:path>
                <a:path w="1384935" h="171450">
                  <a:moveTo>
                    <a:pt x="1233723" y="0"/>
                  </a:moveTo>
                  <a:lnTo>
                    <a:pt x="1226423" y="559"/>
                  </a:lnTo>
                  <a:lnTo>
                    <a:pt x="1219860" y="3809"/>
                  </a:lnTo>
                  <a:lnTo>
                    <a:pt x="1214882" y="9522"/>
                  </a:lnTo>
                  <a:lnTo>
                    <a:pt x="1212530" y="16707"/>
                  </a:lnTo>
                  <a:lnTo>
                    <a:pt x="1213119" y="23987"/>
                  </a:lnTo>
                  <a:lnTo>
                    <a:pt x="1216400" y="30525"/>
                  </a:lnTo>
                  <a:lnTo>
                    <a:pt x="1222121" y="35481"/>
                  </a:lnTo>
                  <a:lnTo>
                    <a:pt x="1275920" y="66026"/>
                  </a:lnTo>
                  <a:lnTo>
                    <a:pt x="1346327" y="65199"/>
                  </a:lnTo>
                  <a:lnTo>
                    <a:pt x="1351643" y="65199"/>
                  </a:lnTo>
                  <a:lnTo>
                    <a:pt x="1240917" y="2359"/>
                  </a:lnTo>
                  <a:lnTo>
                    <a:pt x="1233723" y="0"/>
                  </a:lnTo>
                  <a:close/>
                </a:path>
              </a:pathLst>
            </a:custGeom>
            <a:solidFill>
              <a:srgbClr val="AE17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10929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Conditions d’accès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12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3">
            <a:extLst>
              <a:ext uri="{FF2B5EF4-FFF2-40B4-BE49-F238E27FC236}">
                <a16:creationId xmlns:a16="http://schemas.microsoft.com/office/drawing/2014/main" xmlns="" id="{3ACAE970-A935-064C-BAAF-51A4903474BD}"/>
              </a:ext>
            </a:extLst>
          </p:cNvPr>
          <p:cNvSpPr txBox="1"/>
          <p:nvPr/>
        </p:nvSpPr>
        <p:spPr>
          <a:xfrm>
            <a:off x="535940" y="1402207"/>
            <a:ext cx="7769860" cy="35264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990033"/>
              </a:buClr>
              <a:buSzPct val="50000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sz="2400" dirty="0">
                <a:latin typeface="Arial MT"/>
                <a:cs typeface="Arial MT"/>
              </a:rPr>
              <a:t>Etre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enregistré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dans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l’annuaire</a:t>
            </a:r>
            <a:r>
              <a:rPr sz="2400" spc="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LDAP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de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INRAE</a:t>
            </a:r>
          </a:p>
          <a:p>
            <a:pPr marL="241300">
              <a:lnSpc>
                <a:spcPct val="100000"/>
              </a:lnSpc>
            </a:pPr>
            <a:r>
              <a:rPr sz="2400" i="1" dirty="0">
                <a:latin typeface="Arial"/>
                <a:cs typeface="Arial"/>
              </a:rPr>
              <a:t>(personnel</a:t>
            </a:r>
            <a:r>
              <a:rPr sz="2400" i="1" spc="20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non</a:t>
            </a:r>
            <a:r>
              <a:rPr sz="2400" i="1" spc="15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INRAE</a:t>
            </a:r>
            <a:r>
              <a:rPr sz="2400" i="1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des</a:t>
            </a:r>
            <a:r>
              <a:rPr sz="2400" i="1" spc="10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UMR</a:t>
            </a:r>
            <a:r>
              <a:rPr sz="2400" i="1" spc="10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compris)</a:t>
            </a:r>
            <a:endParaRPr sz="2400" dirty="0">
              <a:latin typeface="Arial"/>
              <a:cs typeface="Arial"/>
            </a:endParaRPr>
          </a:p>
          <a:p>
            <a:pPr marL="469900" lvl="1" indent="-229235">
              <a:lnSpc>
                <a:spcPct val="100000"/>
              </a:lnSpc>
              <a:spcBef>
                <a:spcPts val="600"/>
              </a:spcBef>
              <a:buClr>
                <a:srgbClr val="990033"/>
              </a:buClr>
              <a:buSzPct val="129166"/>
              <a:buFont typeface="Arial MT"/>
              <a:buChar char="•"/>
              <a:tabLst>
                <a:tab pos="470534" algn="l"/>
              </a:tabLst>
            </a:pPr>
            <a:r>
              <a:rPr sz="2400" i="1" spc="-5" dirty="0">
                <a:solidFill>
                  <a:srgbClr val="275561"/>
                </a:solidFill>
                <a:latin typeface="Arial"/>
                <a:cs typeface="Arial"/>
              </a:rPr>
              <a:t>dossier</a:t>
            </a:r>
            <a:r>
              <a:rPr sz="2400" i="1" spc="15" dirty="0">
                <a:solidFill>
                  <a:srgbClr val="275561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275561"/>
                </a:solidFill>
                <a:latin typeface="Arial"/>
                <a:cs typeface="Arial"/>
              </a:rPr>
              <a:t>administratif</a:t>
            </a:r>
            <a:r>
              <a:rPr sz="2400" i="1" spc="30" dirty="0">
                <a:solidFill>
                  <a:srgbClr val="275561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275561"/>
                </a:solidFill>
                <a:latin typeface="Arial"/>
                <a:cs typeface="Arial"/>
              </a:rPr>
              <a:t>INRAE</a:t>
            </a:r>
            <a:r>
              <a:rPr sz="2400" i="1" spc="5" dirty="0">
                <a:solidFill>
                  <a:srgbClr val="275561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275561"/>
                </a:solidFill>
                <a:latin typeface="Arial"/>
                <a:cs typeface="Arial"/>
              </a:rPr>
              <a:t>RH-Access</a:t>
            </a:r>
            <a:r>
              <a:rPr sz="2400" i="1" spc="10" dirty="0">
                <a:solidFill>
                  <a:srgbClr val="275561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275561"/>
                </a:solidFill>
                <a:latin typeface="Arial"/>
                <a:cs typeface="Arial"/>
              </a:rPr>
              <a:t>à</a:t>
            </a:r>
            <a:r>
              <a:rPr sz="2400" i="1" spc="5" dirty="0">
                <a:solidFill>
                  <a:srgbClr val="275561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275561"/>
                </a:solidFill>
                <a:latin typeface="Arial"/>
                <a:cs typeface="Arial"/>
              </a:rPr>
              <a:t>jour</a:t>
            </a:r>
            <a:endParaRPr sz="24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990033"/>
              </a:buClr>
              <a:buFont typeface="Arial MT"/>
              <a:buChar char="•"/>
            </a:pPr>
            <a:endParaRPr sz="4550" dirty="0">
              <a:latin typeface="Arial"/>
              <a:cs typeface="Arial"/>
            </a:endParaRPr>
          </a:p>
          <a:p>
            <a:pPr marL="241300" marR="534670" indent="-228600">
              <a:lnSpc>
                <a:spcPct val="100000"/>
              </a:lnSpc>
              <a:spcBef>
                <a:spcPts val="5"/>
              </a:spcBef>
              <a:buClr>
                <a:srgbClr val="990033"/>
              </a:buClr>
              <a:buSzPct val="50000"/>
              <a:buFont typeface="Wingdings"/>
              <a:buChar char=""/>
              <a:tabLst>
                <a:tab pos="240665" algn="l"/>
                <a:tab pos="241300" algn="l"/>
              </a:tabLst>
            </a:pPr>
            <a:r>
              <a:rPr sz="2400" dirty="0">
                <a:latin typeface="Arial MT"/>
                <a:cs typeface="Arial MT"/>
              </a:rPr>
              <a:t>Paramétrer </a:t>
            </a:r>
            <a:r>
              <a:rPr sz="2400" spc="-5" dirty="0">
                <a:latin typeface="Arial MT"/>
                <a:cs typeface="Arial MT"/>
              </a:rPr>
              <a:t>son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navigateur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avec</a:t>
            </a:r>
            <a:r>
              <a:rPr sz="240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la</a:t>
            </a:r>
            <a:r>
              <a:rPr sz="2400" dirty="0">
                <a:latin typeface="Arial MT"/>
                <a:cs typeface="Arial MT"/>
              </a:rPr>
              <a:t> procédure </a:t>
            </a:r>
            <a:r>
              <a:rPr sz="2400" spc="-650" dirty="0">
                <a:latin typeface="Arial MT"/>
                <a:cs typeface="Arial MT"/>
              </a:rPr>
              <a:t> </a:t>
            </a:r>
            <a:r>
              <a:rPr sz="2400" spc="-5" dirty="0">
                <a:latin typeface="Arial MT"/>
                <a:cs typeface="Arial MT"/>
              </a:rPr>
              <a:t>Revelec</a:t>
            </a:r>
            <a:endParaRPr sz="2400" dirty="0">
              <a:latin typeface="Arial MT"/>
              <a:cs typeface="Arial MT"/>
            </a:endParaRPr>
          </a:p>
          <a:p>
            <a:pPr marL="241300" marR="5080" indent="24130">
              <a:lnSpc>
                <a:spcPct val="101800"/>
              </a:lnSpc>
              <a:spcBef>
                <a:spcPts val="2160"/>
              </a:spcBef>
            </a:pPr>
            <a:r>
              <a:rPr sz="20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4"/>
              </a:rPr>
              <a:t>https://www6.inrae.fr/reselec/Media/fichiers/Aides/Acceder- </a:t>
            </a:r>
            <a:r>
              <a:rPr sz="2000" spc="-545" dirty="0">
                <a:solidFill>
                  <a:srgbClr val="0462C1"/>
                </a:solidFill>
                <a:latin typeface="Arial MT"/>
                <a:cs typeface="Arial MT"/>
                <a:hlinkClick r:id="rId4"/>
              </a:rPr>
              <a:t> </a:t>
            </a:r>
            <a:r>
              <a:rPr sz="20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4"/>
              </a:rPr>
              <a:t>aux-ressources/document-d-aide-a-la-configuration- </a:t>
            </a:r>
            <a:r>
              <a:rPr sz="2000" dirty="0">
                <a:solidFill>
                  <a:srgbClr val="0462C1"/>
                </a:solidFill>
                <a:latin typeface="Arial MT"/>
                <a:cs typeface="Arial MT"/>
                <a:hlinkClick r:id="rId4"/>
              </a:rPr>
              <a:t> </a:t>
            </a:r>
            <a:r>
              <a:rPr sz="20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4"/>
              </a:rPr>
              <a:t>revelec.pac</a:t>
            </a:r>
            <a:endParaRPr sz="20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805495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Scopus</a:t>
            </a:r>
            <a:r>
              <a:rPr lang="fr-FR" b="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FR" b="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écran d’accueil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13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object 2">
            <a:extLst>
              <a:ext uri="{FF2B5EF4-FFF2-40B4-BE49-F238E27FC236}">
                <a16:creationId xmlns:a16="http://schemas.microsoft.com/office/drawing/2014/main" xmlns="" id="{549ABB9E-B219-D841-B786-721D8BDC2E92}"/>
              </a:ext>
            </a:extLst>
          </p:cNvPr>
          <p:cNvGrpSpPr/>
          <p:nvPr/>
        </p:nvGrpSpPr>
        <p:grpSpPr>
          <a:xfrm>
            <a:off x="36742" y="1179751"/>
            <a:ext cx="8731885" cy="3990340"/>
            <a:chOff x="45529" y="1339596"/>
            <a:chExt cx="8731885" cy="3990340"/>
          </a:xfrm>
        </p:grpSpPr>
        <p:pic>
          <p:nvPicPr>
            <p:cNvPr id="10" name="object 3">
              <a:extLst>
                <a:ext uri="{FF2B5EF4-FFF2-40B4-BE49-F238E27FC236}">
                  <a16:creationId xmlns:a16="http://schemas.microsoft.com/office/drawing/2014/main" xmlns="" id="{ECB38852-9E3B-7240-911C-15D2115E292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412" y="3334961"/>
              <a:ext cx="8616206" cy="1948557"/>
            </a:xfrm>
            <a:prstGeom prst="rect">
              <a:avLst/>
            </a:prstGeom>
          </p:spPr>
        </p:pic>
        <p:sp>
          <p:nvSpPr>
            <p:cNvPr id="11" name="object 4">
              <a:extLst>
                <a:ext uri="{FF2B5EF4-FFF2-40B4-BE49-F238E27FC236}">
                  <a16:creationId xmlns:a16="http://schemas.microsoft.com/office/drawing/2014/main" xmlns="" id="{58A0A7F3-71E2-2E47-8BB5-1C7D0C9A5456}"/>
                </a:ext>
              </a:extLst>
            </p:cNvPr>
            <p:cNvSpPr/>
            <p:nvPr/>
          </p:nvSpPr>
          <p:spPr>
            <a:xfrm>
              <a:off x="50292" y="3243072"/>
              <a:ext cx="8722360" cy="2082164"/>
            </a:xfrm>
            <a:custGeom>
              <a:avLst/>
              <a:gdLst/>
              <a:ahLst/>
              <a:cxnLst/>
              <a:rect l="l" t="t" r="r" b="b"/>
              <a:pathLst>
                <a:path w="8722360" h="2082164">
                  <a:moveTo>
                    <a:pt x="0" y="2081783"/>
                  </a:moveTo>
                  <a:lnTo>
                    <a:pt x="8721852" y="2081783"/>
                  </a:lnTo>
                  <a:lnTo>
                    <a:pt x="8721852" y="0"/>
                  </a:lnTo>
                  <a:lnTo>
                    <a:pt x="0" y="0"/>
                  </a:lnTo>
                  <a:lnTo>
                    <a:pt x="0" y="2081783"/>
                  </a:lnTo>
                  <a:close/>
                </a:path>
              </a:pathLst>
            </a:custGeom>
            <a:ln w="9143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xmlns="" id="{B013111D-AF8F-EC4C-A28E-0A7A49C2B135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72027" y="1339596"/>
              <a:ext cx="1410462" cy="683513"/>
            </a:xfrm>
            <a:prstGeom prst="rect">
              <a:avLst/>
            </a:prstGeom>
          </p:spPr>
        </p:pic>
      </p:grpSp>
      <p:sp>
        <p:nvSpPr>
          <p:cNvPr id="15" name="object 7">
            <a:extLst>
              <a:ext uri="{FF2B5EF4-FFF2-40B4-BE49-F238E27FC236}">
                <a16:creationId xmlns:a16="http://schemas.microsoft.com/office/drawing/2014/main" xmlns="" id="{DB814E91-9BA9-C449-92C7-F0593DFC7BE4}"/>
              </a:ext>
            </a:extLst>
          </p:cNvPr>
          <p:cNvSpPr txBox="1"/>
          <p:nvPr/>
        </p:nvSpPr>
        <p:spPr>
          <a:xfrm>
            <a:off x="3473045" y="1262173"/>
            <a:ext cx="995044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905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Panier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tempora</a:t>
            </a:r>
            <a:r>
              <a:rPr sz="1600" dirty="0">
                <a:latin typeface="Arial MT"/>
                <a:cs typeface="Arial MT"/>
              </a:rPr>
              <a:t>i</a:t>
            </a:r>
            <a:r>
              <a:rPr sz="1600" spc="-5" dirty="0">
                <a:latin typeface="Arial MT"/>
                <a:cs typeface="Arial MT"/>
              </a:rPr>
              <a:t>re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6" name="object 8">
            <a:extLst>
              <a:ext uri="{FF2B5EF4-FFF2-40B4-BE49-F238E27FC236}">
                <a16:creationId xmlns:a16="http://schemas.microsoft.com/office/drawing/2014/main" xmlns="" id="{70699B9B-3AD2-8241-9C29-D083A2618E0E}"/>
              </a:ext>
            </a:extLst>
          </p:cNvPr>
          <p:cNvGrpSpPr/>
          <p:nvPr/>
        </p:nvGrpSpPr>
        <p:grpSpPr>
          <a:xfrm>
            <a:off x="4202786" y="938958"/>
            <a:ext cx="4861560" cy="2704465"/>
            <a:chOff x="4211573" y="1098803"/>
            <a:chExt cx="4861560" cy="2704465"/>
          </a:xfrm>
        </p:grpSpPr>
        <p:sp>
          <p:nvSpPr>
            <p:cNvPr id="17" name="object 9">
              <a:extLst>
                <a:ext uri="{FF2B5EF4-FFF2-40B4-BE49-F238E27FC236}">
                  <a16:creationId xmlns:a16="http://schemas.microsoft.com/office/drawing/2014/main" xmlns="" id="{F90E69CA-8B8E-984B-A06F-6AF1FC266996}"/>
                </a:ext>
              </a:extLst>
            </p:cNvPr>
            <p:cNvSpPr/>
            <p:nvPr/>
          </p:nvSpPr>
          <p:spPr>
            <a:xfrm>
              <a:off x="4211574" y="2011933"/>
              <a:ext cx="2094230" cy="1791335"/>
            </a:xfrm>
            <a:custGeom>
              <a:avLst/>
              <a:gdLst/>
              <a:ahLst/>
              <a:cxnLst/>
              <a:rect l="l" t="t" r="r" b="b"/>
              <a:pathLst>
                <a:path w="2094229" h="1791335">
                  <a:moveTo>
                    <a:pt x="1861032" y="1667979"/>
                  </a:moveTo>
                  <a:lnTo>
                    <a:pt x="1858645" y="1660779"/>
                  </a:lnTo>
                  <a:lnTo>
                    <a:pt x="1797545" y="1556131"/>
                  </a:lnTo>
                  <a:lnTo>
                    <a:pt x="1775460" y="1518297"/>
                  </a:lnTo>
                  <a:lnTo>
                    <a:pt x="1692275" y="1660779"/>
                  </a:lnTo>
                  <a:lnTo>
                    <a:pt x="1689874" y="1667979"/>
                  </a:lnTo>
                  <a:lnTo>
                    <a:pt x="1690357" y="1675295"/>
                  </a:lnTo>
                  <a:lnTo>
                    <a:pt x="1693519" y="1681899"/>
                  </a:lnTo>
                  <a:lnTo>
                    <a:pt x="1699133" y="1686941"/>
                  </a:lnTo>
                  <a:lnTo>
                    <a:pt x="1706321" y="1689341"/>
                  </a:lnTo>
                  <a:lnTo>
                    <a:pt x="1713636" y="1688846"/>
                  </a:lnTo>
                  <a:lnTo>
                    <a:pt x="1720240" y="1685696"/>
                  </a:lnTo>
                  <a:lnTo>
                    <a:pt x="1725295" y="1680083"/>
                  </a:lnTo>
                  <a:lnTo>
                    <a:pt x="1756410" y="1626755"/>
                  </a:lnTo>
                  <a:lnTo>
                    <a:pt x="1756410" y="1791335"/>
                  </a:lnTo>
                  <a:lnTo>
                    <a:pt x="1794510" y="1791335"/>
                  </a:lnTo>
                  <a:lnTo>
                    <a:pt x="1794510" y="1626755"/>
                  </a:lnTo>
                  <a:lnTo>
                    <a:pt x="1825625" y="1680083"/>
                  </a:lnTo>
                  <a:lnTo>
                    <a:pt x="1830666" y="1685696"/>
                  </a:lnTo>
                  <a:lnTo>
                    <a:pt x="1837270" y="1688846"/>
                  </a:lnTo>
                  <a:lnTo>
                    <a:pt x="1844586" y="1689341"/>
                  </a:lnTo>
                  <a:lnTo>
                    <a:pt x="1851787" y="1686941"/>
                  </a:lnTo>
                  <a:lnTo>
                    <a:pt x="1857387" y="1681899"/>
                  </a:lnTo>
                  <a:lnTo>
                    <a:pt x="1860550" y="1675295"/>
                  </a:lnTo>
                  <a:lnTo>
                    <a:pt x="1861032" y="1667979"/>
                  </a:lnTo>
                  <a:close/>
                </a:path>
                <a:path w="2094229" h="1791335">
                  <a:moveTo>
                    <a:pt x="2093976" y="1417574"/>
                  </a:moveTo>
                  <a:lnTo>
                    <a:pt x="2091397" y="1412240"/>
                  </a:lnTo>
                  <a:lnTo>
                    <a:pt x="2022221" y="1268984"/>
                  </a:lnTo>
                  <a:lnTo>
                    <a:pt x="2017636" y="1263015"/>
                  </a:lnTo>
                  <a:lnTo>
                    <a:pt x="2011324" y="1259370"/>
                  </a:lnTo>
                  <a:lnTo>
                    <a:pt x="2004110" y="1258341"/>
                  </a:lnTo>
                  <a:lnTo>
                    <a:pt x="1996821" y="1260221"/>
                  </a:lnTo>
                  <a:lnTo>
                    <a:pt x="1990763" y="1264780"/>
                  </a:lnTo>
                  <a:lnTo>
                    <a:pt x="1987080" y="1271066"/>
                  </a:lnTo>
                  <a:lnTo>
                    <a:pt x="1986051" y="1278280"/>
                  </a:lnTo>
                  <a:lnTo>
                    <a:pt x="1987931" y="1285621"/>
                  </a:lnTo>
                  <a:lnTo>
                    <a:pt x="2014804" y="1341285"/>
                  </a:lnTo>
                  <a:lnTo>
                    <a:pt x="21336" y="0"/>
                  </a:lnTo>
                  <a:lnTo>
                    <a:pt x="0" y="31496"/>
                  </a:lnTo>
                  <a:lnTo>
                    <a:pt x="1993620" y="1372920"/>
                  </a:lnTo>
                  <a:lnTo>
                    <a:pt x="1931797" y="1368933"/>
                  </a:lnTo>
                  <a:lnTo>
                    <a:pt x="1924329" y="1369987"/>
                  </a:lnTo>
                  <a:lnTo>
                    <a:pt x="1918030" y="1373682"/>
                  </a:lnTo>
                  <a:lnTo>
                    <a:pt x="1913559" y="1379461"/>
                  </a:lnTo>
                  <a:lnTo>
                    <a:pt x="1911604" y="1386713"/>
                  </a:lnTo>
                  <a:lnTo>
                    <a:pt x="1912620" y="1394231"/>
                  </a:lnTo>
                  <a:lnTo>
                    <a:pt x="1916303" y="1400543"/>
                  </a:lnTo>
                  <a:lnTo>
                    <a:pt x="1922068" y="1405026"/>
                  </a:lnTo>
                  <a:lnTo>
                    <a:pt x="1929384" y="1407033"/>
                  </a:lnTo>
                  <a:lnTo>
                    <a:pt x="2093976" y="1417574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0">
              <a:extLst>
                <a:ext uri="{FF2B5EF4-FFF2-40B4-BE49-F238E27FC236}">
                  <a16:creationId xmlns:a16="http://schemas.microsoft.com/office/drawing/2014/main" xmlns="" id="{D34D9F4C-FD82-7F43-A923-159FA2AF34D2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53300" y="1098803"/>
              <a:ext cx="1719833" cy="1160526"/>
            </a:xfrm>
            <a:prstGeom prst="rect">
              <a:avLst/>
            </a:prstGeom>
          </p:spPr>
        </p:pic>
      </p:grpSp>
      <p:sp>
        <p:nvSpPr>
          <p:cNvPr id="19" name="object 15">
            <a:extLst>
              <a:ext uri="{FF2B5EF4-FFF2-40B4-BE49-F238E27FC236}">
                <a16:creationId xmlns:a16="http://schemas.microsoft.com/office/drawing/2014/main" xmlns="" id="{822FE29F-D83B-3D4D-8945-EC1D7C726796}"/>
              </a:ext>
            </a:extLst>
          </p:cNvPr>
          <p:cNvSpPr txBox="1"/>
          <p:nvPr/>
        </p:nvSpPr>
        <p:spPr>
          <a:xfrm>
            <a:off x="4955897" y="1142666"/>
            <a:ext cx="110998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Plateforme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d</a:t>
            </a:r>
            <a:r>
              <a:rPr sz="1600" spc="-5" dirty="0">
                <a:latin typeface="Arial MT"/>
                <a:cs typeface="Arial MT"/>
              </a:rPr>
              <a:t>’</a:t>
            </a:r>
            <a:r>
              <a:rPr sz="1600" spc="-10" dirty="0">
                <a:latin typeface="Arial MT"/>
                <a:cs typeface="Arial MT"/>
              </a:rPr>
              <a:t>é</a:t>
            </a:r>
            <a:r>
              <a:rPr sz="1600" spc="-5" dirty="0">
                <a:latin typeface="Arial MT"/>
                <a:cs typeface="Arial MT"/>
              </a:rPr>
              <a:t>v</a:t>
            </a:r>
            <a:r>
              <a:rPr sz="1600" spc="-10" dirty="0">
                <a:latin typeface="Arial MT"/>
                <a:cs typeface="Arial MT"/>
              </a:rPr>
              <a:t>a</a:t>
            </a:r>
            <a:r>
              <a:rPr sz="1600" spc="-5" dirty="0">
                <a:latin typeface="Arial MT"/>
                <a:cs typeface="Arial MT"/>
              </a:rPr>
              <a:t>l</a:t>
            </a:r>
            <a:r>
              <a:rPr sz="1600" spc="-10" dirty="0">
                <a:latin typeface="Arial MT"/>
                <a:cs typeface="Arial MT"/>
              </a:rPr>
              <a:t>uat</a:t>
            </a:r>
            <a:r>
              <a:rPr sz="1600" dirty="0">
                <a:latin typeface="Arial MT"/>
                <a:cs typeface="Arial MT"/>
              </a:rPr>
              <a:t>i</a:t>
            </a:r>
            <a:r>
              <a:rPr sz="1600" spc="-10" dirty="0">
                <a:latin typeface="Arial MT"/>
                <a:cs typeface="Arial MT"/>
              </a:rPr>
              <a:t>on  </a:t>
            </a:r>
            <a:r>
              <a:rPr sz="1600" spc="-5" dirty="0">
                <a:latin typeface="Arial MT"/>
                <a:cs typeface="Arial MT"/>
              </a:rPr>
              <a:t>Scival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20" name="object 20">
            <a:extLst>
              <a:ext uri="{FF2B5EF4-FFF2-40B4-BE49-F238E27FC236}">
                <a16:creationId xmlns:a16="http://schemas.microsoft.com/office/drawing/2014/main" xmlns="" id="{2818F49F-AB83-AF41-B4B5-8E9574DD29C5}"/>
              </a:ext>
            </a:extLst>
          </p:cNvPr>
          <p:cNvGrpSpPr/>
          <p:nvPr/>
        </p:nvGrpSpPr>
        <p:grpSpPr>
          <a:xfrm>
            <a:off x="6335624" y="1147734"/>
            <a:ext cx="2166620" cy="1722120"/>
            <a:chOff x="6344411" y="1307579"/>
            <a:chExt cx="2166620" cy="1722120"/>
          </a:xfrm>
        </p:grpSpPr>
        <p:sp>
          <p:nvSpPr>
            <p:cNvPr id="21" name="object 21">
              <a:extLst>
                <a:ext uri="{FF2B5EF4-FFF2-40B4-BE49-F238E27FC236}">
                  <a16:creationId xmlns:a16="http://schemas.microsoft.com/office/drawing/2014/main" xmlns="" id="{A20EDD43-4418-554F-9412-D21898D7E2D1}"/>
                </a:ext>
              </a:extLst>
            </p:cNvPr>
            <p:cNvSpPr/>
            <p:nvPr/>
          </p:nvSpPr>
          <p:spPr>
            <a:xfrm>
              <a:off x="8339855" y="2276094"/>
              <a:ext cx="171450" cy="753745"/>
            </a:xfrm>
            <a:custGeom>
              <a:avLst/>
              <a:gdLst/>
              <a:ahLst/>
              <a:cxnLst/>
              <a:rect l="l" t="t" r="r" b="b"/>
              <a:pathLst>
                <a:path w="171450" h="753744">
                  <a:moveTo>
                    <a:pt x="16446" y="582370"/>
                  </a:moveTo>
                  <a:lnTo>
                    <a:pt x="9251" y="584834"/>
                  </a:lnTo>
                  <a:lnTo>
                    <a:pt x="3643" y="589885"/>
                  </a:lnTo>
                  <a:lnTo>
                    <a:pt x="488" y="596471"/>
                  </a:lnTo>
                  <a:lnTo>
                    <a:pt x="0" y="603748"/>
                  </a:lnTo>
                  <a:lnTo>
                    <a:pt x="2393" y="610869"/>
                  </a:lnTo>
                  <a:lnTo>
                    <a:pt x="85578" y="753363"/>
                  </a:lnTo>
                  <a:lnTo>
                    <a:pt x="107671" y="715517"/>
                  </a:lnTo>
                  <a:lnTo>
                    <a:pt x="66528" y="715517"/>
                  </a:lnTo>
                  <a:lnTo>
                    <a:pt x="66528" y="645033"/>
                  </a:lnTo>
                  <a:lnTo>
                    <a:pt x="35413" y="591692"/>
                  </a:lnTo>
                  <a:lnTo>
                    <a:pt x="30360" y="586013"/>
                  </a:lnTo>
                  <a:lnTo>
                    <a:pt x="23760" y="582834"/>
                  </a:lnTo>
                  <a:lnTo>
                    <a:pt x="16446" y="582370"/>
                  </a:lnTo>
                  <a:close/>
                </a:path>
                <a:path w="171450" h="753744">
                  <a:moveTo>
                    <a:pt x="66528" y="645033"/>
                  </a:moveTo>
                  <a:lnTo>
                    <a:pt x="66528" y="715517"/>
                  </a:lnTo>
                  <a:lnTo>
                    <a:pt x="104628" y="715517"/>
                  </a:lnTo>
                  <a:lnTo>
                    <a:pt x="104628" y="705992"/>
                  </a:lnTo>
                  <a:lnTo>
                    <a:pt x="69068" y="705992"/>
                  </a:lnTo>
                  <a:lnTo>
                    <a:pt x="85578" y="677690"/>
                  </a:lnTo>
                  <a:lnTo>
                    <a:pt x="66528" y="645033"/>
                  </a:lnTo>
                  <a:close/>
                </a:path>
                <a:path w="171450" h="753744">
                  <a:moveTo>
                    <a:pt x="154709" y="582370"/>
                  </a:moveTo>
                  <a:lnTo>
                    <a:pt x="147395" y="582834"/>
                  </a:lnTo>
                  <a:lnTo>
                    <a:pt x="140795" y="586013"/>
                  </a:lnTo>
                  <a:lnTo>
                    <a:pt x="135743" y="591692"/>
                  </a:lnTo>
                  <a:lnTo>
                    <a:pt x="104628" y="645033"/>
                  </a:lnTo>
                  <a:lnTo>
                    <a:pt x="104628" y="715517"/>
                  </a:lnTo>
                  <a:lnTo>
                    <a:pt x="107671" y="715517"/>
                  </a:lnTo>
                  <a:lnTo>
                    <a:pt x="168763" y="610869"/>
                  </a:lnTo>
                  <a:lnTo>
                    <a:pt x="171156" y="603748"/>
                  </a:lnTo>
                  <a:lnTo>
                    <a:pt x="170668" y="596471"/>
                  </a:lnTo>
                  <a:lnTo>
                    <a:pt x="167512" y="589885"/>
                  </a:lnTo>
                  <a:lnTo>
                    <a:pt x="161905" y="584834"/>
                  </a:lnTo>
                  <a:lnTo>
                    <a:pt x="154709" y="582370"/>
                  </a:lnTo>
                  <a:close/>
                </a:path>
                <a:path w="171450" h="753744">
                  <a:moveTo>
                    <a:pt x="85578" y="677690"/>
                  </a:moveTo>
                  <a:lnTo>
                    <a:pt x="69068" y="705992"/>
                  </a:lnTo>
                  <a:lnTo>
                    <a:pt x="102088" y="705992"/>
                  </a:lnTo>
                  <a:lnTo>
                    <a:pt x="85578" y="677690"/>
                  </a:lnTo>
                  <a:close/>
                </a:path>
                <a:path w="171450" h="753744">
                  <a:moveTo>
                    <a:pt x="104628" y="645033"/>
                  </a:moveTo>
                  <a:lnTo>
                    <a:pt x="85578" y="677690"/>
                  </a:lnTo>
                  <a:lnTo>
                    <a:pt x="102088" y="705992"/>
                  </a:lnTo>
                  <a:lnTo>
                    <a:pt x="104628" y="705992"/>
                  </a:lnTo>
                  <a:lnTo>
                    <a:pt x="104628" y="645033"/>
                  </a:lnTo>
                  <a:close/>
                </a:path>
                <a:path w="171450" h="753744">
                  <a:moveTo>
                    <a:pt x="104628" y="0"/>
                  </a:moveTo>
                  <a:lnTo>
                    <a:pt x="66528" y="0"/>
                  </a:lnTo>
                  <a:lnTo>
                    <a:pt x="66528" y="645033"/>
                  </a:lnTo>
                  <a:lnTo>
                    <a:pt x="85578" y="677690"/>
                  </a:lnTo>
                  <a:lnTo>
                    <a:pt x="104628" y="645033"/>
                  </a:lnTo>
                  <a:lnTo>
                    <a:pt x="10462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>
              <a:extLst>
                <a:ext uri="{FF2B5EF4-FFF2-40B4-BE49-F238E27FC236}">
                  <a16:creationId xmlns:a16="http://schemas.microsoft.com/office/drawing/2014/main" xmlns="" id="{EEA53F41-B35A-AC4D-9CA8-8CB6A66483C6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44411" y="1307579"/>
              <a:ext cx="959370" cy="730770"/>
            </a:xfrm>
            <a:prstGeom prst="rect">
              <a:avLst/>
            </a:prstGeom>
          </p:spPr>
        </p:pic>
      </p:grpSp>
      <p:grpSp>
        <p:nvGrpSpPr>
          <p:cNvPr id="23" name="object 24">
            <a:extLst>
              <a:ext uri="{FF2B5EF4-FFF2-40B4-BE49-F238E27FC236}">
                <a16:creationId xmlns:a16="http://schemas.microsoft.com/office/drawing/2014/main" xmlns="" id="{77DE0FBB-914C-0842-8AF6-33C96911DF1F}"/>
              </a:ext>
            </a:extLst>
          </p:cNvPr>
          <p:cNvGrpSpPr/>
          <p:nvPr/>
        </p:nvGrpSpPr>
        <p:grpSpPr>
          <a:xfrm>
            <a:off x="7209777" y="3370374"/>
            <a:ext cx="1720850" cy="2576195"/>
            <a:chOff x="7218564" y="3530219"/>
            <a:chExt cx="1720850" cy="2576195"/>
          </a:xfrm>
        </p:grpSpPr>
        <p:sp>
          <p:nvSpPr>
            <p:cNvPr id="24" name="object 25">
              <a:extLst>
                <a:ext uri="{FF2B5EF4-FFF2-40B4-BE49-F238E27FC236}">
                  <a16:creationId xmlns:a16="http://schemas.microsoft.com/office/drawing/2014/main" xmlns="" id="{7905C5B9-2686-8643-933A-F09D66C8B1D1}"/>
                </a:ext>
              </a:extLst>
            </p:cNvPr>
            <p:cNvSpPr/>
            <p:nvPr/>
          </p:nvSpPr>
          <p:spPr>
            <a:xfrm>
              <a:off x="7218564" y="3530219"/>
              <a:ext cx="708660" cy="2132965"/>
            </a:xfrm>
            <a:custGeom>
              <a:avLst/>
              <a:gdLst/>
              <a:ahLst/>
              <a:cxnLst/>
              <a:rect l="l" t="t" r="r" b="b"/>
              <a:pathLst>
                <a:path w="708659" h="2132965">
                  <a:moveTo>
                    <a:pt x="60087" y="72345"/>
                  </a:moveTo>
                  <a:lnTo>
                    <a:pt x="51482" y="109047"/>
                  </a:lnTo>
                  <a:lnTo>
                    <a:pt x="672199" y="2132609"/>
                  </a:lnTo>
                  <a:lnTo>
                    <a:pt x="708648" y="2121446"/>
                  </a:lnTo>
                  <a:lnTo>
                    <a:pt x="87833" y="97954"/>
                  </a:lnTo>
                  <a:lnTo>
                    <a:pt x="60087" y="72345"/>
                  </a:lnTo>
                  <a:close/>
                </a:path>
                <a:path w="708659" h="2132965">
                  <a:moveTo>
                    <a:pt x="37961" y="0"/>
                  </a:moveTo>
                  <a:lnTo>
                    <a:pt x="242" y="160654"/>
                  </a:lnTo>
                  <a:lnTo>
                    <a:pt x="0" y="168227"/>
                  </a:lnTo>
                  <a:lnTo>
                    <a:pt x="2591" y="175037"/>
                  </a:lnTo>
                  <a:lnTo>
                    <a:pt x="7564" y="180371"/>
                  </a:lnTo>
                  <a:lnTo>
                    <a:pt x="14466" y="183514"/>
                  </a:lnTo>
                  <a:lnTo>
                    <a:pt x="22038" y="183759"/>
                  </a:lnTo>
                  <a:lnTo>
                    <a:pt x="28848" y="181181"/>
                  </a:lnTo>
                  <a:lnTo>
                    <a:pt x="34182" y="176246"/>
                  </a:lnTo>
                  <a:lnTo>
                    <a:pt x="37326" y="169417"/>
                  </a:lnTo>
                  <a:lnTo>
                    <a:pt x="51482" y="109047"/>
                  </a:lnTo>
                  <a:lnTo>
                    <a:pt x="30849" y="41782"/>
                  </a:lnTo>
                  <a:lnTo>
                    <a:pt x="67171" y="30606"/>
                  </a:lnTo>
                  <a:lnTo>
                    <a:pt x="71138" y="30606"/>
                  </a:lnTo>
                  <a:lnTo>
                    <a:pt x="37961" y="0"/>
                  </a:lnTo>
                  <a:close/>
                </a:path>
                <a:path w="708659" h="2132965">
                  <a:moveTo>
                    <a:pt x="71138" y="30606"/>
                  </a:moveTo>
                  <a:lnTo>
                    <a:pt x="67171" y="30606"/>
                  </a:lnTo>
                  <a:lnTo>
                    <a:pt x="87833" y="97954"/>
                  </a:lnTo>
                  <a:lnTo>
                    <a:pt x="133338" y="139953"/>
                  </a:lnTo>
                  <a:lnTo>
                    <a:pt x="139813" y="143865"/>
                  </a:lnTo>
                  <a:lnTo>
                    <a:pt x="147038" y="144954"/>
                  </a:lnTo>
                  <a:lnTo>
                    <a:pt x="154144" y="143257"/>
                  </a:lnTo>
                  <a:lnTo>
                    <a:pt x="160262" y="138810"/>
                  </a:lnTo>
                  <a:lnTo>
                    <a:pt x="164193" y="132335"/>
                  </a:lnTo>
                  <a:lnTo>
                    <a:pt x="165326" y="125110"/>
                  </a:lnTo>
                  <a:lnTo>
                    <a:pt x="163673" y="118004"/>
                  </a:lnTo>
                  <a:lnTo>
                    <a:pt x="159246" y="111886"/>
                  </a:lnTo>
                  <a:lnTo>
                    <a:pt x="71138" y="30606"/>
                  </a:lnTo>
                  <a:close/>
                </a:path>
                <a:path w="708659" h="2132965">
                  <a:moveTo>
                    <a:pt x="67171" y="30606"/>
                  </a:moveTo>
                  <a:lnTo>
                    <a:pt x="30849" y="41782"/>
                  </a:lnTo>
                  <a:lnTo>
                    <a:pt x="51482" y="109047"/>
                  </a:lnTo>
                  <a:lnTo>
                    <a:pt x="60087" y="72345"/>
                  </a:lnTo>
                  <a:lnTo>
                    <a:pt x="36056" y="50164"/>
                  </a:lnTo>
                  <a:lnTo>
                    <a:pt x="67552" y="40512"/>
                  </a:lnTo>
                  <a:lnTo>
                    <a:pt x="70210" y="40512"/>
                  </a:lnTo>
                  <a:lnTo>
                    <a:pt x="67171" y="30606"/>
                  </a:lnTo>
                  <a:close/>
                </a:path>
                <a:path w="708659" h="2132965">
                  <a:moveTo>
                    <a:pt x="70210" y="40512"/>
                  </a:moveTo>
                  <a:lnTo>
                    <a:pt x="67552" y="40512"/>
                  </a:lnTo>
                  <a:lnTo>
                    <a:pt x="60087" y="72345"/>
                  </a:lnTo>
                  <a:lnTo>
                    <a:pt x="87833" y="97954"/>
                  </a:lnTo>
                  <a:lnTo>
                    <a:pt x="70210" y="40512"/>
                  </a:lnTo>
                  <a:close/>
                </a:path>
                <a:path w="708659" h="2132965">
                  <a:moveTo>
                    <a:pt x="67552" y="40512"/>
                  </a:moveTo>
                  <a:lnTo>
                    <a:pt x="36056" y="50164"/>
                  </a:lnTo>
                  <a:lnTo>
                    <a:pt x="60087" y="72345"/>
                  </a:lnTo>
                  <a:lnTo>
                    <a:pt x="67552" y="40512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6">
              <a:extLst>
                <a:ext uri="{FF2B5EF4-FFF2-40B4-BE49-F238E27FC236}">
                  <a16:creationId xmlns:a16="http://schemas.microsoft.com/office/drawing/2014/main" xmlns="" id="{0C901CFE-CC93-5C48-9214-AAC8C0A75CC7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06511" y="5376672"/>
              <a:ext cx="1032522" cy="729234"/>
            </a:xfrm>
            <a:prstGeom prst="rect">
              <a:avLst/>
            </a:prstGeom>
          </p:spPr>
        </p:pic>
      </p:grpSp>
      <p:sp>
        <p:nvSpPr>
          <p:cNvPr id="26" name="object 27">
            <a:extLst>
              <a:ext uri="{FF2B5EF4-FFF2-40B4-BE49-F238E27FC236}">
                <a16:creationId xmlns:a16="http://schemas.microsoft.com/office/drawing/2014/main" xmlns="" id="{F81B4595-1314-0A42-AD73-2A9B9245C9A2}"/>
              </a:ext>
            </a:extLst>
          </p:cNvPr>
          <p:cNvSpPr txBox="1"/>
          <p:nvPr/>
        </p:nvSpPr>
        <p:spPr>
          <a:xfrm>
            <a:off x="8037679" y="5322389"/>
            <a:ext cx="75882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Aides</a:t>
            </a:r>
            <a:r>
              <a:rPr sz="1600" spc="-8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et</a:t>
            </a:r>
            <a:endParaRPr sz="1600">
              <a:latin typeface="Arial MT"/>
              <a:cs typeface="Arial MT"/>
            </a:endParaRPr>
          </a:p>
          <a:p>
            <a:pPr marL="2286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 MT"/>
                <a:cs typeface="Arial MT"/>
              </a:rPr>
              <a:t>tutoriels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27" name="object 28">
            <a:extLst>
              <a:ext uri="{FF2B5EF4-FFF2-40B4-BE49-F238E27FC236}">
                <a16:creationId xmlns:a16="http://schemas.microsoft.com/office/drawing/2014/main" xmlns="" id="{443A8EF7-E20A-A440-ACDB-A1A708ECAC85}"/>
              </a:ext>
            </a:extLst>
          </p:cNvPr>
          <p:cNvGrpSpPr/>
          <p:nvPr/>
        </p:nvGrpSpPr>
        <p:grpSpPr>
          <a:xfrm>
            <a:off x="1609701" y="1194978"/>
            <a:ext cx="6603365" cy="1675130"/>
            <a:chOff x="1618488" y="1354823"/>
            <a:chExt cx="6603365" cy="1675130"/>
          </a:xfrm>
        </p:grpSpPr>
        <p:sp>
          <p:nvSpPr>
            <p:cNvPr id="28" name="object 29">
              <a:extLst>
                <a:ext uri="{FF2B5EF4-FFF2-40B4-BE49-F238E27FC236}">
                  <a16:creationId xmlns:a16="http://schemas.microsoft.com/office/drawing/2014/main" xmlns="" id="{584EA758-3DA1-9A42-AF2B-C5AB50C69582}"/>
                </a:ext>
              </a:extLst>
            </p:cNvPr>
            <p:cNvSpPr/>
            <p:nvPr/>
          </p:nvSpPr>
          <p:spPr>
            <a:xfrm>
              <a:off x="8050295" y="2276094"/>
              <a:ext cx="171450" cy="753745"/>
            </a:xfrm>
            <a:custGeom>
              <a:avLst/>
              <a:gdLst/>
              <a:ahLst/>
              <a:cxnLst/>
              <a:rect l="l" t="t" r="r" b="b"/>
              <a:pathLst>
                <a:path w="171450" h="753744">
                  <a:moveTo>
                    <a:pt x="16446" y="582370"/>
                  </a:moveTo>
                  <a:lnTo>
                    <a:pt x="9251" y="584834"/>
                  </a:lnTo>
                  <a:lnTo>
                    <a:pt x="3643" y="589885"/>
                  </a:lnTo>
                  <a:lnTo>
                    <a:pt x="488" y="596471"/>
                  </a:lnTo>
                  <a:lnTo>
                    <a:pt x="0" y="603748"/>
                  </a:lnTo>
                  <a:lnTo>
                    <a:pt x="2393" y="610869"/>
                  </a:lnTo>
                  <a:lnTo>
                    <a:pt x="85578" y="753363"/>
                  </a:lnTo>
                  <a:lnTo>
                    <a:pt x="107671" y="715517"/>
                  </a:lnTo>
                  <a:lnTo>
                    <a:pt x="66528" y="715517"/>
                  </a:lnTo>
                  <a:lnTo>
                    <a:pt x="66528" y="645033"/>
                  </a:lnTo>
                  <a:lnTo>
                    <a:pt x="35413" y="591692"/>
                  </a:lnTo>
                  <a:lnTo>
                    <a:pt x="30360" y="586013"/>
                  </a:lnTo>
                  <a:lnTo>
                    <a:pt x="23760" y="582834"/>
                  </a:lnTo>
                  <a:lnTo>
                    <a:pt x="16446" y="582370"/>
                  </a:lnTo>
                  <a:close/>
                </a:path>
                <a:path w="171450" h="753744">
                  <a:moveTo>
                    <a:pt x="66528" y="645033"/>
                  </a:moveTo>
                  <a:lnTo>
                    <a:pt x="66528" y="715517"/>
                  </a:lnTo>
                  <a:lnTo>
                    <a:pt x="104628" y="715517"/>
                  </a:lnTo>
                  <a:lnTo>
                    <a:pt x="104628" y="705992"/>
                  </a:lnTo>
                  <a:lnTo>
                    <a:pt x="69068" y="705992"/>
                  </a:lnTo>
                  <a:lnTo>
                    <a:pt x="85578" y="677690"/>
                  </a:lnTo>
                  <a:lnTo>
                    <a:pt x="66528" y="645033"/>
                  </a:lnTo>
                  <a:close/>
                </a:path>
                <a:path w="171450" h="753744">
                  <a:moveTo>
                    <a:pt x="154709" y="582370"/>
                  </a:moveTo>
                  <a:lnTo>
                    <a:pt x="147395" y="582834"/>
                  </a:lnTo>
                  <a:lnTo>
                    <a:pt x="140795" y="586013"/>
                  </a:lnTo>
                  <a:lnTo>
                    <a:pt x="135743" y="591692"/>
                  </a:lnTo>
                  <a:lnTo>
                    <a:pt x="104628" y="645033"/>
                  </a:lnTo>
                  <a:lnTo>
                    <a:pt x="104628" y="715517"/>
                  </a:lnTo>
                  <a:lnTo>
                    <a:pt x="107671" y="715517"/>
                  </a:lnTo>
                  <a:lnTo>
                    <a:pt x="168763" y="610869"/>
                  </a:lnTo>
                  <a:lnTo>
                    <a:pt x="171156" y="603748"/>
                  </a:lnTo>
                  <a:lnTo>
                    <a:pt x="170668" y="596471"/>
                  </a:lnTo>
                  <a:lnTo>
                    <a:pt x="167513" y="589885"/>
                  </a:lnTo>
                  <a:lnTo>
                    <a:pt x="161905" y="584834"/>
                  </a:lnTo>
                  <a:lnTo>
                    <a:pt x="154709" y="582370"/>
                  </a:lnTo>
                  <a:close/>
                </a:path>
                <a:path w="171450" h="753744">
                  <a:moveTo>
                    <a:pt x="85578" y="677690"/>
                  </a:moveTo>
                  <a:lnTo>
                    <a:pt x="69068" y="705992"/>
                  </a:lnTo>
                  <a:lnTo>
                    <a:pt x="102088" y="705992"/>
                  </a:lnTo>
                  <a:lnTo>
                    <a:pt x="85578" y="677690"/>
                  </a:lnTo>
                  <a:close/>
                </a:path>
                <a:path w="171450" h="753744">
                  <a:moveTo>
                    <a:pt x="104628" y="645033"/>
                  </a:moveTo>
                  <a:lnTo>
                    <a:pt x="85578" y="677690"/>
                  </a:lnTo>
                  <a:lnTo>
                    <a:pt x="102088" y="705992"/>
                  </a:lnTo>
                  <a:lnTo>
                    <a:pt x="104628" y="705992"/>
                  </a:lnTo>
                  <a:lnTo>
                    <a:pt x="104628" y="645033"/>
                  </a:lnTo>
                  <a:close/>
                </a:path>
                <a:path w="171450" h="753744">
                  <a:moveTo>
                    <a:pt x="104628" y="0"/>
                  </a:moveTo>
                  <a:lnTo>
                    <a:pt x="66528" y="0"/>
                  </a:lnTo>
                  <a:lnTo>
                    <a:pt x="66528" y="645033"/>
                  </a:lnTo>
                  <a:lnTo>
                    <a:pt x="85578" y="677690"/>
                  </a:lnTo>
                  <a:lnTo>
                    <a:pt x="104628" y="645033"/>
                  </a:lnTo>
                  <a:lnTo>
                    <a:pt x="10462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30">
              <a:extLst>
                <a:ext uri="{FF2B5EF4-FFF2-40B4-BE49-F238E27FC236}">
                  <a16:creationId xmlns:a16="http://schemas.microsoft.com/office/drawing/2014/main" xmlns="" id="{5FD46425-68F3-824E-B862-A4572DC03F1F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18488" y="1354823"/>
              <a:ext cx="1410462" cy="683526"/>
            </a:xfrm>
            <a:prstGeom prst="rect">
              <a:avLst/>
            </a:prstGeom>
          </p:spPr>
        </p:pic>
      </p:grpSp>
      <p:sp>
        <p:nvSpPr>
          <p:cNvPr id="30" name="object 31">
            <a:extLst>
              <a:ext uri="{FF2B5EF4-FFF2-40B4-BE49-F238E27FC236}">
                <a16:creationId xmlns:a16="http://schemas.microsoft.com/office/drawing/2014/main" xmlns="" id="{956E0691-358F-8147-99E4-73D082D5777C}"/>
              </a:ext>
            </a:extLst>
          </p:cNvPr>
          <p:cNvSpPr txBox="1"/>
          <p:nvPr/>
        </p:nvSpPr>
        <p:spPr>
          <a:xfrm>
            <a:off x="1761592" y="1276728"/>
            <a:ext cx="1110615" cy="513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Fenêtres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endParaRPr sz="1600">
              <a:latin typeface="Arial MT"/>
              <a:cs typeface="Arial MT"/>
            </a:endParaRPr>
          </a:p>
          <a:p>
            <a:pPr marL="103505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 MT"/>
                <a:cs typeface="Arial MT"/>
              </a:rPr>
              <a:t>recherche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1" name="object 32">
            <a:extLst>
              <a:ext uri="{FF2B5EF4-FFF2-40B4-BE49-F238E27FC236}">
                <a16:creationId xmlns:a16="http://schemas.microsoft.com/office/drawing/2014/main" xmlns="" id="{169928B3-07E9-D741-ABD3-DA6495BE0973}"/>
              </a:ext>
            </a:extLst>
          </p:cNvPr>
          <p:cNvSpPr/>
          <p:nvPr/>
        </p:nvSpPr>
        <p:spPr>
          <a:xfrm>
            <a:off x="2058284" y="1867837"/>
            <a:ext cx="171450" cy="1639570"/>
          </a:xfrm>
          <a:custGeom>
            <a:avLst/>
            <a:gdLst/>
            <a:ahLst/>
            <a:cxnLst/>
            <a:rect l="l" t="t" r="r" b="b"/>
            <a:pathLst>
              <a:path w="171450" h="1639570">
                <a:moveTo>
                  <a:pt x="16446" y="1468068"/>
                </a:moveTo>
                <a:lnTo>
                  <a:pt x="9251" y="1470532"/>
                </a:lnTo>
                <a:lnTo>
                  <a:pt x="3643" y="1475511"/>
                </a:lnTo>
                <a:lnTo>
                  <a:pt x="488" y="1482074"/>
                </a:lnTo>
                <a:lnTo>
                  <a:pt x="0" y="1489374"/>
                </a:lnTo>
                <a:lnTo>
                  <a:pt x="2393" y="1496567"/>
                </a:lnTo>
                <a:lnTo>
                  <a:pt x="85578" y="1639061"/>
                </a:lnTo>
                <a:lnTo>
                  <a:pt x="107671" y="1601215"/>
                </a:lnTo>
                <a:lnTo>
                  <a:pt x="66528" y="1601215"/>
                </a:lnTo>
                <a:lnTo>
                  <a:pt x="66528" y="1530730"/>
                </a:lnTo>
                <a:lnTo>
                  <a:pt x="35413" y="1477390"/>
                </a:lnTo>
                <a:lnTo>
                  <a:pt x="30360" y="1471711"/>
                </a:lnTo>
                <a:lnTo>
                  <a:pt x="23760" y="1468532"/>
                </a:lnTo>
                <a:lnTo>
                  <a:pt x="16446" y="1468068"/>
                </a:lnTo>
                <a:close/>
              </a:path>
              <a:path w="171450" h="1639570">
                <a:moveTo>
                  <a:pt x="66528" y="1530730"/>
                </a:moveTo>
                <a:lnTo>
                  <a:pt x="66528" y="1601215"/>
                </a:lnTo>
                <a:lnTo>
                  <a:pt x="104628" y="1601215"/>
                </a:lnTo>
                <a:lnTo>
                  <a:pt x="104628" y="1591690"/>
                </a:lnTo>
                <a:lnTo>
                  <a:pt x="69068" y="1591690"/>
                </a:lnTo>
                <a:lnTo>
                  <a:pt x="85578" y="1563388"/>
                </a:lnTo>
                <a:lnTo>
                  <a:pt x="66528" y="1530730"/>
                </a:lnTo>
                <a:close/>
              </a:path>
              <a:path w="171450" h="1639570">
                <a:moveTo>
                  <a:pt x="154709" y="1468068"/>
                </a:moveTo>
                <a:lnTo>
                  <a:pt x="147395" y="1468532"/>
                </a:lnTo>
                <a:lnTo>
                  <a:pt x="140795" y="1471711"/>
                </a:lnTo>
                <a:lnTo>
                  <a:pt x="135743" y="1477390"/>
                </a:lnTo>
                <a:lnTo>
                  <a:pt x="104628" y="1530730"/>
                </a:lnTo>
                <a:lnTo>
                  <a:pt x="104628" y="1601215"/>
                </a:lnTo>
                <a:lnTo>
                  <a:pt x="107671" y="1601215"/>
                </a:lnTo>
                <a:lnTo>
                  <a:pt x="168763" y="1496567"/>
                </a:lnTo>
                <a:lnTo>
                  <a:pt x="171156" y="1489374"/>
                </a:lnTo>
                <a:lnTo>
                  <a:pt x="170668" y="1482074"/>
                </a:lnTo>
                <a:lnTo>
                  <a:pt x="167512" y="1475511"/>
                </a:lnTo>
                <a:lnTo>
                  <a:pt x="161905" y="1470532"/>
                </a:lnTo>
                <a:lnTo>
                  <a:pt x="154709" y="1468068"/>
                </a:lnTo>
                <a:close/>
              </a:path>
              <a:path w="171450" h="1639570">
                <a:moveTo>
                  <a:pt x="85578" y="1563388"/>
                </a:moveTo>
                <a:lnTo>
                  <a:pt x="69068" y="1591690"/>
                </a:lnTo>
                <a:lnTo>
                  <a:pt x="102088" y="1591690"/>
                </a:lnTo>
                <a:lnTo>
                  <a:pt x="85578" y="1563388"/>
                </a:lnTo>
                <a:close/>
              </a:path>
              <a:path w="171450" h="1639570">
                <a:moveTo>
                  <a:pt x="104628" y="1530730"/>
                </a:moveTo>
                <a:lnTo>
                  <a:pt x="85578" y="1563388"/>
                </a:lnTo>
                <a:lnTo>
                  <a:pt x="102088" y="1591690"/>
                </a:lnTo>
                <a:lnTo>
                  <a:pt x="104628" y="1591690"/>
                </a:lnTo>
                <a:lnTo>
                  <a:pt x="104628" y="1530730"/>
                </a:lnTo>
                <a:close/>
              </a:path>
              <a:path w="171450" h="1639570">
                <a:moveTo>
                  <a:pt x="104628" y="0"/>
                </a:moveTo>
                <a:lnTo>
                  <a:pt x="66528" y="0"/>
                </a:lnTo>
                <a:lnTo>
                  <a:pt x="66528" y="1530730"/>
                </a:lnTo>
                <a:lnTo>
                  <a:pt x="85578" y="1563388"/>
                </a:lnTo>
                <a:lnTo>
                  <a:pt x="104628" y="1530730"/>
                </a:lnTo>
                <a:lnTo>
                  <a:pt x="10462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1">
            <a:extLst>
              <a:ext uri="{FF2B5EF4-FFF2-40B4-BE49-F238E27FC236}">
                <a16:creationId xmlns:a16="http://schemas.microsoft.com/office/drawing/2014/main" xmlns="" id="{164D8440-8B12-DF4B-97D7-3512EAD552D0}"/>
              </a:ext>
            </a:extLst>
          </p:cNvPr>
          <p:cNvSpPr txBox="1"/>
          <p:nvPr/>
        </p:nvSpPr>
        <p:spPr>
          <a:xfrm>
            <a:off x="7516045" y="1107428"/>
            <a:ext cx="139382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78740" algn="just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Création d’un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compte et/ou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authent</a:t>
            </a:r>
            <a:r>
              <a:rPr sz="1600" dirty="0">
                <a:latin typeface="Arial MT"/>
                <a:cs typeface="Arial MT"/>
              </a:rPr>
              <a:t>i</a:t>
            </a:r>
            <a:r>
              <a:rPr sz="1600" spc="-5" dirty="0">
                <a:latin typeface="Arial MT"/>
                <a:cs typeface="Arial MT"/>
              </a:rPr>
              <a:t>fi</a:t>
            </a:r>
            <a:r>
              <a:rPr sz="1600" dirty="0">
                <a:latin typeface="Arial MT"/>
                <a:cs typeface="Arial MT"/>
              </a:rPr>
              <a:t>c</a:t>
            </a:r>
            <a:r>
              <a:rPr sz="1600" spc="-5" dirty="0">
                <a:latin typeface="Arial MT"/>
                <a:cs typeface="Arial MT"/>
              </a:rPr>
              <a:t>at</a:t>
            </a:r>
            <a:r>
              <a:rPr sz="1600" dirty="0">
                <a:latin typeface="Arial MT"/>
                <a:cs typeface="Arial MT"/>
              </a:rPr>
              <a:t>i</a:t>
            </a:r>
            <a:r>
              <a:rPr sz="1600" spc="-5" dirty="0">
                <a:latin typeface="Arial MT"/>
                <a:cs typeface="Arial MT"/>
              </a:rPr>
              <a:t>on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3" name="object 23">
            <a:extLst>
              <a:ext uri="{FF2B5EF4-FFF2-40B4-BE49-F238E27FC236}">
                <a16:creationId xmlns:a16="http://schemas.microsoft.com/office/drawing/2014/main" xmlns="" id="{A9A28A86-6B13-3646-89BB-D44A58DDFD5D}"/>
              </a:ext>
            </a:extLst>
          </p:cNvPr>
          <p:cNvSpPr txBox="1"/>
          <p:nvPr/>
        </p:nvSpPr>
        <p:spPr>
          <a:xfrm>
            <a:off x="6492807" y="1344917"/>
            <a:ext cx="6572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A</a:t>
            </a:r>
            <a:r>
              <a:rPr sz="1600" dirty="0">
                <a:latin typeface="Arial MT"/>
                <a:cs typeface="Arial MT"/>
              </a:rPr>
              <a:t>l</a:t>
            </a:r>
            <a:r>
              <a:rPr sz="1600" spc="-5" dirty="0">
                <a:latin typeface="Arial MT"/>
                <a:cs typeface="Arial MT"/>
              </a:rPr>
              <a:t>ertes</a:t>
            </a:r>
            <a:endParaRPr sz="1600" dirty="0">
              <a:latin typeface="Arial MT"/>
              <a:cs typeface="Arial MT"/>
            </a:endParaRPr>
          </a:p>
        </p:txBody>
      </p:sp>
      <p:grpSp>
        <p:nvGrpSpPr>
          <p:cNvPr id="34" name="object 16">
            <a:extLst>
              <a:ext uri="{FF2B5EF4-FFF2-40B4-BE49-F238E27FC236}">
                <a16:creationId xmlns:a16="http://schemas.microsoft.com/office/drawing/2014/main" xmlns="" id="{1D154923-AF13-5344-9401-B556322E6943}"/>
              </a:ext>
            </a:extLst>
          </p:cNvPr>
          <p:cNvGrpSpPr/>
          <p:nvPr/>
        </p:nvGrpSpPr>
        <p:grpSpPr>
          <a:xfrm>
            <a:off x="5447896" y="1887955"/>
            <a:ext cx="1093470" cy="2464435"/>
            <a:chOff x="5524500" y="2032126"/>
            <a:chExt cx="1093470" cy="2464435"/>
          </a:xfrm>
        </p:grpSpPr>
        <p:sp>
          <p:nvSpPr>
            <p:cNvPr id="35" name="object 17">
              <a:extLst>
                <a:ext uri="{FF2B5EF4-FFF2-40B4-BE49-F238E27FC236}">
                  <a16:creationId xmlns:a16="http://schemas.microsoft.com/office/drawing/2014/main" xmlns="" id="{5E575428-B6C1-B24E-AADC-9542FF657DC7}"/>
                </a:ext>
              </a:extLst>
            </p:cNvPr>
            <p:cNvSpPr/>
            <p:nvPr/>
          </p:nvSpPr>
          <p:spPr>
            <a:xfrm>
              <a:off x="5793613" y="2032126"/>
              <a:ext cx="746760" cy="1313815"/>
            </a:xfrm>
            <a:custGeom>
              <a:avLst/>
              <a:gdLst/>
              <a:ahLst/>
              <a:cxnLst/>
              <a:rect l="l" t="t" r="r" b="b"/>
              <a:pathLst>
                <a:path w="746759" h="1313814">
                  <a:moveTo>
                    <a:pt x="613781" y="1194109"/>
                  </a:moveTo>
                  <a:lnTo>
                    <a:pt x="606504" y="1194530"/>
                  </a:lnTo>
                  <a:lnTo>
                    <a:pt x="599918" y="1197665"/>
                  </a:lnTo>
                  <a:lnTo>
                    <a:pt x="594867" y="1203325"/>
                  </a:lnTo>
                  <a:lnTo>
                    <a:pt x="592383" y="1210446"/>
                  </a:lnTo>
                  <a:lnTo>
                    <a:pt x="592804" y="1217723"/>
                  </a:lnTo>
                  <a:lnTo>
                    <a:pt x="595939" y="1224309"/>
                  </a:lnTo>
                  <a:lnTo>
                    <a:pt x="601599" y="1229360"/>
                  </a:lnTo>
                  <a:lnTo>
                    <a:pt x="743585" y="1313434"/>
                  </a:lnTo>
                  <a:lnTo>
                    <a:pt x="744042" y="1289685"/>
                  </a:lnTo>
                  <a:lnTo>
                    <a:pt x="708533" y="1289685"/>
                  </a:lnTo>
                  <a:lnTo>
                    <a:pt x="674195" y="1228082"/>
                  </a:lnTo>
                  <a:lnTo>
                    <a:pt x="620902" y="1196594"/>
                  </a:lnTo>
                  <a:lnTo>
                    <a:pt x="613781" y="1194109"/>
                  </a:lnTo>
                  <a:close/>
                </a:path>
                <a:path w="746759" h="1313814">
                  <a:moveTo>
                    <a:pt x="674195" y="1228082"/>
                  </a:moveTo>
                  <a:lnTo>
                    <a:pt x="708533" y="1289685"/>
                  </a:lnTo>
                  <a:lnTo>
                    <a:pt x="725853" y="1280033"/>
                  </a:lnTo>
                  <a:lnTo>
                    <a:pt x="706120" y="1280033"/>
                  </a:lnTo>
                  <a:lnTo>
                    <a:pt x="706747" y="1247316"/>
                  </a:lnTo>
                  <a:lnTo>
                    <a:pt x="674195" y="1228082"/>
                  </a:lnTo>
                  <a:close/>
                </a:path>
                <a:path w="746759" h="1313814">
                  <a:moveTo>
                    <a:pt x="728090" y="1129030"/>
                  </a:moveTo>
                  <a:lnTo>
                    <a:pt x="707472" y="1209545"/>
                  </a:lnTo>
                  <a:lnTo>
                    <a:pt x="741807" y="1271143"/>
                  </a:lnTo>
                  <a:lnTo>
                    <a:pt x="708533" y="1289685"/>
                  </a:lnTo>
                  <a:lnTo>
                    <a:pt x="744042" y="1289685"/>
                  </a:lnTo>
                  <a:lnTo>
                    <a:pt x="746760" y="1148461"/>
                  </a:lnTo>
                  <a:lnTo>
                    <a:pt x="745432" y="1140995"/>
                  </a:lnTo>
                  <a:lnTo>
                    <a:pt x="741473" y="1134840"/>
                  </a:lnTo>
                  <a:lnTo>
                    <a:pt x="735490" y="1130637"/>
                  </a:lnTo>
                  <a:lnTo>
                    <a:pt x="728090" y="1129030"/>
                  </a:lnTo>
                  <a:close/>
                </a:path>
                <a:path w="746759" h="1313814">
                  <a:moveTo>
                    <a:pt x="706747" y="1247316"/>
                  </a:moveTo>
                  <a:lnTo>
                    <a:pt x="706120" y="1280033"/>
                  </a:lnTo>
                  <a:lnTo>
                    <a:pt x="734821" y="1263903"/>
                  </a:lnTo>
                  <a:lnTo>
                    <a:pt x="706747" y="1247316"/>
                  </a:lnTo>
                  <a:close/>
                </a:path>
                <a:path w="746759" h="1313814">
                  <a:moveTo>
                    <a:pt x="707472" y="1209545"/>
                  </a:moveTo>
                  <a:lnTo>
                    <a:pt x="706747" y="1247316"/>
                  </a:lnTo>
                  <a:lnTo>
                    <a:pt x="734821" y="1263903"/>
                  </a:lnTo>
                  <a:lnTo>
                    <a:pt x="706120" y="1280033"/>
                  </a:lnTo>
                  <a:lnTo>
                    <a:pt x="725853" y="1280033"/>
                  </a:lnTo>
                  <a:lnTo>
                    <a:pt x="741807" y="1271143"/>
                  </a:lnTo>
                  <a:lnTo>
                    <a:pt x="707472" y="1209545"/>
                  </a:lnTo>
                  <a:close/>
                </a:path>
                <a:path w="746759" h="1313814">
                  <a:moveTo>
                    <a:pt x="33274" y="0"/>
                  </a:moveTo>
                  <a:lnTo>
                    <a:pt x="0" y="18542"/>
                  </a:lnTo>
                  <a:lnTo>
                    <a:pt x="674195" y="1228082"/>
                  </a:lnTo>
                  <a:lnTo>
                    <a:pt x="706747" y="1247316"/>
                  </a:lnTo>
                  <a:lnTo>
                    <a:pt x="707472" y="1209545"/>
                  </a:lnTo>
                  <a:lnTo>
                    <a:pt x="3327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18">
              <a:extLst>
                <a:ext uri="{FF2B5EF4-FFF2-40B4-BE49-F238E27FC236}">
                  <a16:creationId xmlns:a16="http://schemas.microsoft.com/office/drawing/2014/main" xmlns="" id="{D28520C0-286E-BE4E-8EE0-B276262742BE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24500" y="3813047"/>
              <a:ext cx="1093470" cy="683513"/>
            </a:xfrm>
            <a:prstGeom prst="rect">
              <a:avLst/>
            </a:prstGeom>
          </p:spPr>
        </p:pic>
      </p:grpSp>
      <p:sp>
        <p:nvSpPr>
          <p:cNvPr id="37" name="object 19">
            <a:extLst>
              <a:ext uri="{FF2B5EF4-FFF2-40B4-BE49-F238E27FC236}">
                <a16:creationId xmlns:a16="http://schemas.microsoft.com/office/drawing/2014/main" xmlns="" id="{D9B85018-F242-774E-A738-FC98824B7006}"/>
              </a:ext>
            </a:extLst>
          </p:cNvPr>
          <p:cNvSpPr txBox="1"/>
          <p:nvPr/>
        </p:nvSpPr>
        <p:spPr>
          <a:xfrm>
            <a:off x="5576292" y="3751554"/>
            <a:ext cx="83883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Arial MT"/>
                <a:cs typeface="Arial MT"/>
              </a:rPr>
              <a:t>Liste</a:t>
            </a:r>
            <a:r>
              <a:rPr sz="1600" spc="-8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des</a:t>
            </a:r>
            <a:endParaRPr sz="1600">
              <a:latin typeface="Arial MT"/>
              <a:cs typeface="Arial MT"/>
            </a:endParaRPr>
          </a:p>
          <a:p>
            <a:pPr marL="114935">
              <a:lnSpc>
                <a:spcPct val="100000"/>
              </a:lnSpc>
            </a:pPr>
            <a:r>
              <a:rPr sz="1600" spc="-5" dirty="0">
                <a:latin typeface="Arial MT"/>
                <a:cs typeface="Arial MT"/>
              </a:rPr>
              <a:t>revues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8" name="object 13">
            <a:extLst>
              <a:ext uri="{FF2B5EF4-FFF2-40B4-BE49-F238E27FC236}">
                <a16:creationId xmlns:a16="http://schemas.microsoft.com/office/drawing/2014/main" xmlns="" id="{E481BFE0-CB3A-3E43-80CE-22785C8128C1}"/>
              </a:ext>
            </a:extLst>
          </p:cNvPr>
          <p:cNvSpPr/>
          <p:nvPr/>
        </p:nvSpPr>
        <p:spPr>
          <a:xfrm>
            <a:off x="6769654" y="1895654"/>
            <a:ext cx="586105" cy="1327785"/>
          </a:xfrm>
          <a:custGeom>
            <a:avLst/>
            <a:gdLst/>
            <a:ahLst/>
            <a:cxnLst/>
            <a:rect l="l" t="t" r="r" b="b"/>
            <a:pathLst>
              <a:path w="586104" h="1327785">
                <a:moveTo>
                  <a:pt x="440944" y="1193736"/>
                </a:moveTo>
                <a:lnTo>
                  <a:pt x="434038" y="1196054"/>
                </a:lnTo>
                <a:lnTo>
                  <a:pt x="428371" y="1201039"/>
                </a:lnTo>
                <a:lnTo>
                  <a:pt x="425088" y="1207851"/>
                </a:lnTo>
                <a:lnTo>
                  <a:pt x="424687" y="1215151"/>
                </a:lnTo>
                <a:lnTo>
                  <a:pt x="427049" y="1222095"/>
                </a:lnTo>
                <a:lnTo>
                  <a:pt x="432053" y="1227835"/>
                </a:lnTo>
                <a:lnTo>
                  <a:pt x="563245" y="1327784"/>
                </a:lnTo>
                <a:lnTo>
                  <a:pt x="567031" y="1300099"/>
                </a:lnTo>
                <a:lnTo>
                  <a:pt x="531241" y="1300099"/>
                </a:lnTo>
                <a:lnTo>
                  <a:pt x="504345" y="1235011"/>
                </a:lnTo>
                <a:lnTo>
                  <a:pt x="455041" y="1197482"/>
                </a:lnTo>
                <a:lnTo>
                  <a:pt x="448230" y="1194180"/>
                </a:lnTo>
                <a:lnTo>
                  <a:pt x="440944" y="1193736"/>
                </a:lnTo>
                <a:close/>
              </a:path>
              <a:path w="586104" h="1327785">
                <a:moveTo>
                  <a:pt x="504345" y="1235011"/>
                </a:moveTo>
                <a:lnTo>
                  <a:pt x="531241" y="1300099"/>
                </a:lnTo>
                <a:lnTo>
                  <a:pt x="555101" y="1290192"/>
                </a:lnTo>
                <a:lnTo>
                  <a:pt x="529971" y="1290192"/>
                </a:lnTo>
                <a:lnTo>
                  <a:pt x="534386" y="1257877"/>
                </a:lnTo>
                <a:lnTo>
                  <a:pt x="504345" y="1235011"/>
                </a:lnTo>
                <a:close/>
              </a:path>
              <a:path w="586104" h="1327785">
                <a:moveTo>
                  <a:pt x="569341" y="1142872"/>
                </a:moveTo>
                <a:lnTo>
                  <a:pt x="539511" y="1220365"/>
                </a:lnTo>
                <a:lnTo>
                  <a:pt x="566420" y="1285493"/>
                </a:lnTo>
                <a:lnTo>
                  <a:pt x="531241" y="1300099"/>
                </a:lnTo>
                <a:lnTo>
                  <a:pt x="567031" y="1300099"/>
                </a:lnTo>
                <a:lnTo>
                  <a:pt x="585597" y="1164335"/>
                </a:lnTo>
                <a:lnTo>
                  <a:pt x="585164" y="1156785"/>
                </a:lnTo>
                <a:lnTo>
                  <a:pt x="581945" y="1150223"/>
                </a:lnTo>
                <a:lnTo>
                  <a:pt x="576488" y="1145351"/>
                </a:lnTo>
                <a:lnTo>
                  <a:pt x="569341" y="1142872"/>
                </a:lnTo>
                <a:close/>
              </a:path>
              <a:path w="586104" h="1327785">
                <a:moveTo>
                  <a:pt x="534386" y="1257877"/>
                </a:moveTo>
                <a:lnTo>
                  <a:pt x="529971" y="1290192"/>
                </a:lnTo>
                <a:lnTo>
                  <a:pt x="560324" y="1277619"/>
                </a:lnTo>
                <a:lnTo>
                  <a:pt x="534386" y="1257877"/>
                </a:lnTo>
                <a:close/>
              </a:path>
              <a:path w="586104" h="1327785">
                <a:moveTo>
                  <a:pt x="539511" y="1220365"/>
                </a:moveTo>
                <a:lnTo>
                  <a:pt x="534386" y="1257877"/>
                </a:lnTo>
                <a:lnTo>
                  <a:pt x="560324" y="1277619"/>
                </a:lnTo>
                <a:lnTo>
                  <a:pt x="529971" y="1290192"/>
                </a:lnTo>
                <a:lnTo>
                  <a:pt x="555101" y="1290192"/>
                </a:lnTo>
                <a:lnTo>
                  <a:pt x="566420" y="1285493"/>
                </a:lnTo>
                <a:lnTo>
                  <a:pt x="539511" y="1220365"/>
                </a:lnTo>
                <a:close/>
              </a:path>
              <a:path w="586104" h="1327785">
                <a:moveTo>
                  <a:pt x="35305" y="0"/>
                </a:moveTo>
                <a:lnTo>
                  <a:pt x="0" y="14477"/>
                </a:lnTo>
                <a:lnTo>
                  <a:pt x="504345" y="1235011"/>
                </a:lnTo>
                <a:lnTo>
                  <a:pt x="534386" y="1257877"/>
                </a:lnTo>
                <a:lnTo>
                  <a:pt x="539511" y="1220365"/>
                </a:lnTo>
                <a:lnTo>
                  <a:pt x="35305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9" name="object 14">
            <a:extLst>
              <a:ext uri="{FF2B5EF4-FFF2-40B4-BE49-F238E27FC236}">
                <a16:creationId xmlns:a16="http://schemas.microsoft.com/office/drawing/2014/main" xmlns="" id="{9F7ACA6C-63DE-D543-B880-E565A2663648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752661" y="1150535"/>
            <a:ext cx="1550669" cy="730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79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14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Scopus | Bibliothèque universitaire">
            <a:extLst>
              <a:ext uri="{FF2B5EF4-FFF2-40B4-BE49-F238E27FC236}">
                <a16:creationId xmlns:a16="http://schemas.microsoft.com/office/drawing/2014/main" xmlns="" id="{ADEFCBC3-588A-6C4C-8D01-C0303B8D0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2419350"/>
            <a:ext cx="40386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4254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3000" y="141632"/>
            <a:ext cx="6815455" cy="4690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24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lang="fr-FR" sz="2400" b="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différentes</a:t>
            </a:r>
            <a:r>
              <a:rPr lang="fr-FR" sz="2400" b="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étapes</a:t>
            </a:r>
            <a:r>
              <a:rPr lang="fr-FR" sz="2400" b="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d’une</a:t>
            </a:r>
            <a:r>
              <a:rPr lang="fr-FR" sz="2400" b="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 </a:t>
            </a:r>
            <a:r>
              <a:rPr lang="fr-FR" sz="2400" b="0" spc="-7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bibliographique</a:t>
            </a:r>
            <a:endParaRPr lang="fr-FR" sz="24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15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object 3">
            <a:extLst>
              <a:ext uri="{FF2B5EF4-FFF2-40B4-BE49-F238E27FC236}">
                <a16:creationId xmlns:a16="http://schemas.microsoft.com/office/drawing/2014/main" xmlns="" id="{C0755284-F7A9-AA48-A828-AF66CF6CED27}"/>
              </a:ext>
            </a:extLst>
          </p:cNvPr>
          <p:cNvGrpSpPr/>
          <p:nvPr/>
        </p:nvGrpSpPr>
        <p:grpSpPr>
          <a:xfrm>
            <a:off x="371856" y="1263903"/>
            <a:ext cx="8013700" cy="4827905"/>
            <a:chOff x="371856" y="1263903"/>
            <a:chExt cx="8013700" cy="4827905"/>
          </a:xfrm>
        </p:grpSpPr>
        <p:sp>
          <p:nvSpPr>
            <p:cNvPr id="11" name="object 4">
              <a:extLst>
                <a:ext uri="{FF2B5EF4-FFF2-40B4-BE49-F238E27FC236}">
                  <a16:creationId xmlns:a16="http://schemas.microsoft.com/office/drawing/2014/main" xmlns="" id="{8A6C943C-77FD-B64E-ABD6-4F5488F49891}"/>
                </a:ext>
              </a:extLst>
            </p:cNvPr>
            <p:cNvSpPr/>
            <p:nvPr/>
          </p:nvSpPr>
          <p:spPr>
            <a:xfrm>
              <a:off x="390906" y="1280921"/>
              <a:ext cx="6779259" cy="1437640"/>
            </a:xfrm>
            <a:custGeom>
              <a:avLst/>
              <a:gdLst/>
              <a:ahLst/>
              <a:cxnLst/>
              <a:rect l="l" t="t" r="r" b="b"/>
              <a:pathLst>
                <a:path w="6779259" h="1437639">
                  <a:moveTo>
                    <a:pt x="6634988" y="0"/>
                  </a:moveTo>
                  <a:lnTo>
                    <a:pt x="143713" y="0"/>
                  </a:lnTo>
                  <a:lnTo>
                    <a:pt x="98287" y="7331"/>
                  </a:lnTo>
                  <a:lnTo>
                    <a:pt x="58836" y="27744"/>
                  </a:lnTo>
                  <a:lnTo>
                    <a:pt x="27727" y="58869"/>
                  </a:lnTo>
                  <a:lnTo>
                    <a:pt x="7326" y="98332"/>
                  </a:lnTo>
                  <a:lnTo>
                    <a:pt x="0" y="143763"/>
                  </a:lnTo>
                  <a:lnTo>
                    <a:pt x="0" y="1293367"/>
                  </a:lnTo>
                  <a:lnTo>
                    <a:pt x="7326" y="1338799"/>
                  </a:lnTo>
                  <a:lnTo>
                    <a:pt x="27727" y="1378262"/>
                  </a:lnTo>
                  <a:lnTo>
                    <a:pt x="58836" y="1409387"/>
                  </a:lnTo>
                  <a:lnTo>
                    <a:pt x="98287" y="1429800"/>
                  </a:lnTo>
                  <a:lnTo>
                    <a:pt x="143713" y="1437131"/>
                  </a:lnTo>
                  <a:lnTo>
                    <a:pt x="6634988" y="1437131"/>
                  </a:lnTo>
                  <a:lnTo>
                    <a:pt x="6680419" y="1429800"/>
                  </a:lnTo>
                  <a:lnTo>
                    <a:pt x="6719882" y="1409387"/>
                  </a:lnTo>
                  <a:lnTo>
                    <a:pt x="6751007" y="1378262"/>
                  </a:lnTo>
                  <a:lnTo>
                    <a:pt x="6771420" y="1338799"/>
                  </a:lnTo>
                  <a:lnTo>
                    <a:pt x="6778752" y="1293367"/>
                  </a:lnTo>
                  <a:lnTo>
                    <a:pt x="6778752" y="143763"/>
                  </a:lnTo>
                  <a:lnTo>
                    <a:pt x="6771420" y="98332"/>
                  </a:lnTo>
                  <a:lnTo>
                    <a:pt x="6751007" y="58869"/>
                  </a:lnTo>
                  <a:lnTo>
                    <a:pt x="6719882" y="27744"/>
                  </a:lnTo>
                  <a:lnTo>
                    <a:pt x="6680419" y="7331"/>
                  </a:lnTo>
                  <a:lnTo>
                    <a:pt x="6634988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5">
              <a:extLst>
                <a:ext uri="{FF2B5EF4-FFF2-40B4-BE49-F238E27FC236}">
                  <a16:creationId xmlns:a16="http://schemas.microsoft.com/office/drawing/2014/main" xmlns="" id="{D070310A-2C41-BE4A-80F7-26A4E79C488C}"/>
                </a:ext>
              </a:extLst>
            </p:cNvPr>
            <p:cNvSpPr/>
            <p:nvPr/>
          </p:nvSpPr>
          <p:spPr>
            <a:xfrm>
              <a:off x="371856" y="1263903"/>
              <a:ext cx="6817359" cy="1473200"/>
            </a:xfrm>
            <a:custGeom>
              <a:avLst/>
              <a:gdLst/>
              <a:ahLst/>
              <a:cxnLst/>
              <a:rect l="l" t="t" r="r" b="b"/>
              <a:pathLst>
                <a:path w="6817359" h="1473200">
                  <a:moveTo>
                    <a:pt x="134404" y="1447800"/>
                  </a:moveTo>
                  <a:lnTo>
                    <a:pt x="72491" y="1447800"/>
                  </a:lnTo>
                  <a:lnTo>
                    <a:pt x="85991" y="1460500"/>
                  </a:lnTo>
                  <a:lnTo>
                    <a:pt x="100380" y="1473200"/>
                  </a:lnTo>
                  <a:lnTo>
                    <a:pt x="6703314" y="1473200"/>
                  </a:lnTo>
                  <a:lnTo>
                    <a:pt x="6718427" y="1460500"/>
                  </a:lnTo>
                  <a:lnTo>
                    <a:pt x="148310" y="1460500"/>
                  </a:lnTo>
                  <a:lnTo>
                    <a:pt x="134404" y="1447800"/>
                  </a:lnTo>
                  <a:close/>
                </a:path>
                <a:path w="6817359" h="1473200">
                  <a:moveTo>
                    <a:pt x="6745859" y="1447800"/>
                  </a:moveTo>
                  <a:lnTo>
                    <a:pt x="6682232" y="1447800"/>
                  </a:lnTo>
                  <a:lnTo>
                    <a:pt x="6668262" y="1460500"/>
                  </a:lnTo>
                  <a:lnTo>
                    <a:pt x="6732524" y="1460500"/>
                  </a:lnTo>
                  <a:lnTo>
                    <a:pt x="6745859" y="1447800"/>
                  </a:lnTo>
                  <a:close/>
                </a:path>
                <a:path w="6817359" h="1473200">
                  <a:moveTo>
                    <a:pt x="96278" y="38100"/>
                  </a:moveTo>
                  <a:lnTo>
                    <a:pt x="58546" y="38100"/>
                  </a:lnTo>
                  <a:lnTo>
                    <a:pt x="47040" y="50800"/>
                  </a:lnTo>
                  <a:lnTo>
                    <a:pt x="19189" y="88900"/>
                  </a:lnTo>
                  <a:lnTo>
                    <a:pt x="3175" y="139700"/>
                  </a:lnTo>
                  <a:lnTo>
                    <a:pt x="787" y="152400"/>
                  </a:lnTo>
                  <a:lnTo>
                    <a:pt x="0" y="165100"/>
                  </a:lnTo>
                  <a:lnTo>
                    <a:pt x="25" y="1320800"/>
                  </a:lnTo>
                  <a:lnTo>
                    <a:pt x="977" y="1333500"/>
                  </a:lnTo>
                  <a:lnTo>
                    <a:pt x="3555" y="1346200"/>
                  </a:lnTo>
                  <a:lnTo>
                    <a:pt x="7645" y="1371600"/>
                  </a:lnTo>
                  <a:lnTo>
                    <a:pt x="28384" y="1409700"/>
                  </a:lnTo>
                  <a:lnTo>
                    <a:pt x="59994" y="1447800"/>
                  </a:lnTo>
                  <a:lnTo>
                    <a:pt x="108165" y="1447800"/>
                  </a:lnTo>
                  <a:lnTo>
                    <a:pt x="95961" y="1435100"/>
                  </a:lnTo>
                  <a:lnTo>
                    <a:pt x="84366" y="1435100"/>
                  </a:lnTo>
                  <a:lnTo>
                    <a:pt x="73609" y="1422400"/>
                  </a:lnTo>
                  <a:lnTo>
                    <a:pt x="63728" y="1409700"/>
                  </a:lnTo>
                  <a:lnTo>
                    <a:pt x="54737" y="1409700"/>
                  </a:lnTo>
                  <a:lnTo>
                    <a:pt x="46672" y="1397000"/>
                  </a:lnTo>
                  <a:lnTo>
                    <a:pt x="29108" y="1358900"/>
                  </a:lnTo>
                  <a:lnTo>
                    <a:pt x="22859" y="1320800"/>
                  </a:lnTo>
                  <a:lnTo>
                    <a:pt x="22859" y="165100"/>
                  </a:lnTo>
                  <a:lnTo>
                    <a:pt x="29222" y="127000"/>
                  </a:lnTo>
                  <a:lnTo>
                    <a:pt x="46875" y="88900"/>
                  </a:lnTo>
                  <a:lnTo>
                    <a:pt x="63969" y="63500"/>
                  </a:lnTo>
                  <a:lnTo>
                    <a:pt x="73901" y="63500"/>
                  </a:lnTo>
                  <a:lnTo>
                    <a:pt x="84670" y="50800"/>
                  </a:lnTo>
                  <a:lnTo>
                    <a:pt x="96278" y="38100"/>
                  </a:lnTo>
                  <a:close/>
                </a:path>
                <a:path w="6817359" h="1473200">
                  <a:moveTo>
                    <a:pt x="6705092" y="1435100"/>
                  </a:moveTo>
                  <a:lnTo>
                    <a:pt x="110769" y="1435100"/>
                  </a:lnTo>
                  <a:lnTo>
                    <a:pt x="122847" y="1447800"/>
                  </a:lnTo>
                  <a:lnTo>
                    <a:pt x="6693027" y="1447800"/>
                  </a:lnTo>
                  <a:lnTo>
                    <a:pt x="6705092" y="1435100"/>
                  </a:lnTo>
                  <a:close/>
                </a:path>
                <a:path w="6817359" h="1473200">
                  <a:moveTo>
                    <a:pt x="6744462" y="25400"/>
                  </a:moveTo>
                  <a:lnTo>
                    <a:pt x="6682486" y="25400"/>
                  </a:lnTo>
                  <a:lnTo>
                    <a:pt x="6695948" y="38100"/>
                  </a:lnTo>
                  <a:lnTo>
                    <a:pt x="6720967" y="38100"/>
                  </a:lnTo>
                  <a:lnTo>
                    <a:pt x="6732524" y="50800"/>
                  </a:lnTo>
                  <a:lnTo>
                    <a:pt x="6743192" y="63500"/>
                  </a:lnTo>
                  <a:lnTo>
                    <a:pt x="6753098" y="63500"/>
                  </a:lnTo>
                  <a:lnTo>
                    <a:pt x="6762242" y="76200"/>
                  </a:lnTo>
                  <a:lnTo>
                    <a:pt x="6783070" y="114300"/>
                  </a:lnTo>
                  <a:lnTo>
                    <a:pt x="6793230" y="152400"/>
                  </a:lnTo>
                  <a:lnTo>
                    <a:pt x="6793992" y="165100"/>
                  </a:lnTo>
                  <a:lnTo>
                    <a:pt x="6793992" y="1320800"/>
                  </a:lnTo>
                  <a:lnTo>
                    <a:pt x="6787642" y="1358900"/>
                  </a:lnTo>
                  <a:lnTo>
                    <a:pt x="6769989" y="1397000"/>
                  </a:lnTo>
                  <a:lnTo>
                    <a:pt x="6761988" y="1409700"/>
                  </a:lnTo>
                  <a:lnTo>
                    <a:pt x="6752844" y="1409700"/>
                  </a:lnTo>
                  <a:lnTo>
                    <a:pt x="6742938" y="1422400"/>
                  </a:lnTo>
                  <a:lnTo>
                    <a:pt x="6732143" y="1435100"/>
                  </a:lnTo>
                  <a:lnTo>
                    <a:pt x="6720713" y="1435100"/>
                  </a:lnTo>
                  <a:lnTo>
                    <a:pt x="6708394" y="1447800"/>
                  </a:lnTo>
                  <a:lnTo>
                    <a:pt x="6758432" y="1447800"/>
                  </a:lnTo>
                  <a:lnTo>
                    <a:pt x="6769735" y="1435100"/>
                  </a:lnTo>
                  <a:lnTo>
                    <a:pt x="6797548" y="1397000"/>
                  </a:lnTo>
                  <a:lnTo>
                    <a:pt x="6809740" y="1358900"/>
                  </a:lnTo>
                  <a:lnTo>
                    <a:pt x="6813677" y="1346200"/>
                  </a:lnTo>
                  <a:lnTo>
                    <a:pt x="6816090" y="1333500"/>
                  </a:lnTo>
                  <a:lnTo>
                    <a:pt x="6816852" y="1320800"/>
                  </a:lnTo>
                  <a:lnTo>
                    <a:pt x="6816852" y="165100"/>
                  </a:lnTo>
                  <a:lnTo>
                    <a:pt x="6815836" y="152400"/>
                  </a:lnTo>
                  <a:lnTo>
                    <a:pt x="6813296" y="139700"/>
                  </a:lnTo>
                  <a:lnTo>
                    <a:pt x="6809232" y="114300"/>
                  </a:lnTo>
                  <a:lnTo>
                    <a:pt x="6788531" y="76200"/>
                  </a:lnTo>
                  <a:lnTo>
                    <a:pt x="6756908" y="38100"/>
                  </a:lnTo>
                  <a:lnTo>
                    <a:pt x="6744462" y="25400"/>
                  </a:lnTo>
                  <a:close/>
                </a:path>
                <a:path w="6817359" h="1473200">
                  <a:moveTo>
                    <a:pt x="102603" y="1422400"/>
                  </a:moveTo>
                  <a:lnTo>
                    <a:pt x="88328" y="1422400"/>
                  </a:lnTo>
                  <a:lnTo>
                    <a:pt x="99288" y="1435100"/>
                  </a:lnTo>
                  <a:lnTo>
                    <a:pt x="113360" y="1435100"/>
                  </a:lnTo>
                  <a:lnTo>
                    <a:pt x="102603" y="1422400"/>
                  </a:lnTo>
                  <a:close/>
                </a:path>
                <a:path w="6817359" h="1473200">
                  <a:moveTo>
                    <a:pt x="6727571" y="1422400"/>
                  </a:moveTo>
                  <a:lnTo>
                    <a:pt x="6712839" y="1422400"/>
                  </a:lnTo>
                  <a:lnTo>
                    <a:pt x="6701790" y="1435100"/>
                  </a:lnTo>
                  <a:lnTo>
                    <a:pt x="6716776" y="1435100"/>
                  </a:lnTo>
                  <a:lnTo>
                    <a:pt x="6727571" y="1422400"/>
                  </a:lnTo>
                  <a:close/>
                </a:path>
                <a:path w="6817359" h="1473200">
                  <a:moveTo>
                    <a:pt x="75260" y="76200"/>
                  </a:moveTo>
                  <a:lnTo>
                    <a:pt x="61048" y="76200"/>
                  </a:lnTo>
                  <a:lnTo>
                    <a:pt x="53390" y="88900"/>
                  </a:lnTo>
                  <a:lnTo>
                    <a:pt x="36601" y="127000"/>
                  </a:lnTo>
                  <a:lnTo>
                    <a:pt x="30479" y="165100"/>
                  </a:lnTo>
                  <a:lnTo>
                    <a:pt x="30467" y="1320800"/>
                  </a:lnTo>
                  <a:lnTo>
                    <a:pt x="31114" y="1333500"/>
                  </a:lnTo>
                  <a:lnTo>
                    <a:pt x="33070" y="1346200"/>
                  </a:lnTo>
                  <a:lnTo>
                    <a:pt x="36258" y="1358900"/>
                  </a:lnTo>
                  <a:lnTo>
                    <a:pt x="40703" y="1371600"/>
                  </a:lnTo>
                  <a:lnTo>
                    <a:pt x="46126" y="1384300"/>
                  </a:lnTo>
                  <a:lnTo>
                    <a:pt x="52768" y="1384300"/>
                  </a:lnTo>
                  <a:lnTo>
                    <a:pt x="60375" y="1397000"/>
                  </a:lnTo>
                  <a:lnTo>
                    <a:pt x="68872" y="1409700"/>
                  </a:lnTo>
                  <a:lnTo>
                    <a:pt x="78143" y="1422400"/>
                  </a:lnTo>
                  <a:lnTo>
                    <a:pt x="92290" y="1422400"/>
                  </a:lnTo>
                  <a:lnTo>
                    <a:pt x="82689" y="1409700"/>
                  </a:lnTo>
                  <a:lnTo>
                    <a:pt x="74015" y="1409700"/>
                  </a:lnTo>
                  <a:lnTo>
                    <a:pt x="66027" y="1397000"/>
                  </a:lnTo>
                  <a:lnTo>
                    <a:pt x="58864" y="1384300"/>
                  </a:lnTo>
                  <a:lnTo>
                    <a:pt x="52628" y="1371600"/>
                  </a:lnTo>
                  <a:lnTo>
                    <a:pt x="47574" y="1358900"/>
                  </a:lnTo>
                  <a:lnTo>
                    <a:pt x="43408" y="1358900"/>
                  </a:lnTo>
                  <a:lnTo>
                    <a:pt x="40449" y="1346200"/>
                  </a:lnTo>
                  <a:lnTo>
                    <a:pt x="38646" y="1333500"/>
                  </a:lnTo>
                  <a:lnTo>
                    <a:pt x="38074" y="1320800"/>
                  </a:lnTo>
                  <a:lnTo>
                    <a:pt x="38100" y="165100"/>
                  </a:lnTo>
                  <a:lnTo>
                    <a:pt x="43980" y="127000"/>
                  </a:lnTo>
                  <a:lnTo>
                    <a:pt x="53581" y="101600"/>
                  </a:lnTo>
                  <a:lnTo>
                    <a:pt x="59905" y="101600"/>
                  </a:lnTo>
                  <a:lnTo>
                    <a:pt x="67144" y="88900"/>
                  </a:lnTo>
                  <a:lnTo>
                    <a:pt x="75260" y="76200"/>
                  </a:lnTo>
                  <a:close/>
                </a:path>
                <a:path w="6817359" h="1473200">
                  <a:moveTo>
                    <a:pt x="6738620" y="63500"/>
                  </a:moveTo>
                  <a:lnTo>
                    <a:pt x="6724523" y="63500"/>
                  </a:lnTo>
                  <a:lnTo>
                    <a:pt x="6734048" y="76200"/>
                  </a:lnTo>
                  <a:lnTo>
                    <a:pt x="6742938" y="76200"/>
                  </a:lnTo>
                  <a:lnTo>
                    <a:pt x="6750939" y="88900"/>
                  </a:lnTo>
                  <a:lnTo>
                    <a:pt x="6758051" y="101600"/>
                  </a:lnTo>
                  <a:lnTo>
                    <a:pt x="6764147" y="114300"/>
                  </a:lnTo>
                  <a:lnTo>
                    <a:pt x="6769481" y="114300"/>
                  </a:lnTo>
                  <a:lnTo>
                    <a:pt x="6773418" y="127000"/>
                  </a:lnTo>
                  <a:lnTo>
                    <a:pt x="6776339" y="139700"/>
                  </a:lnTo>
                  <a:lnTo>
                    <a:pt x="6778244" y="152400"/>
                  </a:lnTo>
                  <a:lnTo>
                    <a:pt x="6778752" y="165100"/>
                  </a:lnTo>
                  <a:lnTo>
                    <a:pt x="6778752" y="1320800"/>
                  </a:lnTo>
                  <a:lnTo>
                    <a:pt x="6777990" y="1333500"/>
                  </a:lnTo>
                  <a:lnTo>
                    <a:pt x="6775958" y="1346200"/>
                  </a:lnTo>
                  <a:lnTo>
                    <a:pt x="6772910" y="1358900"/>
                  </a:lnTo>
                  <a:lnTo>
                    <a:pt x="6768592" y="1371600"/>
                  </a:lnTo>
                  <a:lnTo>
                    <a:pt x="6763385" y="1371600"/>
                  </a:lnTo>
                  <a:lnTo>
                    <a:pt x="6757035" y="1384300"/>
                  </a:lnTo>
                  <a:lnTo>
                    <a:pt x="6749669" y="1397000"/>
                  </a:lnTo>
                  <a:lnTo>
                    <a:pt x="6741668" y="1409700"/>
                  </a:lnTo>
                  <a:lnTo>
                    <a:pt x="6732651" y="1409700"/>
                  </a:lnTo>
                  <a:lnTo>
                    <a:pt x="6722999" y="1422400"/>
                  </a:lnTo>
                  <a:lnTo>
                    <a:pt x="6737731" y="1422400"/>
                  </a:lnTo>
                  <a:lnTo>
                    <a:pt x="6747256" y="1409700"/>
                  </a:lnTo>
                  <a:lnTo>
                    <a:pt x="6755892" y="1397000"/>
                  </a:lnTo>
                  <a:lnTo>
                    <a:pt x="6763512" y="1397000"/>
                  </a:lnTo>
                  <a:lnTo>
                    <a:pt x="6780276" y="1358900"/>
                  </a:lnTo>
                  <a:lnTo>
                    <a:pt x="6786372" y="1320800"/>
                  </a:lnTo>
                  <a:lnTo>
                    <a:pt x="6786372" y="165100"/>
                  </a:lnTo>
                  <a:lnTo>
                    <a:pt x="6780530" y="127000"/>
                  </a:lnTo>
                  <a:lnTo>
                    <a:pt x="6764147" y="88900"/>
                  </a:lnTo>
                  <a:lnTo>
                    <a:pt x="6756654" y="88900"/>
                  </a:lnTo>
                  <a:lnTo>
                    <a:pt x="6748018" y="76200"/>
                  </a:lnTo>
                  <a:lnTo>
                    <a:pt x="6738620" y="63500"/>
                  </a:lnTo>
                  <a:close/>
                </a:path>
                <a:path w="6817359" h="1473200">
                  <a:moveTo>
                    <a:pt x="104190" y="50800"/>
                  </a:moveTo>
                  <a:lnTo>
                    <a:pt x="89242" y="50800"/>
                  </a:lnTo>
                  <a:lnTo>
                    <a:pt x="79019" y="63500"/>
                  </a:lnTo>
                  <a:lnTo>
                    <a:pt x="69621" y="76200"/>
                  </a:lnTo>
                  <a:lnTo>
                    <a:pt x="84137" y="76200"/>
                  </a:lnTo>
                  <a:lnTo>
                    <a:pt x="93814" y="63500"/>
                  </a:lnTo>
                  <a:lnTo>
                    <a:pt x="104190" y="50800"/>
                  </a:lnTo>
                  <a:close/>
                </a:path>
                <a:path w="6817359" h="1473200">
                  <a:moveTo>
                    <a:pt x="6717665" y="50800"/>
                  </a:moveTo>
                  <a:lnTo>
                    <a:pt x="6703568" y="50800"/>
                  </a:lnTo>
                  <a:lnTo>
                    <a:pt x="6714490" y="63500"/>
                  </a:lnTo>
                  <a:lnTo>
                    <a:pt x="6728460" y="63500"/>
                  </a:lnTo>
                  <a:lnTo>
                    <a:pt x="6717665" y="50800"/>
                  </a:lnTo>
                  <a:close/>
                </a:path>
                <a:path w="6817359" h="1473200">
                  <a:moveTo>
                    <a:pt x="151003" y="38100"/>
                  </a:moveTo>
                  <a:lnTo>
                    <a:pt x="123977" y="38100"/>
                  </a:lnTo>
                  <a:lnTo>
                    <a:pt x="111798" y="50800"/>
                  </a:lnTo>
                  <a:lnTo>
                    <a:pt x="138531" y="50800"/>
                  </a:lnTo>
                  <a:lnTo>
                    <a:pt x="151003" y="38100"/>
                  </a:lnTo>
                  <a:close/>
                </a:path>
                <a:path w="6817359" h="1473200">
                  <a:moveTo>
                    <a:pt x="6694043" y="38100"/>
                  </a:moveTo>
                  <a:lnTo>
                    <a:pt x="6667881" y="38100"/>
                  </a:lnTo>
                  <a:lnTo>
                    <a:pt x="6680200" y="50800"/>
                  </a:lnTo>
                  <a:lnTo>
                    <a:pt x="6706108" y="50800"/>
                  </a:lnTo>
                  <a:lnTo>
                    <a:pt x="6694043" y="38100"/>
                  </a:lnTo>
                  <a:close/>
                </a:path>
                <a:path w="6817359" h="1473200">
                  <a:moveTo>
                    <a:pt x="6716649" y="12700"/>
                  </a:moveTo>
                  <a:lnTo>
                    <a:pt x="98666" y="12700"/>
                  </a:lnTo>
                  <a:lnTo>
                    <a:pt x="84404" y="25400"/>
                  </a:lnTo>
                  <a:lnTo>
                    <a:pt x="70954" y="38100"/>
                  </a:lnTo>
                  <a:lnTo>
                    <a:pt x="121335" y="38100"/>
                  </a:lnTo>
                  <a:lnTo>
                    <a:pt x="134772" y="25400"/>
                  </a:lnTo>
                  <a:lnTo>
                    <a:pt x="6730873" y="25400"/>
                  </a:lnTo>
                  <a:lnTo>
                    <a:pt x="6716649" y="12700"/>
                  </a:lnTo>
                  <a:close/>
                </a:path>
                <a:path w="6817359" h="1473200">
                  <a:moveTo>
                    <a:pt x="6669786" y="0"/>
                  </a:moveTo>
                  <a:lnTo>
                    <a:pt x="145224" y="0"/>
                  </a:lnTo>
                  <a:lnTo>
                    <a:pt x="129120" y="12700"/>
                  </a:lnTo>
                  <a:lnTo>
                    <a:pt x="6686042" y="12700"/>
                  </a:lnTo>
                  <a:lnTo>
                    <a:pt x="66697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6">
              <a:extLst>
                <a:ext uri="{FF2B5EF4-FFF2-40B4-BE49-F238E27FC236}">
                  <a16:creationId xmlns:a16="http://schemas.microsoft.com/office/drawing/2014/main" xmlns="" id="{A0FA5967-EB8A-4F40-ADE3-FF891C5051BD}"/>
                </a:ext>
              </a:extLst>
            </p:cNvPr>
            <p:cNvSpPr/>
            <p:nvPr/>
          </p:nvSpPr>
          <p:spPr>
            <a:xfrm>
              <a:off x="989838" y="2957321"/>
              <a:ext cx="6777355" cy="1438910"/>
            </a:xfrm>
            <a:custGeom>
              <a:avLst/>
              <a:gdLst/>
              <a:ahLst/>
              <a:cxnLst/>
              <a:rect l="l" t="t" r="r" b="b"/>
              <a:pathLst>
                <a:path w="6777355" h="1438910">
                  <a:moveTo>
                    <a:pt x="6633336" y="0"/>
                  </a:moveTo>
                  <a:lnTo>
                    <a:pt x="143865" y="0"/>
                  </a:lnTo>
                  <a:lnTo>
                    <a:pt x="98394" y="7332"/>
                  </a:lnTo>
                  <a:lnTo>
                    <a:pt x="58901" y="27753"/>
                  </a:lnTo>
                  <a:lnTo>
                    <a:pt x="27758" y="58896"/>
                  </a:lnTo>
                  <a:lnTo>
                    <a:pt x="7334" y="98397"/>
                  </a:lnTo>
                  <a:lnTo>
                    <a:pt x="0" y="143890"/>
                  </a:lnTo>
                  <a:lnTo>
                    <a:pt x="0" y="1294764"/>
                  </a:lnTo>
                  <a:lnTo>
                    <a:pt x="7334" y="1340258"/>
                  </a:lnTo>
                  <a:lnTo>
                    <a:pt x="27758" y="1379759"/>
                  </a:lnTo>
                  <a:lnTo>
                    <a:pt x="58901" y="1410902"/>
                  </a:lnTo>
                  <a:lnTo>
                    <a:pt x="98394" y="1431323"/>
                  </a:lnTo>
                  <a:lnTo>
                    <a:pt x="143865" y="1438655"/>
                  </a:lnTo>
                  <a:lnTo>
                    <a:pt x="6633336" y="1438655"/>
                  </a:lnTo>
                  <a:lnTo>
                    <a:pt x="6678830" y="1431323"/>
                  </a:lnTo>
                  <a:lnTo>
                    <a:pt x="6718331" y="1410902"/>
                  </a:lnTo>
                  <a:lnTo>
                    <a:pt x="6749474" y="1379759"/>
                  </a:lnTo>
                  <a:lnTo>
                    <a:pt x="6769895" y="1340258"/>
                  </a:lnTo>
                  <a:lnTo>
                    <a:pt x="6777228" y="1294764"/>
                  </a:lnTo>
                  <a:lnTo>
                    <a:pt x="6777228" y="143890"/>
                  </a:lnTo>
                  <a:lnTo>
                    <a:pt x="6769895" y="98397"/>
                  </a:lnTo>
                  <a:lnTo>
                    <a:pt x="6749474" y="58896"/>
                  </a:lnTo>
                  <a:lnTo>
                    <a:pt x="6718331" y="27753"/>
                  </a:lnTo>
                  <a:lnTo>
                    <a:pt x="6678830" y="7332"/>
                  </a:lnTo>
                  <a:lnTo>
                    <a:pt x="6633336" y="0"/>
                  </a:lnTo>
                  <a:close/>
                </a:path>
              </a:pathLst>
            </a:custGeom>
            <a:solidFill>
              <a:srgbClr val="7B7B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7">
              <a:extLst>
                <a:ext uri="{FF2B5EF4-FFF2-40B4-BE49-F238E27FC236}">
                  <a16:creationId xmlns:a16="http://schemas.microsoft.com/office/drawing/2014/main" xmlns="" id="{EAD3BA05-9B14-4940-89E3-727DF6E4AD79}"/>
                </a:ext>
              </a:extLst>
            </p:cNvPr>
            <p:cNvSpPr/>
            <p:nvPr/>
          </p:nvSpPr>
          <p:spPr>
            <a:xfrm>
              <a:off x="970788" y="2941827"/>
              <a:ext cx="6815455" cy="1473200"/>
            </a:xfrm>
            <a:custGeom>
              <a:avLst/>
              <a:gdLst/>
              <a:ahLst/>
              <a:cxnLst/>
              <a:rect l="l" t="t" r="r" b="b"/>
              <a:pathLst>
                <a:path w="6815455" h="1473200">
                  <a:moveTo>
                    <a:pt x="134594" y="1447800"/>
                  </a:moveTo>
                  <a:lnTo>
                    <a:pt x="72593" y="1447800"/>
                  </a:lnTo>
                  <a:lnTo>
                    <a:pt x="86182" y="1460500"/>
                  </a:lnTo>
                  <a:lnTo>
                    <a:pt x="100406" y="1473200"/>
                  </a:lnTo>
                  <a:lnTo>
                    <a:pt x="6701790" y="1473200"/>
                  </a:lnTo>
                  <a:lnTo>
                    <a:pt x="6716648" y="1460500"/>
                  </a:lnTo>
                  <a:lnTo>
                    <a:pt x="148501" y="1460500"/>
                  </a:lnTo>
                  <a:lnTo>
                    <a:pt x="134594" y="1447800"/>
                  </a:lnTo>
                  <a:close/>
                </a:path>
                <a:path w="6815455" h="1473200">
                  <a:moveTo>
                    <a:pt x="6744208" y="1447800"/>
                  </a:moveTo>
                  <a:lnTo>
                    <a:pt x="6680454" y="1447800"/>
                  </a:lnTo>
                  <a:lnTo>
                    <a:pt x="6666484" y="1460500"/>
                  </a:lnTo>
                  <a:lnTo>
                    <a:pt x="6731000" y="1460500"/>
                  </a:lnTo>
                  <a:lnTo>
                    <a:pt x="6744208" y="1447800"/>
                  </a:lnTo>
                  <a:close/>
                </a:path>
                <a:path w="6815455" h="1473200">
                  <a:moveTo>
                    <a:pt x="134962" y="25400"/>
                  </a:moveTo>
                  <a:lnTo>
                    <a:pt x="71056" y="25400"/>
                  </a:lnTo>
                  <a:lnTo>
                    <a:pt x="58572" y="38100"/>
                  </a:lnTo>
                  <a:lnTo>
                    <a:pt x="27343" y="76200"/>
                  </a:lnTo>
                  <a:lnTo>
                    <a:pt x="7073" y="114300"/>
                  </a:lnTo>
                  <a:lnTo>
                    <a:pt x="3175" y="139700"/>
                  </a:lnTo>
                  <a:lnTo>
                    <a:pt x="787" y="152400"/>
                  </a:lnTo>
                  <a:lnTo>
                    <a:pt x="0" y="165100"/>
                  </a:lnTo>
                  <a:lnTo>
                    <a:pt x="25" y="1320800"/>
                  </a:lnTo>
                  <a:lnTo>
                    <a:pt x="977" y="1333500"/>
                  </a:lnTo>
                  <a:lnTo>
                    <a:pt x="3543" y="1346200"/>
                  </a:lnTo>
                  <a:lnTo>
                    <a:pt x="7645" y="1371600"/>
                  </a:lnTo>
                  <a:lnTo>
                    <a:pt x="28333" y="1409700"/>
                  </a:lnTo>
                  <a:lnTo>
                    <a:pt x="60007" y="1447800"/>
                  </a:lnTo>
                  <a:lnTo>
                    <a:pt x="108280" y="1447800"/>
                  </a:lnTo>
                  <a:lnTo>
                    <a:pt x="96037" y="1435100"/>
                  </a:lnTo>
                  <a:lnTo>
                    <a:pt x="84467" y="1435100"/>
                  </a:lnTo>
                  <a:lnTo>
                    <a:pt x="73723" y="1422400"/>
                  </a:lnTo>
                  <a:lnTo>
                    <a:pt x="63804" y="1409700"/>
                  </a:lnTo>
                  <a:lnTo>
                    <a:pt x="54724" y="1409700"/>
                  </a:lnTo>
                  <a:lnTo>
                    <a:pt x="46685" y="1397000"/>
                  </a:lnTo>
                  <a:lnTo>
                    <a:pt x="29108" y="1358900"/>
                  </a:lnTo>
                  <a:lnTo>
                    <a:pt x="22859" y="1320800"/>
                  </a:lnTo>
                  <a:lnTo>
                    <a:pt x="22859" y="165100"/>
                  </a:lnTo>
                  <a:lnTo>
                    <a:pt x="29222" y="127000"/>
                  </a:lnTo>
                  <a:lnTo>
                    <a:pt x="46875" y="88900"/>
                  </a:lnTo>
                  <a:lnTo>
                    <a:pt x="64058" y="63500"/>
                  </a:lnTo>
                  <a:lnTo>
                    <a:pt x="74015" y="63500"/>
                  </a:lnTo>
                  <a:lnTo>
                    <a:pt x="84772" y="50800"/>
                  </a:lnTo>
                  <a:lnTo>
                    <a:pt x="96367" y="38100"/>
                  </a:lnTo>
                  <a:lnTo>
                    <a:pt x="121513" y="38100"/>
                  </a:lnTo>
                  <a:lnTo>
                    <a:pt x="134962" y="25400"/>
                  </a:lnTo>
                  <a:close/>
                </a:path>
                <a:path w="6815455" h="1473200">
                  <a:moveTo>
                    <a:pt x="6703567" y="1435100"/>
                  </a:moveTo>
                  <a:lnTo>
                    <a:pt x="110896" y="1435100"/>
                  </a:lnTo>
                  <a:lnTo>
                    <a:pt x="123037" y="1447800"/>
                  </a:lnTo>
                  <a:lnTo>
                    <a:pt x="6691248" y="1447800"/>
                  </a:lnTo>
                  <a:lnTo>
                    <a:pt x="6703567" y="1435100"/>
                  </a:lnTo>
                  <a:close/>
                </a:path>
                <a:path w="6815455" h="1473200">
                  <a:moveTo>
                    <a:pt x="6742811" y="25400"/>
                  </a:moveTo>
                  <a:lnTo>
                    <a:pt x="6680834" y="25400"/>
                  </a:lnTo>
                  <a:lnTo>
                    <a:pt x="6694296" y="38100"/>
                  </a:lnTo>
                  <a:lnTo>
                    <a:pt x="6719442" y="38100"/>
                  </a:lnTo>
                  <a:lnTo>
                    <a:pt x="6730873" y="50800"/>
                  </a:lnTo>
                  <a:lnTo>
                    <a:pt x="6741667" y="63500"/>
                  </a:lnTo>
                  <a:lnTo>
                    <a:pt x="6751573" y="63500"/>
                  </a:lnTo>
                  <a:lnTo>
                    <a:pt x="6760590" y="76200"/>
                  </a:lnTo>
                  <a:lnTo>
                    <a:pt x="6781546" y="114300"/>
                  </a:lnTo>
                  <a:lnTo>
                    <a:pt x="6791706" y="152400"/>
                  </a:lnTo>
                  <a:lnTo>
                    <a:pt x="6792467" y="165100"/>
                  </a:lnTo>
                  <a:lnTo>
                    <a:pt x="6792467" y="1320800"/>
                  </a:lnTo>
                  <a:lnTo>
                    <a:pt x="6786117" y="1358900"/>
                  </a:lnTo>
                  <a:lnTo>
                    <a:pt x="6768465" y="1397000"/>
                  </a:lnTo>
                  <a:lnTo>
                    <a:pt x="6760336" y="1409700"/>
                  </a:lnTo>
                  <a:lnTo>
                    <a:pt x="6751319" y="1409700"/>
                  </a:lnTo>
                  <a:lnTo>
                    <a:pt x="6741413" y="1422400"/>
                  </a:lnTo>
                  <a:lnTo>
                    <a:pt x="6730619" y="1435100"/>
                  </a:lnTo>
                  <a:lnTo>
                    <a:pt x="6719061" y="1435100"/>
                  </a:lnTo>
                  <a:lnTo>
                    <a:pt x="6706869" y="1447800"/>
                  </a:lnTo>
                  <a:lnTo>
                    <a:pt x="6756781" y="1447800"/>
                  </a:lnTo>
                  <a:lnTo>
                    <a:pt x="6768338" y="1435100"/>
                  </a:lnTo>
                  <a:lnTo>
                    <a:pt x="6796151" y="1397000"/>
                  </a:lnTo>
                  <a:lnTo>
                    <a:pt x="6808215" y="1358900"/>
                  </a:lnTo>
                  <a:lnTo>
                    <a:pt x="6812153" y="1346200"/>
                  </a:lnTo>
                  <a:lnTo>
                    <a:pt x="6814565" y="1333500"/>
                  </a:lnTo>
                  <a:lnTo>
                    <a:pt x="6815328" y="1320800"/>
                  </a:lnTo>
                  <a:lnTo>
                    <a:pt x="6815328" y="165100"/>
                  </a:lnTo>
                  <a:lnTo>
                    <a:pt x="6811771" y="127000"/>
                  </a:lnTo>
                  <a:lnTo>
                    <a:pt x="6795261" y="88900"/>
                  </a:lnTo>
                  <a:lnTo>
                    <a:pt x="6767067" y="50800"/>
                  </a:lnTo>
                  <a:lnTo>
                    <a:pt x="6755384" y="38100"/>
                  </a:lnTo>
                  <a:lnTo>
                    <a:pt x="6742811" y="25400"/>
                  </a:lnTo>
                  <a:close/>
                </a:path>
                <a:path w="6815455" h="1473200">
                  <a:moveTo>
                    <a:pt x="102603" y="1422400"/>
                  </a:moveTo>
                  <a:lnTo>
                    <a:pt x="88430" y="1422400"/>
                  </a:lnTo>
                  <a:lnTo>
                    <a:pt x="99314" y="1435100"/>
                  </a:lnTo>
                  <a:lnTo>
                    <a:pt x="113525" y="1435100"/>
                  </a:lnTo>
                  <a:lnTo>
                    <a:pt x="102603" y="1422400"/>
                  </a:lnTo>
                  <a:close/>
                </a:path>
                <a:path w="6815455" h="1473200">
                  <a:moveTo>
                    <a:pt x="6726046" y="1422400"/>
                  </a:moveTo>
                  <a:lnTo>
                    <a:pt x="6711061" y="1422400"/>
                  </a:lnTo>
                  <a:lnTo>
                    <a:pt x="6700265" y="1435100"/>
                  </a:lnTo>
                  <a:lnTo>
                    <a:pt x="6714998" y="1435100"/>
                  </a:lnTo>
                  <a:lnTo>
                    <a:pt x="6726046" y="1422400"/>
                  </a:lnTo>
                  <a:close/>
                </a:path>
                <a:path w="6815455" h="1473200">
                  <a:moveTo>
                    <a:pt x="104292" y="50800"/>
                  </a:moveTo>
                  <a:lnTo>
                    <a:pt x="89344" y="50800"/>
                  </a:lnTo>
                  <a:lnTo>
                    <a:pt x="79159" y="63500"/>
                  </a:lnTo>
                  <a:lnTo>
                    <a:pt x="69672" y="76200"/>
                  </a:lnTo>
                  <a:lnTo>
                    <a:pt x="61061" y="76200"/>
                  </a:lnTo>
                  <a:lnTo>
                    <a:pt x="41109" y="114300"/>
                  </a:lnTo>
                  <a:lnTo>
                    <a:pt x="31229" y="152400"/>
                  </a:lnTo>
                  <a:lnTo>
                    <a:pt x="30467" y="1320800"/>
                  </a:lnTo>
                  <a:lnTo>
                    <a:pt x="31115" y="1333500"/>
                  </a:lnTo>
                  <a:lnTo>
                    <a:pt x="33083" y="1346200"/>
                  </a:lnTo>
                  <a:lnTo>
                    <a:pt x="36258" y="1358900"/>
                  </a:lnTo>
                  <a:lnTo>
                    <a:pt x="40703" y="1371600"/>
                  </a:lnTo>
                  <a:lnTo>
                    <a:pt x="46126" y="1384300"/>
                  </a:lnTo>
                  <a:lnTo>
                    <a:pt x="52793" y="1384300"/>
                  </a:lnTo>
                  <a:lnTo>
                    <a:pt x="60337" y="1397000"/>
                  </a:lnTo>
                  <a:lnTo>
                    <a:pt x="68922" y="1409700"/>
                  </a:lnTo>
                  <a:lnTo>
                    <a:pt x="78295" y="1422400"/>
                  </a:lnTo>
                  <a:lnTo>
                    <a:pt x="92379" y="1422400"/>
                  </a:lnTo>
                  <a:lnTo>
                    <a:pt x="82867" y="1409700"/>
                  </a:lnTo>
                  <a:lnTo>
                    <a:pt x="74040" y="1409700"/>
                  </a:lnTo>
                  <a:lnTo>
                    <a:pt x="65963" y="1397000"/>
                  </a:lnTo>
                  <a:lnTo>
                    <a:pt x="58915" y="1384300"/>
                  </a:lnTo>
                  <a:lnTo>
                    <a:pt x="52628" y="1371600"/>
                  </a:lnTo>
                  <a:lnTo>
                    <a:pt x="47574" y="1358900"/>
                  </a:lnTo>
                  <a:lnTo>
                    <a:pt x="43408" y="1358900"/>
                  </a:lnTo>
                  <a:lnTo>
                    <a:pt x="40462" y="1346200"/>
                  </a:lnTo>
                  <a:lnTo>
                    <a:pt x="38646" y="1333500"/>
                  </a:lnTo>
                  <a:lnTo>
                    <a:pt x="38074" y="1320800"/>
                  </a:lnTo>
                  <a:lnTo>
                    <a:pt x="38100" y="165100"/>
                  </a:lnTo>
                  <a:lnTo>
                    <a:pt x="43980" y="127000"/>
                  </a:lnTo>
                  <a:lnTo>
                    <a:pt x="59905" y="88900"/>
                  </a:lnTo>
                  <a:lnTo>
                    <a:pt x="67144" y="88900"/>
                  </a:lnTo>
                  <a:lnTo>
                    <a:pt x="75298" y="76200"/>
                  </a:lnTo>
                  <a:lnTo>
                    <a:pt x="84302" y="63500"/>
                  </a:lnTo>
                  <a:lnTo>
                    <a:pt x="93916" y="63500"/>
                  </a:lnTo>
                  <a:lnTo>
                    <a:pt x="104292" y="50800"/>
                  </a:lnTo>
                  <a:close/>
                </a:path>
                <a:path w="6815455" h="1473200">
                  <a:moveTo>
                    <a:pt x="6755003" y="76200"/>
                  </a:moveTo>
                  <a:lnTo>
                    <a:pt x="6741286" y="76200"/>
                  </a:lnTo>
                  <a:lnTo>
                    <a:pt x="6749288" y="88900"/>
                  </a:lnTo>
                  <a:lnTo>
                    <a:pt x="6756400" y="101600"/>
                  </a:lnTo>
                  <a:lnTo>
                    <a:pt x="6762623" y="101600"/>
                  </a:lnTo>
                  <a:lnTo>
                    <a:pt x="6767703" y="114300"/>
                  </a:lnTo>
                  <a:lnTo>
                    <a:pt x="6771894" y="127000"/>
                  </a:lnTo>
                  <a:lnTo>
                    <a:pt x="6774815" y="139700"/>
                  </a:lnTo>
                  <a:lnTo>
                    <a:pt x="6776719" y="152400"/>
                  </a:lnTo>
                  <a:lnTo>
                    <a:pt x="6777228" y="165100"/>
                  </a:lnTo>
                  <a:lnTo>
                    <a:pt x="6777228" y="1320800"/>
                  </a:lnTo>
                  <a:lnTo>
                    <a:pt x="6776465" y="1333500"/>
                  </a:lnTo>
                  <a:lnTo>
                    <a:pt x="6774434" y="1346200"/>
                  </a:lnTo>
                  <a:lnTo>
                    <a:pt x="6771386" y="1358900"/>
                  </a:lnTo>
                  <a:lnTo>
                    <a:pt x="6767067" y="1371600"/>
                  </a:lnTo>
                  <a:lnTo>
                    <a:pt x="6761734" y="1371600"/>
                  </a:lnTo>
                  <a:lnTo>
                    <a:pt x="6755511" y="1384300"/>
                  </a:lnTo>
                  <a:lnTo>
                    <a:pt x="6748144" y="1397000"/>
                  </a:lnTo>
                  <a:lnTo>
                    <a:pt x="6740017" y="1409700"/>
                  </a:lnTo>
                  <a:lnTo>
                    <a:pt x="6731127" y="1409700"/>
                  </a:lnTo>
                  <a:lnTo>
                    <a:pt x="6721475" y="1422400"/>
                  </a:lnTo>
                  <a:lnTo>
                    <a:pt x="6736334" y="1422400"/>
                  </a:lnTo>
                  <a:lnTo>
                    <a:pt x="6745732" y="1409700"/>
                  </a:lnTo>
                  <a:lnTo>
                    <a:pt x="6754240" y="1397000"/>
                  </a:lnTo>
                  <a:lnTo>
                    <a:pt x="6761988" y="1397000"/>
                  </a:lnTo>
                  <a:lnTo>
                    <a:pt x="6778752" y="1358900"/>
                  </a:lnTo>
                  <a:lnTo>
                    <a:pt x="6784848" y="1320800"/>
                  </a:lnTo>
                  <a:lnTo>
                    <a:pt x="6784848" y="165100"/>
                  </a:lnTo>
                  <a:lnTo>
                    <a:pt x="6779006" y="127000"/>
                  </a:lnTo>
                  <a:lnTo>
                    <a:pt x="6762496" y="88900"/>
                  </a:lnTo>
                  <a:lnTo>
                    <a:pt x="6755003" y="76200"/>
                  </a:lnTo>
                  <a:close/>
                </a:path>
                <a:path w="6815455" h="1473200">
                  <a:moveTo>
                    <a:pt x="6726809" y="50800"/>
                  </a:moveTo>
                  <a:lnTo>
                    <a:pt x="6712838" y="50800"/>
                  </a:lnTo>
                  <a:lnTo>
                    <a:pt x="6722871" y="63500"/>
                  </a:lnTo>
                  <a:lnTo>
                    <a:pt x="6732651" y="76200"/>
                  </a:lnTo>
                  <a:lnTo>
                    <a:pt x="6746494" y="76200"/>
                  </a:lnTo>
                  <a:lnTo>
                    <a:pt x="6737223" y="63500"/>
                  </a:lnTo>
                  <a:lnTo>
                    <a:pt x="6726809" y="50800"/>
                  </a:lnTo>
                  <a:close/>
                </a:path>
                <a:path w="6815455" h="1473200">
                  <a:moveTo>
                    <a:pt x="138722" y="38100"/>
                  </a:moveTo>
                  <a:lnTo>
                    <a:pt x="111887" y="38100"/>
                  </a:lnTo>
                  <a:lnTo>
                    <a:pt x="100330" y="50800"/>
                  </a:lnTo>
                  <a:lnTo>
                    <a:pt x="126771" y="50800"/>
                  </a:lnTo>
                  <a:lnTo>
                    <a:pt x="138722" y="38100"/>
                  </a:lnTo>
                  <a:close/>
                </a:path>
                <a:path w="6815455" h="1473200">
                  <a:moveTo>
                    <a:pt x="6704457" y="38100"/>
                  </a:moveTo>
                  <a:lnTo>
                    <a:pt x="6678548" y="38100"/>
                  </a:lnTo>
                  <a:lnTo>
                    <a:pt x="6690486" y="50800"/>
                  </a:lnTo>
                  <a:lnTo>
                    <a:pt x="6716140" y="50800"/>
                  </a:lnTo>
                  <a:lnTo>
                    <a:pt x="6704457" y="38100"/>
                  </a:lnTo>
                  <a:close/>
                </a:path>
                <a:path w="6815455" h="1473200">
                  <a:moveTo>
                    <a:pt x="6714998" y="12700"/>
                  </a:moveTo>
                  <a:lnTo>
                    <a:pt x="98755" y="12700"/>
                  </a:lnTo>
                  <a:lnTo>
                    <a:pt x="84493" y="25400"/>
                  </a:lnTo>
                  <a:lnTo>
                    <a:pt x="6729221" y="25400"/>
                  </a:lnTo>
                  <a:lnTo>
                    <a:pt x="6714998" y="12700"/>
                  </a:lnTo>
                  <a:close/>
                </a:path>
                <a:path w="6815455" h="1473200">
                  <a:moveTo>
                    <a:pt x="6684263" y="0"/>
                  </a:moveTo>
                  <a:lnTo>
                    <a:pt x="129311" y="0"/>
                  </a:lnTo>
                  <a:lnTo>
                    <a:pt x="113639" y="12700"/>
                  </a:lnTo>
                  <a:lnTo>
                    <a:pt x="6699884" y="12700"/>
                  </a:lnTo>
                  <a:lnTo>
                    <a:pt x="668426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8">
              <a:extLst>
                <a:ext uri="{FF2B5EF4-FFF2-40B4-BE49-F238E27FC236}">
                  <a16:creationId xmlns:a16="http://schemas.microsoft.com/office/drawing/2014/main" xmlns="" id="{BE677980-71A7-AA42-BF14-FC6536965164}"/>
                </a:ext>
              </a:extLst>
            </p:cNvPr>
            <p:cNvSpPr/>
            <p:nvPr/>
          </p:nvSpPr>
          <p:spPr>
            <a:xfrm>
              <a:off x="1030224" y="2999231"/>
              <a:ext cx="5161915" cy="1353820"/>
            </a:xfrm>
            <a:custGeom>
              <a:avLst/>
              <a:gdLst/>
              <a:ahLst/>
              <a:cxnLst/>
              <a:rect l="l" t="t" r="r" b="b"/>
              <a:pathLst>
                <a:path w="5161915" h="1353820">
                  <a:moveTo>
                    <a:pt x="5161788" y="0"/>
                  </a:moveTo>
                  <a:lnTo>
                    <a:pt x="0" y="0"/>
                  </a:lnTo>
                  <a:lnTo>
                    <a:pt x="0" y="1353312"/>
                  </a:lnTo>
                  <a:lnTo>
                    <a:pt x="5161788" y="1353312"/>
                  </a:lnTo>
                  <a:lnTo>
                    <a:pt x="5161788" y="0"/>
                  </a:lnTo>
                  <a:close/>
                </a:path>
              </a:pathLst>
            </a:custGeom>
            <a:solidFill>
              <a:srgbClr val="7B7B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9">
              <a:extLst>
                <a:ext uri="{FF2B5EF4-FFF2-40B4-BE49-F238E27FC236}">
                  <a16:creationId xmlns:a16="http://schemas.microsoft.com/office/drawing/2014/main" xmlns="" id="{5BD4835B-98BD-EA4D-9226-E357C62BC38E}"/>
                </a:ext>
              </a:extLst>
            </p:cNvPr>
            <p:cNvSpPr/>
            <p:nvPr/>
          </p:nvSpPr>
          <p:spPr>
            <a:xfrm>
              <a:off x="1587245" y="4635245"/>
              <a:ext cx="6779259" cy="1437640"/>
            </a:xfrm>
            <a:custGeom>
              <a:avLst/>
              <a:gdLst/>
              <a:ahLst/>
              <a:cxnLst/>
              <a:rect l="l" t="t" r="r" b="b"/>
              <a:pathLst>
                <a:path w="6779259" h="1437639">
                  <a:moveTo>
                    <a:pt x="6634987" y="0"/>
                  </a:moveTo>
                  <a:lnTo>
                    <a:pt x="143764" y="0"/>
                  </a:lnTo>
                  <a:lnTo>
                    <a:pt x="98332" y="7331"/>
                  </a:lnTo>
                  <a:lnTo>
                    <a:pt x="58869" y="27744"/>
                  </a:lnTo>
                  <a:lnTo>
                    <a:pt x="27744" y="58869"/>
                  </a:lnTo>
                  <a:lnTo>
                    <a:pt x="7331" y="98332"/>
                  </a:lnTo>
                  <a:lnTo>
                    <a:pt x="0" y="143763"/>
                  </a:lnTo>
                  <a:lnTo>
                    <a:pt x="0" y="1293418"/>
                  </a:lnTo>
                  <a:lnTo>
                    <a:pt x="7331" y="1338844"/>
                  </a:lnTo>
                  <a:lnTo>
                    <a:pt x="27744" y="1378295"/>
                  </a:lnTo>
                  <a:lnTo>
                    <a:pt x="58869" y="1409404"/>
                  </a:lnTo>
                  <a:lnTo>
                    <a:pt x="98332" y="1429805"/>
                  </a:lnTo>
                  <a:lnTo>
                    <a:pt x="143764" y="1437131"/>
                  </a:lnTo>
                  <a:lnTo>
                    <a:pt x="6634987" y="1437131"/>
                  </a:lnTo>
                  <a:lnTo>
                    <a:pt x="6680419" y="1429805"/>
                  </a:lnTo>
                  <a:lnTo>
                    <a:pt x="6719882" y="1409404"/>
                  </a:lnTo>
                  <a:lnTo>
                    <a:pt x="6751007" y="1378295"/>
                  </a:lnTo>
                  <a:lnTo>
                    <a:pt x="6771420" y="1338844"/>
                  </a:lnTo>
                  <a:lnTo>
                    <a:pt x="6778752" y="1293418"/>
                  </a:lnTo>
                  <a:lnTo>
                    <a:pt x="6778752" y="143763"/>
                  </a:lnTo>
                  <a:lnTo>
                    <a:pt x="6771420" y="98332"/>
                  </a:lnTo>
                  <a:lnTo>
                    <a:pt x="6751007" y="58869"/>
                  </a:lnTo>
                  <a:lnTo>
                    <a:pt x="6719882" y="27744"/>
                  </a:lnTo>
                  <a:lnTo>
                    <a:pt x="6680419" y="7331"/>
                  </a:lnTo>
                  <a:lnTo>
                    <a:pt x="6634987" y="0"/>
                  </a:lnTo>
                  <a:close/>
                </a:path>
              </a:pathLst>
            </a:custGeom>
            <a:solidFill>
              <a:srgbClr val="0073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0">
              <a:extLst>
                <a:ext uri="{FF2B5EF4-FFF2-40B4-BE49-F238E27FC236}">
                  <a16:creationId xmlns:a16="http://schemas.microsoft.com/office/drawing/2014/main" xmlns="" id="{53E064D8-766F-9246-941C-241B54B213ED}"/>
                </a:ext>
              </a:extLst>
            </p:cNvPr>
            <p:cNvSpPr/>
            <p:nvPr/>
          </p:nvSpPr>
          <p:spPr>
            <a:xfrm>
              <a:off x="1568195" y="4618227"/>
              <a:ext cx="6817359" cy="1473200"/>
            </a:xfrm>
            <a:custGeom>
              <a:avLst/>
              <a:gdLst/>
              <a:ahLst/>
              <a:cxnLst/>
              <a:rect l="l" t="t" r="r" b="b"/>
              <a:pathLst>
                <a:path w="6817359" h="1473200">
                  <a:moveTo>
                    <a:pt x="134365" y="1447800"/>
                  </a:moveTo>
                  <a:lnTo>
                    <a:pt x="72516" y="1447800"/>
                  </a:lnTo>
                  <a:lnTo>
                    <a:pt x="85978" y="1460500"/>
                  </a:lnTo>
                  <a:lnTo>
                    <a:pt x="100329" y="1473200"/>
                  </a:lnTo>
                  <a:lnTo>
                    <a:pt x="6703313" y="1473200"/>
                  </a:lnTo>
                  <a:lnTo>
                    <a:pt x="6718427" y="1460500"/>
                  </a:lnTo>
                  <a:lnTo>
                    <a:pt x="148335" y="1460500"/>
                  </a:lnTo>
                  <a:lnTo>
                    <a:pt x="134365" y="1447800"/>
                  </a:lnTo>
                  <a:close/>
                </a:path>
                <a:path w="6817359" h="1473200">
                  <a:moveTo>
                    <a:pt x="6745858" y="1447800"/>
                  </a:moveTo>
                  <a:lnTo>
                    <a:pt x="6682232" y="1447800"/>
                  </a:lnTo>
                  <a:lnTo>
                    <a:pt x="6668261" y="1460500"/>
                  </a:lnTo>
                  <a:lnTo>
                    <a:pt x="6732524" y="1460500"/>
                  </a:lnTo>
                  <a:lnTo>
                    <a:pt x="6745858" y="1447800"/>
                  </a:lnTo>
                  <a:close/>
                </a:path>
                <a:path w="6817359" h="1473200">
                  <a:moveTo>
                    <a:pt x="96265" y="38100"/>
                  </a:moveTo>
                  <a:lnTo>
                    <a:pt x="58546" y="38100"/>
                  </a:lnTo>
                  <a:lnTo>
                    <a:pt x="46990" y="50800"/>
                  </a:lnTo>
                  <a:lnTo>
                    <a:pt x="19176" y="88900"/>
                  </a:lnTo>
                  <a:lnTo>
                    <a:pt x="3175" y="139700"/>
                  </a:lnTo>
                  <a:lnTo>
                    <a:pt x="762" y="152400"/>
                  </a:lnTo>
                  <a:lnTo>
                    <a:pt x="0" y="165100"/>
                  </a:lnTo>
                  <a:lnTo>
                    <a:pt x="0" y="1320800"/>
                  </a:lnTo>
                  <a:lnTo>
                    <a:pt x="1015" y="1333500"/>
                  </a:lnTo>
                  <a:lnTo>
                    <a:pt x="3556" y="1346200"/>
                  </a:lnTo>
                  <a:lnTo>
                    <a:pt x="7619" y="1371600"/>
                  </a:lnTo>
                  <a:lnTo>
                    <a:pt x="28320" y="1409700"/>
                  </a:lnTo>
                  <a:lnTo>
                    <a:pt x="59943" y="1447800"/>
                  </a:lnTo>
                  <a:lnTo>
                    <a:pt x="108203" y="1447800"/>
                  </a:lnTo>
                  <a:lnTo>
                    <a:pt x="96011" y="1435100"/>
                  </a:lnTo>
                  <a:lnTo>
                    <a:pt x="84328" y="1435100"/>
                  </a:lnTo>
                  <a:lnTo>
                    <a:pt x="73659" y="1422400"/>
                  </a:lnTo>
                  <a:lnTo>
                    <a:pt x="63753" y="1409700"/>
                  </a:lnTo>
                  <a:lnTo>
                    <a:pt x="54737" y="1409700"/>
                  </a:lnTo>
                  <a:lnTo>
                    <a:pt x="46609" y="1397000"/>
                  </a:lnTo>
                  <a:lnTo>
                    <a:pt x="29082" y="1358900"/>
                  </a:lnTo>
                  <a:lnTo>
                    <a:pt x="22859" y="1320800"/>
                  </a:lnTo>
                  <a:lnTo>
                    <a:pt x="22859" y="165100"/>
                  </a:lnTo>
                  <a:lnTo>
                    <a:pt x="29209" y="127000"/>
                  </a:lnTo>
                  <a:lnTo>
                    <a:pt x="46862" y="88900"/>
                  </a:lnTo>
                  <a:lnTo>
                    <a:pt x="64008" y="63500"/>
                  </a:lnTo>
                  <a:lnTo>
                    <a:pt x="73914" y="63500"/>
                  </a:lnTo>
                  <a:lnTo>
                    <a:pt x="84709" y="50800"/>
                  </a:lnTo>
                  <a:lnTo>
                    <a:pt x="96265" y="38100"/>
                  </a:lnTo>
                  <a:close/>
                </a:path>
                <a:path w="6817359" h="1473200">
                  <a:moveTo>
                    <a:pt x="162814" y="1435100"/>
                  </a:moveTo>
                  <a:lnTo>
                    <a:pt x="110743" y="1435100"/>
                  </a:lnTo>
                  <a:lnTo>
                    <a:pt x="122809" y="1447800"/>
                  </a:lnTo>
                  <a:lnTo>
                    <a:pt x="6653149" y="1447800"/>
                  </a:lnTo>
                  <a:lnTo>
                    <a:pt x="162814" y="1435100"/>
                  </a:lnTo>
                  <a:close/>
                </a:path>
                <a:path w="6817359" h="1473200">
                  <a:moveTo>
                    <a:pt x="6705092" y="1435100"/>
                  </a:moveTo>
                  <a:lnTo>
                    <a:pt x="6665976" y="1435100"/>
                  </a:lnTo>
                  <a:lnTo>
                    <a:pt x="6653149" y="1447800"/>
                  </a:lnTo>
                  <a:lnTo>
                    <a:pt x="6693027" y="1447800"/>
                  </a:lnTo>
                  <a:lnTo>
                    <a:pt x="6705092" y="1435100"/>
                  </a:lnTo>
                  <a:close/>
                </a:path>
                <a:path w="6817359" h="1473200">
                  <a:moveTo>
                    <a:pt x="6744461" y="25400"/>
                  </a:moveTo>
                  <a:lnTo>
                    <a:pt x="6682485" y="25400"/>
                  </a:lnTo>
                  <a:lnTo>
                    <a:pt x="6695948" y="38100"/>
                  </a:lnTo>
                  <a:lnTo>
                    <a:pt x="6720967" y="38100"/>
                  </a:lnTo>
                  <a:lnTo>
                    <a:pt x="6732524" y="50800"/>
                  </a:lnTo>
                  <a:lnTo>
                    <a:pt x="6743192" y="63500"/>
                  </a:lnTo>
                  <a:lnTo>
                    <a:pt x="6753098" y="63500"/>
                  </a:lnTo>
                  <a:lnTo>
                    <a:pt x="6762242" y="76200"/>
                  </a:lnTo>
                  <a:lnTo>
                    <a:pt x="6783070" y="114300"/>
                  </a:lnTo>
                  <a:lnTo>
                    <a:pt x="6793230" y="152400"/>
                  </a:lnTo>
                  <a:lnTo>
                    <a:pt x="6793992" y="165100"/>
                  </a:lnTo>
                  <a:lnTo>
                    <a:pt x="6793992" y="1320800"/>
                  </a:lnTo>
                  <a:lnTo>
                    <a:pt x="6787642" y="1358900"/>
                  </a:lnTo>
                  <a:lnTo>
                    <a:pt x="6769988" y="1397000"/>
                  </a:lnTo>
                  <a:lnTo>
                    <a:pt x="6761987" y="1409700"/>
                  </a:lnTo>
                  <a:lnTo>
                    <a:pt x="6752844" y="1409700"/>
                  </a:lnTo>
                  <a:lnTo>
                    <a:pt x="6742937" y="1422400"/>
                  </a:lnTo>
                  <a:lnTo>
                    <a:pt x="6732143" y="1435100"/>
                  </a:lnTo>
                  <a:lnTo>
                    <a:pt x="6720712" y="1435100"/>
                  </a:lnTo>
                  <a:lnTo>
                    <a:pt x="6708394" y="1447800"/>
                  </a:lnTo>
                  <a:lnTo>
                    <a:pt x="6758432" y="1447800"/>
                  </a:lnTo>
                  <a:lnTo>
                    <a:pt x="6769734" y="1435100"/>
                  </a:lnTo>
                  <a:lnTo>
                    <a:pt x="6797548" y="1397000"/>
                  </a:lnTo>
                  <a:lnTo>
                    <a:pt x="6809739" y="1358900"/>
                  </a:lnTo>
                  <a:lnTo>
                    <a:pt x="6813677" y="1346200"/>
                  </a:lnTo>
                  <a:lnTo>
                    <a:pt x="6816089" y="1333500"/>
                  </a:lnTo>
                  <a:lnTo>
                    <a:pt x="6816852" y="1320800"/>
                  </a:lnTo>
                  <a:lnTo>
                    <a:pt x="6816852" y="165100"/>
                  </a:lnTo>
                  <a:lnTo>
                    <a:pt x="6815835" y="152400"/>
                  </a:lnTo>
                  <a:lnTo>
                    <a:pt x="6813296" y="139700"/>
                  </a:lnTo>
                  <a:lnTo>
                    <a:pt x="6809232" y="114300"/>
                  </a:lnTo>
                  <a:lnTo>
                    <a:pt x="6788531" y="76200"/>
                  </a:lnTo>
                  <a:lnTo>
                    <a:pt x="6756908" y="38100"/>
                  </a:lnTo>
                  <a:lnTo>
                    <a:pt x="6744461" y="25400"/>
                  </a:lnTo>
                  <a:close/>
                </a:path>
                <a:path w="6817359" h="1473200">
                  <a:moveTo>
                    <a:pt x="102615" y="1422400"/>
                  </a:moveTo>
                  <a:lnTo>
                    <a:pt x="88391" y="1422400"/>
                  </a:lnTo>
                  <a:lnTo>
                    <a:pt x="99314" y="1435100"/>
                  </a:lnTo>
                  <a:lnTo>
                    <a:pt x="113410" y="1435100"/>
                  </a:lnTo>
                  <a:lnTo>
                    <a:pt x="102615" y="1422400"/>
                  </a:lnTo>
                  <a:close/>
                </a:path>
                <a:path w="6817359" h="1473200">
                  <a:moveTo>
                    <a:pt x="6727571" y="1422400"/>
                  </a:moveTo>
                  <a:lnTo>
                    <a:pt x="6712838" y="1422400"/>
                  </a:lnTo>
                  <a:lnTo>
                    <a:pt x="6701789" y="1435100"/>
                  </a:lnTo>
                  <a:lnTo>
                    <a:pt x="6716776" y="1435100"/>
                  </a:lnTo>
                  <a:lnTo>
                    <a:pt x="6727571" y="1422400"/>
                  </a:lnTo>
                  <a:close/>
                </a:path>
                <a:path w="6817359" h="1473200">
                  <a:moveTo>
                    <a:pt x="75310" y="76200"/>
                  </a:moveTo>
                  <a:lnTo>
                    <a:pt x="61086" y="76200"/>
                  </a:lnTo>
                  <a:lnTo>
                    <a:pt x="53340" y="88900"/>
                  </a:lnTo>
                  <a:lnTo>
                    <a:pt x="36575" y="127000"/>
                  </a:lnTo>
                  <a:lnTo>
                    <a:pt x="30479" y="165100"/>
                  </a:lnTo>
                  <a:lnTo>
                    <a:pt x="30479" y="1320800"/>
                  </a:lnTo>
                  <a:lnTo>
                    <a:pt x="36194" y="1358900"/>
                  </a:lnTo>
                  <a:lnTo>
                    <a:pt x="46100" y="1384300"/>
                  </a:lnTo>
                  <a:lnTo>
                    <a:pt x="52704" y="1384300"/>
                  </a:lnTo>
                  <a:lnTo>
                    <a:pt x="60324" y="1397000"/>
                  </a:lnTo>
                  <a:lnTo>
                    <a:pt x="68834" y="1409700"/>
                  </a:lnTo>
                  <a:lnTo>
                    <a:pt x="78104" y="1422400"/>
                  </a:lnTo>
                  <a:lnTo>
                    <a:pt x="92328" y="1422400"/>
                  </a:lnTo>
                  <a:lnTo>
                    <a:pt x="82677" y="1409700"/>
                  </a:lnTo>
                  <a:lnTo>
                    <a:pt x="74040" y="1409700"/>
                  </a:lnTo>
                  <a:lnTo>
                    <a:pt x="66040" y="1397000"/>
                  </a:lnTo>
                  <a:lnTo>
                    <a:pt x="58801" y="1384300"/>
                  </a:lnTo>
                  <a:lnTo>
                    <a:pt x="52578" y="1371600"/>
                  </a:lnTo>
                  <a:lnTo>
                    <a:pt x="47625" y="1358900"/>
                  </a:lnTo>
                  <a:lnTo>
                    <a:pt x="43434" y="1358900"/>
                  </a:lnTo>
                  <a:lnTo>
                    <a:pt x="40512" y="1346200"/>
                  </a:lnTo>
                  <a:lnTo>
                    <a:pt x="38607" y="1333500"/>
                  </a:lnTo>
                  <a:lnTo>
                    <a:pt x="38100" y="1320800"/>
                  </a:lnTo>
                  <a:lnTo>
                    <a:pt x="38100" y="165100"/>
                  </a:lnTo>
                  <a:lnTo>
                    <a:pt x="43941" y="127000"/>
                  </a:lnTo>
                  <a:lnTo>
                    <a:pt x="53593" y="101600"/>
                  </a:lnTo>
                  <a:lnTo>
                    <a:pt x="59943" y="101600"/>
                  </a:lnTo>
                  <a:lnTo>
                    <a:pt x="67183" y="88900"/>
                  </a:lnTo>
                  <a:lnTo>
                    <a:pt x="75310" y="76200"/>
                  </a:lnTo>
                  <a:close/>
                </a:path>
                <a:path w="6817359" h="1473200">
                  <a:moveTo>
                    <a:pt x="6738620" y="63500"/>
                  </a:moveTo>
                  <a:lnTo>
                    <a:pt x="6724523" y="63500"/>
                  </a:lnTo>
                  <a:lnTo>
                    <a:pt x="6734048" y="76200"/>
                  </a:lnTo>
                  <a:lnTo>
                    <a:pt x="6742937" y="76200"/>
                  </a:lnTo>
                  <a:lnTo>
                    <a:pt x="6750938" y="88900"/>
                  </a:lnTo>
                  <a:lnTo>
                    <a:pt x="6758051" y="101600"/>
                  </a:lnTo>
                  <a:lnTo>
                    <a:pt x="6764147" y="114300"/>
                  </a:lnTo>
                  <a:lnTo>
                    <a:pt x="6769481" y="114300"/>
                  </a:lnTo>
                  <a:lnTo>
                    <a:pt x="6773418" y="127000"/>
                  </a:lnTo>
                  <a:lnTo>
                    <a:pt x="6776338" y="139700"/>
                  </a:lnTo>
                  <a:lnTo>
                    <a:pt x="6778244" y="152400"/>
                  </a:lnTo>
                  <a:lnTo>
                    <a:pt x="6778752" y="165100"/>
                  </a:lnTo>
                  <a:lnTo>
                    <a:pt x="6778752" y="1320800"/>
                  </a:lnTo>
                  <a:lnTo>
                    <a:pt x="6777989" y="1333500"/>
                  </a:lnTo>
                  <a:lnTo>
                    <a:pt x="6775958" y="1346200"/>
                  </a:lnTo>
                  <a:lnTo>
                    <a:pt x="6772909" y="1358900"/>
                  </a:lnTo>
                  <a:lnTo>
                    <a:pt x="6768592" y="1371600"/>
                  </a:lnTo>
                  <a:lnTo>
                    <a:pt x="6763384" y="1371600"/>
                  </a:lnTo>
                  <a:lnTo>
                    <a:pt x="6757034" y="1384300"/>
                  </a:lnTo>
                  <a:lnTo>
                    <a:pt x="6749669" y="1397000"/>
                  </a:lnTo>
                  <a:lnTo>
                    <a:pt x="6741668" y="1409700"/>
                  </a:lnTo>
                  <a:lnTo>
                    <a:pt x="6732651" y="1409700"/>
                  </a:lnTo>
                  <a:lnTo>
                    <a:pt x="6722999" y="1422400"/>
                  </a:lnTo>
                  <a:lnTo>
                    <a:pt x="6737731" y="1422400"/>
                  </a:lnTo>
                  <a:lnTo>
                    <a:pt x="6747256" y="1409700"/>
                  </a:lnTo>
                  <a:lnTo>
                    <a:pt x="6755892" y="1397000"/>
                  </a:lnTo>
                  <a:lnTo>
                    <a:pt x="6763511" y="1397000"/>
                  </a:lnTo>
                  <a:lnTo>
                    <a:pt x="6780276" y="1358900"/>
                  </a:lnTo>
                  <a:lnTo>
                    <a:pt x="6786372" y="1320800"/>
                  </a:lnTo>
                  <a:lnTo>
                    <a:pt x="6786372" y="165100"/>
                  </a:lnTo>
                  <a:lnTo>
                    <a:pt x="6780530" y="127000"/>
                  </a:lnTo>
                  <a:lnTo>
                    <a:pt x="6764147" y="88900"/>
                  </a:lnTo>
                  <a:lnTo>
                    <a:pt x="6756654" y="88900"/>
                  </a:lnTo>
                  <a:lnTo>
                    <a:pt x="6748018" y="76200"/>
                  </a:lnTo>
                  <a:lnTo>
                    <a:pt x="6738620" y="63500"/>
                  </a:lnTo>
                  <a:close/>
                </a:path>
                <a:path w="6817359" h="1473200">
                  <a:moveTo>
                    <a:pt x="104140" y="50800"/>
                  </a:moveTo>
                  <a:lnTo>
                    <a:pt x="89280" y="50800"/>
                  </a:lnTo>
                  <a:lnTo>
                    <a:pt x="78993" y="63500"/>
                  </a:lnTo>
                  <a:lnTo>
                    <a:pt x="69596" y="76200"/>
                  </a:lnTo>
                  <a:lnTo>
                    <a:pt x="84073" y="76200"/>
                  </a:lnTo>
                  <a:lnTo>
                    <a:pt x="93853" y="63500"/>
                  </a:lnTo>
                  <a:lnTo>
                    <a:pt x="104140" y="50800"/>
                  </a:lnTo>
                  <a:close/>
                </a:path>
                <a:path w="6817359" h="1473200">
                  <a:moveTo>
                    <a:pt x="6717664" y="50800"/>
                  </a:moveTo>
                  <a:lnTo>
                    <a:pt x="6703568" y="50800"/>
                  </a:lnTo>
                  <a:lnTo>
                    <a:pt x="6714489" y="63500"/>
                  </a:lnTo>
                  <a:lnTo>
                    <a:pt x="6728459" y="63500"/>
                  </a:lnTo>
                  <a:lnTo>
                    <a:pt x="6717664" y="50800"/>
                  </a:lnTo>
                  <a:close/>
                </a:path>
                <a:path w="6817359" h="1473200">
                  <a:moveTo>
                    <a:pt x="151003" y="38100"/>
                  </a:moveTo>
                  <a:lnTo>
                    <a:pt x="123952" y="38100"/>
                  </a:lnTo>
                  <a:lnTo>
                    <a:pt x="111759" y="50800"/>
                  </a:lnTo>
                  <a:lnTo>
                    <a:pt x="138556" y="50800"/>
                  </a:lnTo>
                  <a:lnTo>
                    <a:pt x="151003" y="38100"/>
                  </a:lnTo>
                  <a:close/>
                </a:path>
                <a:path w="6817359" h="1473200">
                  <a:moveTo>
                    <a:pt x="6694043" y="38100"/>
                  </a:moveTo>
                  <a:lnTo>
                    <a:pt x="6667881" y="38100"/>
                  </a:lnTo>
                  <a:lnTo>
                    <a:pt x="6680200" y="50800"/>
                  </a:lnTo>
                  <a:lnTo>
                    <a:pt x="6706108" y="50800"/>
                  </a:lnTo>
                  <a:lnTo>
                    <a:pt x="6694043" y="38100"/>
                  </a:lnTo>
                  <a:close/>
                </a:path>
                <a:path w="6817359" h="1473200">
                  <a:moveTo>
                    <a:pt x="6716649" y="12700"/>
                  </a:moveTo>
                  <a:lnTo>
                    <a:pt x="98678" y="12700"/>
                  </a:lnTo>
                  <a:lnTo>
                    <a:pt x="84454" y="25400"/>
                  </a:lnTo>
                  <a:lnTo>
                    <a:pt x="70992" y="38100"/>
                  </a:lnTo>
                  <a:lnTo>
                    <a:pt x="121284" y="38100"/>
                  </a:lnTo>
                  <a:lnTo>
                    <a:pt x="134747" y="25400"/>
                  </a:lnTo>
                  <a:lnTo>
                    <a:pt x="6730873" y="25400"/>
                  </a:lnTo>
                  <a:lnTo>
                    <a:pt x="6716649" y="12700"/>
                  </a:lnTo>
                  <a:close/>
                </a:path>
                <a:path w="6817359" h="1473200">
                  <a:moveTo>
                    <a:pt x="6669785" y="0"/>
                  </a:moveTo>
                  <a:lnTo>
                    <a:pt x="145287" y="0"/>
                  </a:lnTo>
                  <a:lnTo>
                    <a:pt x="129159" y="12700"/>
                  </a:lnTo>
                  <a:lnTo>
                    <a:pt x="6686042" y="12700"/>
                  </a:lnTo>
                  <a:lnTo>
                    <a:pt x="66697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1">
              <a:extLst>
                <a:ext uri="{FF2B5EF4-FFF2-40B4-BE49-F238E27FC236}">
                  <a16:creationId xmlns:a16="http://schemas.microsoft.com/office/drawing/2014/main" xmlns="" id="{A68E85CC-BF97-F444-BDB0-2D331801F3CC}"/>
                </a:ext>
              </a:extLst>
            </p:cNvPr>
            <p:cNvSpPr/>
            <p:nvPr/>
          </p:nvSpPr>
          <p:spPr>
            <a:xfrm>
              <a:off x="1629156" y="4675631"/>
              <a:ext cx="6609715" cy="1353820"/>
            </a:xfrm>
            <a:custGeom>
              <a:avLst/>
              <a:gdLst/>
              <a:ahLst/>
              <a:cxnLst/>
              <a:rect l="l" t="t" r="r" b="b"/>
              <a:pathLst>
                <a:path w="6609715" h="1353820">
                  <a:moveTo>
                    <a:pt x="6609588" y="0"/>
                  </a:moveTo>
                  <a:lnTo>
                    <a:pt x="0" y="0"/>
                  </a:lnTo>
                  <a:lnTo>
                    <a:pt x="0" y="32004"/>
                  </a:lnTo>
                  <a:lnTo>
                    <a:pt x="0" y="1353312"/>
                  </a:lnTo>
                  <a:lnTo>
                    <a:pt x="6609588" y="1353312"/>
                  </a:lnTo>
                  <a:lnTo>
                    <a:pt x="6609588" y="32004"/>
                  </a:lnTo>
                  <a:lnTo>
                    <a:pt x="6609588" y="0"/>
                  </a:lnTo>
                  <a:close/>
                </a:path>
              </a:pathLst>
            </a:custGeom>
            <a:solidFill>
              <a:srgbClr val="0073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13">
            <a:extLst>
              <a:ext uri="{FF2B5EF4-FFF2-40B4-BE49-F238E27FC236}">
                <a16:creationId xmlns:a16="http://schemas.microsoft.com/office/drawing/2014/main" xmlns="" id="{59C4C264-7E8A-3044-9510-F0B9BBCC0A11}"/>
              </a:ext>
            </a:extLst>
          </p:cNvPr>
          <p:cNvGrpSpPr/>
          <p:nvPr/>
        </p:nvGrpSpPr>
        <p:grpSpPr>
          <a:xfrm>
            <a:off x="5765165" y="2318004"/>
            <a:ext cx="1582420" cy="2620010"/>
            <a:chOff x="5765165" y="2318004"/>
            <a:chExt cx="1582420" cy="2620010"/>
          </a:xfrm>
        </p:grpSpPr>
        <p:sp>
          <p:nvSpPr>
            <p:cNvPr id="22" name="object 14">
              <a:extLst>
                <a:ext uri="{FF2B5EF4-FFF2-40B4-BE49-F238E27FC236}">
                  <a16:creationId xmlns:a16="http://schemas.microsoft.com/office/drawing/2014/main" xmlns="" id="{3AF05CAA-2CA3-D149-9023-05E0594472E6}"/>
                </a:ext>
              </a:extLst>
            </p:cNvPr>
            <p:cNvSpPr/>
            <p:nvPr/>
          </p:nvSpPr>
          <p:spPr>
            <a:xfrm>
              <a:off x="5765165" y="2318003"/>
              <a:ext cx="1033780" cy="979169"/>
            </a:xfrm>
            <a:custGeom>
              <a:avLst/>
              <a:gdLst/>
              <a:ahLst/>
              <a:cxnLst/>
              <a:rect l="l" t="t" r="r" b="b"/>
              <a:pathLst>
                <a:path w="1033779" h="979170">
                  <a:moveTo>
                    <a:pt x="1033526" y="513842"/>
                  </a:moveTo>
                  <a:lnTo>
                    <a:pt x="792734" y="513842"/>
                  </a:lnTo>
                  <a:lnTo>
                    <a:pt x="792734" y="22860"/>
                  </a:lnTo>
                  <a:lnTo>
                    <a:pt x="792734" y="0"/>
                  </a:lnTo>
                  <a:lnTo>
                    <a:pt x="240792" y="0"/>
                  </a:lnTo>
                  <a:lnTo>
                    <a:pt x="240792" y="513842"/>
                  </a:lnTo>
                  <a:lnTo>
                    <a:pt x="0" y="513842"/>
                  </a:lnTo>
                  <a:lnTo>
                    <a:pt x="516763" y="978916"/>
                  </a:lnTo>
                  <a:lnTo>
                    <a:pt x="550900" y="948182"/>
                  </a:lnTo>
                  <a:lnTo>
                    <a:pt x="1033526" y="513842"/>
                  </a:lnTo>
                  <a:close/>
                </a:path>
              </a:pathLst>
            </a:custGeom>
            <a:solidFill>
              <a:srgbClr val="F8D6CD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5">
              <a:extLst>
                <a:ext uri="{FF2B5EF4-FFF2-40B4-BE49-F238E27FC236}">
                  <a16:creationId xmlns:a16="http://schemas.microsoft.com/office/drawing/2014/main" xmlns="" id="{B6C2406B-30E1-9145-B4F3-9CEE492C4242}"/>
                </a:ext>
              </a:extLst>
            </p:cNvPr>
            <p:cNvSpPr/>
            <p:nvPr/>
          </p:nvSpPr>
          <p:spPr>
            <a:xfrm>
              <a:off x="6412992" y="4003547"/>
              <a:ext cx="934719" cy="934719"/>
            </a:xfrm>
            <a:custGeom>
              <a:avLst/>
              <a:gdLst/>
              <a:ahLst/>
              <a:cxnLst/>
              <a:rect l="l" t="t" r="r" b="b"/>
              <a:pathLst>
                <a:path w="934720" h="934720">
                  <a:moveTo>
                    <a:pt x="934212" y="513842"/>
                  </a:moveTo>
                  <a:lnTo>
                    <a:pt x="724027" y="513842"/>
                  </a:lnTo>
                  <a:lnTo>
                    <a:pt x="724027" y="0"/>
                  </a:lnTo>
                  <a:lnTo>
                    <a:pt x="723900" y="0"/>
                  </a:lnTo>
                  <a:lnTo>
                    <a:pt x="210312" y="0"/>
                  </a:lnTo>
                  <a:lnTo>
                    <a:pt x="210185" y="0"/>
                  </a:lnTo>
                  <a:lnTo>
                    <a:pt x="210185" y="513842"/>
                  </a:lnTo>
                  <a:lnTo>
                    <a:pt x="0" y="513842"/>
                  </a:lnTo>
                  <a:lnTo>
                    <a:pt x="210312" y="703122"/>
                  </a:lnTo>
                  <a:lnTo>
                    <a:pt x="210312" y="704088"/>
                  </a:lnTo>
                  <a:lnTo>
                    <a:pt x="211391" y="704088"/>
                  </a:lnTo>
                  <a:lnTo>
                    <a:pt x="467106" y="934212"/>
                  </a:lnTo>
                  <a:lnTo>
                    <a:pt x="722807" y="704088"/>
                  </a:lnTo>
                  <a:lnTo>
                    <a:pt x="723900" y="704088"/>
                  </a:lnTo>
                  <a:lnTo>
                    <a:pt x="723900" y="703122"/>
                  </a:lnTo>
                  <a:lnTo>
                    <a:pt x="934212" y="513842"/>
                  </a:lnTo>
                  <a:close/>
                </a:path>
              </a:pathLst>
            </a:custGeom>
            <a:solidFill>
              <a:srgbClr val="F8DB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12">
            <a:extLst>
              <a:ext uri="{FF2B5EF4-FFF2-40B4-BE49-F238E27FC236}">
                <a16:creationId xmlns:a16="http://schemas.microsoft.com/office/drawing/2014/main" xmlns="" id="{816F6F97-DF2E-2548-A9F2-E888C1CED9B9}"/>
              </a:ext>
            </a:extLst>
          </p:cNvPr>
          <p:cNvSpPr txBox="1"/>
          <p:nvPr/>
        </p:nvSpPr>
        <p:spPr>
          <a:xfrm>
            <a:off x="724916" y="1446338"/>
            <a:ext cx="7513955" cy="4459605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Rechercher</a:t>
            </a:r>
            <a:endParaRPr sz="24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Méthodologie</a:t>
            </a:r>
            <a:r>
              <a:rPr sz="24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recherche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FFFFF"/>
              </a:buClr>
              <a:buFont typeface="Arial MT"/>
              <a:buChar char="•"/>
            </a:pPr>
            <a:endParaRPr sz="3950" dirty="0">
              <a:latin typeface="Arial"/>
              <a:cs typeface="Arial"/>
            </a:endParaRPr>
          </a:p>
          <a:p>
            <a:pPr marL="610870">
              <a:lnSpc>
                <a:spcPct val="100000"/>
              </a:lnSpc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Consulter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résultats</a:t>
            </a:r>
            <a:endParaRPr sz="2400" dirty="0">
              <a:latin typeface="Arial"/>
              <a:cs typeface="Arial"/>
            </a:endParaRPr>
          </a:p>
          <a:p>
            <a:pPr marL="839469" marR="2148205" lvl="1" indent="-229235">
              <a:lnSpc>
                <a:spcPts val="2590"/>
              </a:lnSpc>
              <a:spcBef>
                <a:spcPts val="1050"/>
              </a:spcBef>
              <a:buFont typeface="Arial MT"/>
              <a:buChar char="•"/>
              <a:tabLst>
                <a:tab pos="840105" algn="l"/>
              </a:tabLst>
            </a:pP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Consulter,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affiner,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analyser</a:t>
            </a:r>
            <a:r>
              <a:rPr sz="24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les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résultats,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modifier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recherche</a:t>
            </a:r>
            <a:endParaRPr sz="24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Clr>
                <a:srgbClr val="FFFFFF"/>
              </a:buClr>
              <a:buFont typeface="Arial MT"/>
              <a:buChar char="•"/>
            </a:pPr>
            <a:endParaRPr sz="2700" dirty="0">
              <a:latin typeface="Arial"/>
              <a:cs typeface="Arial"/>
            </a:endParaRPr>
          </a:p>
          <a:p>
            <a:pPr marL="1209040">
              <a:lnSpc>
                <a:spcPct val="100000"/>
              </a:lnSpc>
              <a:spcBef>
                <a:spcPts val="1860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Gérer</a:t>
            </a:r>
            <a:r>
              <a:rPr sz="24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4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résultats</a:t>
            </a:r>
            <a:endParaRPr sz="2400" dirty="0">
              <a:latin typeface="Arial"/>
              <a:cs typeface="Arial"/>
            </a:endParaRPr>
          </a:p>
          <a:p>
            <a:pPr marL="1437640" marR="5080" lvl="2" indent="-228600">
              <a:lnSpc>
                <a:spcPts val="2590"/>
              </a:lnSpc>
              <a:spcBef>
                <a:spcPts val="1050"/>
              </a:spcBef>
              <a:buFont typeface="Arial MT"/>
              <a:buChar char="•"/>
              <a:tabLst>
                <a:tab pos="1438275" algn="l"/>
              </a:tabLst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Exporter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références,</a:t>
            </a:r>
            <a:r>
              <a:rPr sz="24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sauvegarder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 l’historique</a:t>
            </a:r>
            <a:r>
              <a:rPr sz="24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recherche, créer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une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alerte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3340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16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3">
            <a:extLst>
              <a:ext uri="{FF2B5EF4-FFF2-40B4-BE49-F238E27FC236}">
                <a16:creationId xmlns:a16="http://schemas.microsoft.com/office/drawing/2014/main" xmlns="" id="{E4613D2E-5A34-2046-AA2F-8D9337EF4C0D}"/>
              </a:ext>
            </a:extLst>
          </p:cNvPr>
          <p:cNvSpPr txBox="1"/>
          <p:nvPr/>
        </p:nvSpPr>
        <p:spPr>
          <a:xfrm>
            <a:off x="535940" y="1069594"/>
            <a:ext cx="5897245" cy="2310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003E20"/>
              </a:buClr>
              <a:buSzPct val="130000"/>
              <a:buFont typeface="Wingdings"/>
              <a:buChar char=""/>
              <a:tabLst>
                <a:tab pos="241300" algn="l"/>
              </a:tabLst>
            </a:pP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La recherche</a:t>
            </a:r>
            <a:r>
              <a:rPr sz="1500" spc="-2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peut</a:t>
            </a:r>
            <a:r>
              <a:rPr sz="1500" spc="-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porter</a:t>
            </a:r>
            <a:r>
              <a:rPr sz="1500" spc="-2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sur plusieurs</a:t>
            </a:r>
            <a:r>
              <a:rPr sz="1500" spc="-2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critères</a:t>
            </a:r>
            <a:r>
              <a:rPr sz="1500" spc="-2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:</a:t>
            </a:r>
            <a:endParaRPr sz="1500" dirty="0">
              <a:latin typeface="Arial MT"/>
              <a:cs typeface="Arial MT"/>
            </a:endParaRPr>
          </a:p>
          <a:p>
            <a:pPr marL="469900" lvl="1" indent="-229235">
              <a:lnSpc>
                <a:spcPct val="100000"/>
              </a:lnSpc>
              <a:spcBef>
                <a:spcPts val="420"/>
              </a:spcBef>
              <a:buClr>
                <a:srgbClr val="AA092E"/>
              </a:buClr>
              <a:buSzPct val="128571"/>
              <a:buChar char="•"/>
              <a:tabLst>
                <a:tab pos="469900" algn="l"/>
                <a:tab pos="470534" algn="l"/>
              </a:tabLst>
            </a:pPr>
            <a:r>
              <a:rPr sz="1400" spc="-5" dirty="0">
                <a:solidFill>
                  <a:srgbClr val="275561"/>
                </a:solidFill>
                <a:latin typeface="Arial MT"/>
                <a:cs typeface="Arial MT"/>
              </a:rPr>
              <a:t>un</a:t>
            </a:r>
            <a:r>
              <a:rPr sz="1400" spc="-3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75561"/>
                </a:solidFill>
                <a:latin typeface="Arial MT"/>
                <a:cs typeface="Arial MT"/>
              </a:rPr>
              <a:t>nom</a:t>
            </a:r>
            <a:r>
              <a:rPr sz="1400" spc="-3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275561"/>
                </a:solidFill>
                <a:latin typeface="Arial MT"/>
                <a:cs typeface="Arial MT"/>
              </a:rPr>
              <a:t>d’auteur,</a:t>
            </a:r>
            <a:endParaRPr sz="1400" dirty="0">
              <a:latin typeface="Arial MT"/>
              <a:cs typeface="Arial MT"/>
            </a:endParaRPr>
          </a:p>
          <a:p>
            <a:pPr marL="469900" lvl="1" indent="-229235">
              <a:lnSpc>
                <a:spcPct val="100000"/>
              </a:lnSpc>
              <a:spcBef>
                <a:spcPts val="434"/>
              </a:spcBef>
              <a:buClr>
                <a:srgbClr val="AA092E"/>
              </a:buClr>
              <a:buSzPct val="128571"/>
              <a:buChar char="•"/>
              <a:tabLst>
                <a:tab pos="469900" algn="l"/>
                <a:tab pos="470534" algn="l"/>
              </a:tabLst>
            </a:pP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un</a:t>
            </a:r>
            <a:r>
              <a:rPr sz="1400" spc="-4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titre</a:t>
            </a:r>
            <a:r>
              <a:rPr sz="1400" spc="-5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de</a:t>
            </a:r>
            <a:r>
              <a:rPr sz="1400" spc="-2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journal,</a:t>
            </a:r>
            <a:endParaRPr sz="1400" dirty="0">
              <a:latin typeface="Arial MT"/>
              <a:cs typeface="Arial MT"/>
            </a:endParaRPr>
          </a:p>
          <a:p>
            <a:pPr marL="469900" lvl="1" indent="-229235">
              <a:lnSpc>
                <a:spcPct val="100000"/>
              </a:lnSpc>
              <a:spcBef>
                <a:spcPts val="434"/>
              </a:spcBef>
              <a:buClr>
                <a:srgbClr val="AA092E"/>
              </a:buClr>
              <a:buSzPct val="128571"/>
              <a:buChar char="•"/>
              <a:tabLst>
                <a:tab pos="469900" algn="l"/>
                <a:tab pos="470534" algn="l"/>
              </a:tabLst>
            </a:pPr>
            <a:r>
              <a:rPr sz="1400" spc="-5" dirty="0">
                <a:solidFill>
                  <a:srgbClr val="275561"/>
                </a:solidFill>
                <a:latin typeface="Arial MT"/>
                <a:cs typeface="Arial MT"/>
              </a:rPr>
              <a:t>un</a:t>
            </a:r>
            <a:r>
              <a:rPr sz="1400" spc="-4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75561"/>
                </a:solidFill>
                <a:latin typeface="Arial MT"/>
                <a:cs typeface="Arial MT"/>
              </a:rPr>
              <a:t>nom</a:t>
            </a:r>
            <a:r>
              <a:rPr sz="1400" spc="-3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75561"/>
                </a:solidFill>
                <a:latin typeface="Arial MT"/>
                <a:cs typeface="Arial MT"/>
              </a:rPr>
              <a:t>d’organisation,</a:t>
            </a:r>
            <a:endParaRPr sz="1400" dirty="0">
              <a:latin typeface="Arial MT"/>
              <a:cs typeface="Arial MT"/>
            </a:endParaRPr>
          </a:p>
          <a:p>
            <a:pPr marL="469900" lvl="1" indent="-229235">
              <a:lnSpc>
                <a:spcPct val="100000"/>
              </a:lnSpc>
              <a:spcBef>
                <a:spcPts val="430"/>
              </a:spcBef>
              <a:buClr>
                <a:srgbClr val="AA092E"/>
              </a:buClr>
              <a:buSzPct val="128571"/>
              <a:buChar char="•"/>
              <a:tabLst>
                <a:tab pos="469900" algn="l"/>
                <a:tab pos="470534" algn="l"/>
              </a:tabLst>
            </a:pP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une</a:t>
            </a:r>
            <a:r>
              <a:rPr sz="1400" spc="-6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adresse</a:t>
            </a:r>
            <a:endParaRPr sz="1400" dirty="0">
              <a:latin typeface="Arial MT"/>
              <a:cs typeface="Arial MT"/>
            </a:endParaRPr>
          </a:p>
          <a:p>
            <a:pPr marL="469900" lvl="1" indent="-229235">
              <a:lnSpc>
                <a:spcPct val="100000"/>
              </a:lnSpc>
              <a:spcBef>
                <a:spcPts val="434"/>
              </a:spcBef>
              <a:buClr>
                <a:srgbClr val="AA092E"/>
              </a:buClr>
              <a:buSzPct val="128571"/>
              <a:buChar char="•"/>
              <a:tabLst>
                <a:tab pos="469900" algn="l"/>
                <a:tab pos="470534" algn="l"/>
              </a:tabLst>
            </a:pP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des</a:t>
            </a:r>
            <a:r>
              <a:rPr sz="1400" spc="-1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75561"/>
                </a:solidFill>
                <a:latin typeface="Arial MT"/>
                <a:cs typeface="Arial MT"/>
              </a:rPr>
              <a:t>mots-clés</a:t>
            </a:r>
            <a:r>
              <a:rPr sz="1400" spc="-4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libres</a:t>
            </a:r>
            <a:r>
              <a:rPr sz="1400" spc="-3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dans</a:t>
            </a:r>
            <a:r>
              <a:rPr sz="1400" spc="-1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titre,</a:t>
            </a:r>
            <a:r>
              <a:rPr sz="1400" spc="-4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résumé</a:t>
            </a:r>
            <a:r>
              <a:rPr sz="1400" spc="-3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ou</a:t>
            </a:r>
            <a:r>
              <a:rPr sz="1400" spc="-2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mots-clés</a:t>
            </a:r>
            <a:endParaRPr sz="1400"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buClr>
                <a:srgbClr val="AA092E"/>
              </a:buClr>
              <a:buFont typeface="Arial MT"/>
              <a:buChar char="•"/>
            </a:pPr>
            <a:endParaRPr sz="20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440"/>
              </a:spcBef>
              <a:buClr>
                <a:srgbClr val="003E20"/>
              </a:buClr>
              <a:buSzPct val="130000"/>
              <a:buFont typeface="Wingdings"/>
              <a:buChar char=""/>
              <a:tabLst>
                <a:tab pos="241300" algn="l"/>
              </a:tabLst>
            </a:pP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Ces critères</a:t>
            </a:r>
            <a:r>
              <a:rPr sz="1500" spc="-2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peuvent</a:t>
            </a:r>
            <a:r>
              <a:rPr sz="1500" spc="-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être</a:t>
            </a:r>
            <a:r>
              <a:rPr sz="1500" spc="-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combinés</a:t>
            </a:r>
            <a:r>
              <a:rPr sz="1500" spc="-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entre</a:t>
            </a:r>
            <a:r>
              <a:rPr sz="1500" spc="-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eux</a:t>
            </a:r>
            <a:r>
              <a:rPr sz="1500" spc="-5" dirty="0">
                <a:solidFill>
                  <a:srgbClr val="275561"/>
                </a:solidFill>
                <a:latin typeface="Arial MT"/>
                <a:cs typeface="Arial MT"/>
              </a:rPr>
              <a:t> avec</a:t>
            </a:r>
            <a:r>
              <a:rPr sz="1500" spc="1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des opérateurs</a:t>
            </a:r>
            <a:endParaRPr sz="1500" dirty="0">
              <a:latin typeface="Arial MT"/>
              <a:cs typeface="Arial MT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xmlns="" id="{AB63D166-8D46-8D46-AFF9-1024BBE65E90}"/>
              </a:ext>
            </a:extLst>
          </p:cNvPr>
          <p:cNvSpPr txBox="1"/>
          <p:nvPr/>
        </p:nvSpPr>
        <p:spPr>
          <a:xfrm>
            <a:off x="535940" y="4738289"/>
            <a:ext cx="6884670" cy="1007744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90"/>
              </a:spcBef>
              <a:buClr>
                <a:srgbClr val="003E20"/>
              </a:buClr>
              <a:buSzPct val="130000"/>
              <a:buFont typeface="Wingdings"/>
              <a:buChar char=""/>
              <a:tabLst>
                <a:tab pos="241300" algn="l"/>
              </a:tabLst>
            </a:pP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Recherche</a:t>
            </a:r>
            <a:r>
              <a:rPr sz="1500" spc="-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par</a:t>
            </a:r>
            <a:r>
              <a:rPr sz="1500" spc="-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défaut</a:t>
            </a:r>
            <a:r>
              <a:rPr sz="1500" spc="-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les</a:t>
            </a:r>
            <a:r>
              <a:rPr sz="1500" spc="-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formes</a:t>
            </a:r>
            <a:r>
              <a:rPr sz="1500" spc="-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plurielles</a:t>
            </a:r>
            <a:r>
              <a:rPr sz="1500" spc="-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et</a:t>
            </a:r>
            <a:r>
              <a:rPr sz="1500" spc="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les</a:t>
            </a:r>
            <a:r>
              <a:rPr sz="1500" spc="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formes</a:t>
            </a:r>
            <a:r>
              <a:rPr sz="1500" spc="-2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associées</a:t>
            </a:r>
            <a:r>
              <a:rPr sz="1500" spc="-2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275561"/>
                </a:solidFill>
                <a:latin typeface="Arial MT"/>
                <a:cs typeface="Arial MT"/>
              </a:rPr>
              <a:t>(stemming)</a:t>
            </a:r>
            <a:endParaRPr sz="1500">
              <a:latin typeface="Arial MT"/>
              <a:cs typeface="Arial MT"/>
            </a:endParaRPr>
          </a:p>
          <a:p>
            <a:pPr marL="241300" indent="-228600">
              <a:lnSpc>
                <a:spcPts val="1710"/>
              </a:lnSpc>
              <a:spcBef>
                <a:spcPts val="1620"/>
              </a:spcBef>
              <a:buClr>
                <a:srgbClr val="003E20"/>
              </a:buClr>
              <a:buSzPct val="130000"/>
              <a:buFont typeface="Wingdings"/>
              <a:buChar char=""/>
              <a:tabLst>
                <a:tab pos="241300" algn="l"/>
              </a:tabLst>
            </a:pPr>
            <a:r>
              <a:rPr sz="1500" spc="-10" dirty="0">
                <a:solidFill>
                  <a:srgbClr val="275561"/>
                </a:solidFill>
                <a:latin typeface="Arial MT"/>
                <a:cs typeface="Arial MT"/>
              </a:rPr>
              <a:t>L’emploi</a:t>
            </a:r>
            <a:r>
              <a:rPr sz="1500" spc="-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des guillemets permet</a:t>
            </a:r>
            <a:r>
              <a:rPr sz="1500" spc="-1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de faire</a:t>
            </a:r>
            <a:r>
              <a:rPr sz="1500" spc="-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des</a:t>
            </a:r>
            <a:r>
              <a:rPr sz="1500" spc="-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recherches</a:t>
            </a:r>
            <a:r>
              <a:rPr sz="1500" spc="-3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d’expression</a:t>
            </a:r>
            <a:r>
              <a:rPr sz="1500" spc="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275561"/>
                </a:solidFill>
                <a:latin typeface="Arial MT"/>
                <a:cs typeface="Arial MT"/>
              </a:rPr>
              <a:t>avec</a:t>
            </a:r>
            <a:endParaRPr sz="1500">
              <a:latin typeface="Arial MT"/>
              <a:cs typeface="Arial MT"/>
            </a:endParaRPr>
          </a:p>
          <a:p>
            <a:pPr marL="241300">
              <a:lnSpc>
                <a:spcPts val="1710"/>
              </a:lnSpc>
            </a:pP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stemming</a:t>
            </a:r>
            <a:r>
              <a:rPr sz="1500" spc="-2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alors</a:t>
            </a:r>
            <a:r>
              <a:rPr sz="1500" spc="-1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que</a:t>
            </a:r>
            <a:r>
              <a:rPr sz="1500" spc="-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l’utilisation</a:t>
            </a:r>
            <a:r>
              <a:rPr sz="1500" spc="-2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d’accolades</a:t>
            </a:r>
            <a:r>
              <a:rPr sz="1500" spc="-3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rend</a:t>
            </a:r>
            <a:r>
              <a:rPr sz="1500" spc="-2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possible</a:t>
            </a:r>
            <a:r>
              <a:rPr sz="1500" spc="-1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275561"/>
                </a:solidFill>
                <a:latin typeface="Arial MT"/>
                <a:cs typeface="Arial MT"/>
              </a:rPr>
              <a:t>la </a:t>
            </a:r>
            <a:r>
              <a:rPr sz="1500" dirty="0">
                <a:solidFill>
                  <a:srgbClr val="275561"/>
                </a:solidFill>
                <a:latin typeface="Arial MT"/>
                <a:cs typeface="Arial MT"/>
              </a:rPr>
              <a:t>recherche</a:t>
            </a:r>
            <a:r>
              <a:rPr sz="1500" spc="-2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275561"/>
                </a:solidFill>
                <a:latin typeface="Arial MT"/>
                <a:cs typeface="Arial MT"/>
              </a:rPr>
              <a:t>exacte</a:t>
            </a:r>
            <a:endParaRPr sz="1500">
              <a:latin typeface="Arial MT"/>
              <a:cs typeface="Arial MT"/>
            </a:endParaRPr>
          </a:p>
        </p:txBody>
      </p:sp>
      <p:pic>
        <p:nvPicPr>
          <p:cNvPr id="11" name="object 5">
            <a:extLst>
              <a:ext uri="{FF2B5EF4-FFF2-40B4-BE49-F238E27FC236}">
                <a16:creationId xmlns:a16="http://schemas.microsoft.com/office/drawing/2014/main" xmlns="" id="{6A971ED7-46A7-2A41-A4A8-379940710EF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1088" y="4009483"/>
            <a:ext cx="856648" cy="152720"/>
          </a:xfrm>
          <a:prstGeom prst="rect">
            <a:avLst/>
          </a:prstGeom>
        </p:spPr>
      </p:pic>
      <p:pic>
        <p:nvPicPr>
          <p:cNvPr id="14" name="object 6">
            <a:extLst>
              <a:ext uri="{FF2B5EF4-FFF2-40B4-BE49-F238E27FC236}">
                <a16:creationId xmlns:a16="http://schemas.microsoft.com/office/drawing/2014/main" xmlns="" id="{6E35E10A-4B08-F54A-A9EC-65A6A88B30C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35569" y="3903850"/>
            <a:ext cx="3524599" cy="6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31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17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bject 3">
            <a:extLst>
              <a:ext uri="{FF2B5EF4-FFF2-40B4-BE49-F238E27FC236}">
                <a16:creationId xmlns:a16="http://schemas.microsoft.com/office/drawing/2014/main" xmlns="" id="{4FDA2183-A0D5-9540-B3A6-5A8C859E44A0}"/>
              </a:ext>
            </a:extLst>
          </p:cNvPr>
          <p:cNvSpPr txBox="1"/>
          <p:nvPr/>
        </p:nvSpPr>
        <p:spPr>
          <a:xfrm>
            <a:off x="379755" y="990600"/>
            <a:ext cx="28943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Les</a:t>
            </a:r>
            <a:r>
              <a:rPr sz="2400" b="1" spc="-4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AF50"/>
                </a:solidFill>
                <a:latin typeface="Calibri"/>
                <a:cs typeface="Calibri"/>
              </a:rPr>
              <a:t>types</a:t>
            </a:r>
            <a:r>
              <a:rPr sz="2400" b="1" spc="-1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de</a:t>
            </a:r>
            <a:r>
              <a:rPr sz="2400" b="1" spc="-2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recherche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xmlns="" id="{A0DF0761-7FC4-2642-AF7F-1376B887C26D}"/>
              </a:ext>
            </a:extLst>
          </p:cNvPr>
          <p:cNvSpPr txBox="1"/>
          <p:nvPr/>
        </p:nvSpPr>
        <p:spPr>
          <a:xfrm>
            <a:off x="243230" y="2197070"/>
            <a:ext cx="125031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0" indent="-165735">
              <a:lnSpc>
                <a:spcPct val="100000"/>
              </a:lnSpc>
              <a:spcBef>
                <a:spcPts val="100"/>
              </a:spcBef>
              <a:buChar char="•"/>
              <a:tabLst>
                <a:tab pos="178435" algn="l"/>
              </a:tabLst>
            </a:pPr>
            <a:r>
              <a:rPr sz="1800" spc="-5" dirty="0">
                <a:latin typeface="Calibri"/>
                <a:cs typeface="Calibri"/>
              </a:rPr>
              <a:t>Documen</a:t>
            </a:r>
            <a:r>
              <a:rPr sz="1800" spc="-1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s</a:t>
            </a:r>
          </a:p>
          <a:p>
            <a:pPr marL="178435" indent="-166370">
              <a:lnSpc>
                <a:spcPct val="100000"/>
              </a:lnSpc>
              <a:buChar char="•"/>
              <a:tabLst>
                <a:tab pos="179070" algn="l"/>
              </a:tabLst>
            </a:pPr>
            <a:r>
              <a:rPr sz="1800" spc="-10" dirty="0">
                <a:latin typeface="Calibri"/>
                <a:cs typeface="Calibri"/>
              </a:rPr>
              <a:t>Authors</a:t>
            </a:r>
            <a:endParaRPr sz="1800" dirty="0">
              <a:latin typeface="Calibri"/>
              <a:cs typeface="Calibri"/>
            </a:endParaRPr>
          </a:p>
          <a:p>
            <a:pPr marL="177800" indent="-165735">
              <a:lnSpc>
                <a:spcPct val="100000"/>
              </a:lnSpc>
              <a:buChar char="•"/>
              <a:tabLst>
                <a:tab pos="178435" algn="l"/>
              </a:tabLst>
            </a:pPr>
            <a:r>
              <a:rPr sz="1800" spc="-10" dirty="0">
                <a:latin typeface="Calibri"/>
                <a:cs typeface="Calibri"/>
              </a:rPr>
              <a:t>Affiliations</a:t>
            </a:r>
            <a:endParaRPr sz="1800" dirty="0">
              <a:latin typeface="Calibri"/>
              <a:cs typeface="Calibri"/>
            </a:endParaRPr>
          </a:p>
          <a:p>
            <a:pPr marL="177800" indent="-165735">
              <a:lnSpc>
                <a:spcPct val="100000"/>
              </a:lnSpc>
              <a:buChar char="•"/>
              <a:tabLst>
                <a:tab pos="178435" algn="l"/>
              </a:tabLst>
            </a:pPr>
            <a:r>
              <a:rPr sz="1800" spc="-5" dirty="0">
                <a:latin typeface="Calibri"/>
                <a:cs typeface="Calibri"/>
              </a:rPr>
              <a:t>Advanced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18" name="object 5">
            <a:extLst>
              <a:ext uri="{FF2B5EF4-FFF2-40B4-BE49-F238E27FC236}">
                <a16:creationId xmlns:a16="http://schemas.microsoft.com/office/drawing/2014/main" xmlns="" id="{DBC0F410-953C-1A42-927A-4E27DF319350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49560" y="1450580"/>
            <a:ext cx="6722940" cy="3801045"/>
          </a:xfrm>
          <a:prstGeom prst="rect">
            <a:avLst/>
          </a:prstGeom>
        </p:spPr>
      </p:pic>
      <p:sp>
        <p:nvSpPr>
          <p:cNvPr id="19" name="object 6">
            <a:extLst>
              <a:ext uri="{FF2B5EF4-FFF2-40B4-BE49-F238E27FC236}">
                <a16:creationId xmlns:a16="http://schemas.microsoft.com/office/drawing/2014/main" xmlns="" id="{B72AB311-B7EA-8046-93C1-D6761AB6AF9E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</p:spTree>
    <p:extLst>
      <p:ext uri="{BB962C8B-B14F-4D97-AF65-F5344CB8AC3E}">
        <p14:creationId xmlns:p14="http://schemas.microsoft.com/office/powerpoint/2010/main" val="1841495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18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object 2">
            <a:extLst>
              <a:ext uri="{FF2B5EF4-FFF2-40B4-BE49-F238E27FC236}">
                <a16:creationId xmlns:a16="http://schemas.microsoft.com/office/drawing/2014/main" xmlns="" id="{E4B9A19F-9117-1943-B1F1-3A3A490ABB8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4085" y="4037365"/>
            <a:ext cx="5561369" cy="2072726"/>
          </a:xfrm>
          <a:prstGeom prst="rect">
            <a:avLst/>
          </a:prstGeom>
        </p:spPr>
      </p:pic>
      <p:grpSp>
        <p:nvGrpSpPr>
          <p:cNvPr id="16" name="object 3">
            <a:extLst>
              <a:ext uri="{FF2B5EF4-FFF2-40B4-BE49-F238E27FC236}">
                <a16:creationId xmlns:a16="http://schemas.microsoft.com/office/drawing/2014/main" xmlns="" id="{10FE7795-25F4-184A-B08A-384C7B5CD817}"/>
              </a:ext>
            </a:extLst>
          </p:cNvPr>
          <p:cNvGrpSpPr/>
          <p:nvPr/>
        </p:nvGrpSpPr>
        <p:grpSpPr>
          <a:xfrm>
            <a:off x="3751165" y="827873"/>
            <a:ext cx="5360178" cy="3268345"/>
            <a:chOff x="5006483" y="1121736"/>
            <a:chExt cx="6830695" cy="3268345"/>
          </a:xfrm>
        </p:grpSpPr>
        <p:pic>
          <p:nvPicPr>
            <p:cNvPr id="20" name="object 4">
              <a:extLst>
                <a:ext uri="{FF2B5EF4-FFF2-40B4-BE49-F238E27FC236}">
                  <a16:creationId xmlns:a16="http://schemas.microsoft.com/office/drawing/2014/main" xmlns="" id="{3AC68DFE-4760-1E46-B86D-281CF1CD5222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06483" y="1121736"/>
              <a:ext cx="6830400" cy="2915629"/>
            </a:xfrm>
            <a:prstGeom prst="rect">
              <a:avLst/>
            </a:prstGeom>
          </p:spPr>
        </p:pic>
        <p:sp>
          <p:nvSpPr>
            <p:cNvPr id="21" name="object 5">
              <a:extLst>
                <a:ext uri="{FF2B5EF4-FFF2-40B4-BE49-F238E27FC236}">
                  <a16:creationId xmlns:a16="http://schemas.microsoft.com/office/drawing/2014/main" xmlns="" id="{0CEAADE4-0F34-CA48-98A4-6EB2F0C6E5BB}"/>
                </a:ext>
              </a:extLst>
            </p:cNvPr>
            <p:cNvSpPr/>
            <p:nvPr/>
          </p:nvSpPr>
          <p:spPr>
            <a:xfrm>
              <a:off x="5070348" y="3727450"/>
              <a:ext cx="381000" cy="662305"/>
            </a:xfrm>
            <a:custGeom>
              <a:avLst/>
              <a:gdLst/>
              <a:ahLst/>
              <a:cxnLst/>
              <a:rect l="l" t="t" r="r" b="b"/>
              <a:pathLst>
                <a:path w="381000" h="662304">
                  <a:moveTo>
                    <a:pt x="7365" y="467868"/>
                  </a:moveTo>
                  <a:lnTo>
                    <a:pt x="0" y="662051"/>
                  </a:lnTo>
                  <a:lnTo>
                    <a:pt x="159765" y="551433"/>
                  </a:lnTo>
                  <a:lnTo>
                    <a:pt x="155365" y="549020"/>
                  </a:lnTo>
                  <a:lnTo>
                    <a:pt x="94996" y="549020"/>
                  </a:lnTo>
                  <a:lnTo>
                    <a:pt x="44323" y="521207"/>
                  </a:lnTo>
                  <a:lnTo>
                    <a:pt x="58269" y="495780"/>
                  </a:lnTo>
                  <a:lnTo>
                    <a:pt x="7365" y="467868"/>
                  </a:lnTo>
                  <a:close/>
                </a:path>
                <a:path w="381000" h="662304">
                  <a:moveTo>
                    <a:pt x="58269" y="495780"/>
                  </a:moveTo>
                  <a:lnTo>
                    <a:pt x="44323" y="521207"/>
                  </a:lnTo>
                  <a:lnTo>
                    <a:pt x="94996" y="549020"/>
                  </a:lnTo>
                  <a:lnTo>
                    <a:pt x="108961" y="523576"/>
                  </a:lnTo>
                  <a:lnTo>
                    <a:pt x="58269" y="495780"/>
                  </a:lnTo>
                  <a:close/>
                </a:path>
                <a:path w="381000" h="662304">
                  <a:moveTo>
                    <a:pt x="108961" y="523576"/>
                  </a:moveTo>
                  <a:lnTo>
                    <a:pt x="94996" y="549020"/>
                  </a:lnTo>
                  <a:lnTo>
                    <a:pt x="155365" y="549020"/>
                  </a:lnTo>
                  <a:lnTo>
                    <a:pt x="108961" y="523576"/>
                  </a:lnTo>
                  <a:close/>
                </a:path>
                <a:path w="381000" h="662304">
                  <a:moveTo>
                    <a:pt x="330200" y="0"/>
                  </a:moveTo>
                  <a:lnTo>
                    <a:pt x="58269" y="495780"/>
                  </a:lnTo>
                  <a:lnTo>
                    <a:pt x="108961" y="523576"/>
                  </a:lnTo>
                  <a:lnTo>
                    <a:pt x="381000" y="27939"/>
                  </a:lnTo>
                  <a:lnTo>
                    <a:pt x="3302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12">
            <a:extLst>
              <a:ext uri="{FF2B5EF4-FFF2-40B4-BE49-F238E27FC236}">
                <a16:creationId xmlns:a16="http://schemas.microsoft.com/office/drawing/2014/main" xmlns="" id="{EA0FCD4F-01CC-F646-B10F-5648039A6FC6}"/>
              </a:ext>
            </a:extLst>
          </p:cNvPr>
          <p:cNvSpPr txBox="1"/>
          <p:nvPr/>
        </p:nvSpPr>
        <p:spPr>
          <a:xfrm>
            <a:off x="21771" y="1121736"/>
            <a:ext cx="3940629" cy="2775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5519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Recherche</a:t>
            </a:r>
            <a:r>
              <a:rPr sz="2400" b="1" spc="-4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de</a:t>
            </a:r>
            <a:r>
              <a:rPr sz="2400" b="1" spc="-2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AF50"/>
                </a:solidFill>
                <a:latin typeface="Calibri"/>
                <a:cs typeface="Calibri"/>
              </a:rPr>
              <a:t>documents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Lancer</a:t>
            </a:r>
            <a:r>
              <a:rPr sz="1800" b="1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alibri"/>
                <a:cs typeface="Calibri"/>
              </a:rPr>
              <a:t>une</a:t>
            </a:r>
            <a:r>
              <a:rPr sz="1800" b="1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recherche</a:t>
            </a:r>
            <a:r>
              <a:rPr sz="1800" b="1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alibri"/>
                <a:cs typeface="Calibri"/>
              </a:rPr>
              <a:t>de</a:t>
            </a:r>
            <a:r>
              <a:rPr sz="1800" b="1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Documents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350" dirty="0">
              <a:latin typeface="Calibri"/>
              <a:cs typeface="Calibri"/>
            </a:endParaRPr>
          </a:p>
          <a:p>
            <a:pPr marL="290830" indent="-165735">
              <a:lnSpc>
                <a:spcPct val="100000"/>
              </a:lnSpc>
              <a:buChar char="•"/>
              <a:tabLst>
                <a:tab pos="291465" algn="l"/>
              </a:tabLst>
            </a:pPr>
            <a:r>
              <a:rPr sz="1800" spc="-10" dirty="0">
                <a:latin typeface="Calibri"/>
                <a:cs typeface="Calibri"/>
              </a:rPr>
              <a:t>Barre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recherche</a:t>
            </a:r>
            <a:endParaRPr sz="1800" dirty="0">
              <a:latin typeface="Calibri"/>
              <a:cs typeface="Calibri"/>
            </a:endParaRPr>
          </a:p>
          <a:p>
            <a:pPr marL="290830" indent="-165735">
              <a:lnSpc>
                <a:spcPct val="100000"/>
              </a:lnSpc>
              <a:buChar char="•"/>
              <a:tabLst>
                <a:tab pos="291465" algn="l"/>
              </a:tabLst>
            </a:pPr>
            <a:r>
              <a:rPr sz="1800" spc="-5" dirty="0">
                <a:latin typeface="Calibri"/>
                <a:cs typeface="Calibri"/>
              </a:rPr>
              <a:t>Champ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sélectionné</a:t>
            </a:r>
            <a:endParaRPr sz="1800" dirty="0">
              <a:latin typeface="Calibri"/>
              <a:cs typeface="Calibri"/>
            </a:endParaRPr>
          </a:p>
          <a:p>
            <a:pPr marL="291465" indent="-166370">
              <a:lnSpc>
                <a:spcPct val="100000"/>
              </a:lnSpc>
              <a:buChar char="•"/>
              <a:tabLst>
                <a:tab pos="292100" algn="l"/>
              </a:tabLst>
            </a:pPr>
            <a:r>
              <a:rPr sz="1800" dirty="0">
                <a:latin typeface="Calibri"/>
                <a:cs typeface="Calibri"/>
              </a:rPr>
              <a:t>« </a:t>
            </a:r>
            <a:r>
              <a:rPr sz="1800" b="1" i="1" dirty="0">
                <a:latin typeface="Calibri"/>
                <a:cs typeface="Calibri"/>
              </a:rPr>
              <a:t>+</a:t>
            </a:r>
            <a:r>
              <a:rPr sz="1800" b="1" i="1" spc="-15" dirty="0">
                <a:latin typeface="Calibri"/>
                <a:cs typeface="Calibri"/>
              </a:rPr>
              <a:t> </a:t>
            </a:r>
            <a:r>
              <a:rPr sz="1800" b="1" i="1" dirty="0">
                <a:latin typeface="Calibri"/>
                <a:cs typeface="Calibri"/>
              </a:rPr>
              <a:t>Add </a:t>
            </a:r>
            <a:r>
              <a:rPr sz="1800" b="1" i="1" spc="-5" dirty="0">
                <a:latin typeface="Calibri"/>
                <a:cs typeface="Calibri"/>
              </a:rPr>
              <a:t>search</a:t>
            </a:r>
            <a:r>
              <a:rPr sz="1800" b="1" i="1" spc="-15" dirty="0">
                <a:latin typeface="Calibri"/>
                <a:cs typeface="Calibri"/>
              </a:rPr>
              <a:t> </a:t>
            </a:r>
            <a:r>
              <a:rPr sz="1800" b="1" i="1" spc="-5" dirty="0">
                <a:latin typeface="Calibri"/>
                <a:cs typeface="Calibri"/>
              </a:rPr>
              <a:t>field</a:t>
            </a:r>
            <a:r>
              <a:rPr sz="1800" b="1" i="1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»</a:t>
            </a:r>
          </a:p>
        </p:txBody>
      </p:sp>
      <p:sp>
        <p:nvSpPr>
          <p:cNvPr id="24" name="object 6">
            <a:extLst>
              <a:ext uri="{FF2B5EF4-FFF2-40B4-BE49-F238E27FC236}">
                <a16:creationId xmlns:a16="http://schemas.microsoft.com/office/drawing/2014/main" xmlns="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</p:spTree>
    <p:extLst>
      <p:ext uri="{BB962C8B-B14F-4D97-AF65-F5344CB8AC3E}">
        <p14:creationId xmlns:p14="http://schemas.microsoft.com/office/powerpoint/2010/main" val="775724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19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xmlns="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xmlns="" id="{444A352D-BA1E-974C-9B39-4D42900A58C0}"/>
              </a:ext>
            </a:extLst>
          </p:cNvPr>
          <p:cNvSpPr txBox="1"/>
          <p:nvPr/>
        </p:nvSpPr>
        <p:spPr>
          <a:xfrm>
            <a:off x="152400" y="1211333"/>
            <a:ext cx="5253355" cy="2146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92710" algn="ctr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Recherche</a:t>
            </a:r>
            <a:r>
              <a:rPr sz="2400" b="1" spc="-3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de</a:t>
            </a:r>
            <a:r>
              <a:rPr sz="2400" b="1" spc="-1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AF50"/>
                </a:solidFill>
                <a:latin typeface="Calibri"/>
                <a:cs typeface="Calibri"/>
              </a:rPr>
              <a:t>documents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Lancer</a:t>
            </a:r>
            <a:r>
              <a:rPr sz="1800" b="1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alibri"/>
                <a:cs typeface="Calibri"/>
              </a:rPr>
              <a:t>une</a:t>
            </a:r>
            <a:r>
              <a:rPr sz="1800" b="1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recherche</a:t>
            </a:r>
            <a:r>
              <a:rPr sz="1800" b="1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alibri"/>
                <a:cs typeface="Calibri"/>
              </a:rPr>
              <a:t>de</a:t>
            </a:r>
            <a:r>
              <a:rPr sz="1800" b="1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Documents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00" dirty="0">
              <a:latin typeface="Calibri"/>
              <a:cs typeface="Calibri"/>
            </a:endParaRPr>
          </a:p>
          <a:p>
            <a:pPr marL="443230" indent="-166370">
              <a:lnSpc>
                <a:spcPct val="100000"/>
              </a:lnSpc>
              <a:buChar char="•"/>
              <a:tabLst>
                <a:tab pos="443865" algn="l"/>
              </a:tabLst>
            </a:pP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Champs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moins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nombreux</a:t>
            </a:r>
            <a:r>
              <a:rPr sz="1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qu’en</a:t>
            </a:r>
            <a:r>
              <a:rPr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</a:t>
            </a:r>
            <a:r>
              <a:rPr sz="16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Avancée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3230" indent="-166370">
              <a:lnSpc>
                <a:spcPct val="100000"/>
              </a:lnSpc>
              <a:buChar char="•"/>
              <a:tabLst>
                <a:tab pos="443865" algn="l"/>
              </a:tabLst>
            </a:pP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Article</a:t>
            </a:r>
            <a:r>
              <a:rPr sz="1600" b="1" i="1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title,</a:t>
            </a:r>
            <a:r>
              <a:rPr sz="1600" b="1" i="1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Abstract,</a:t>
            </a:r>
            <a:r>
              <a:rPr sz="1600" b="1" i="1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i="1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Keywords</a:t>
            </a:r>
            <a:r>
              <a:rPr sz="1600" b="1" i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défaut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object 4">
            <a:extLst>
              <a:ext uri="{FF2B5EF4-FFF2-40B4-BE49-F238E27FC236}">
                <a16:creationId xmlns:a16="http://schemas.microsoft.com/office/drawing/2014/main" xmlns="" id="{83EE6D49-57B4-0744-8D87-4F700EB34C7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52526" y="1250618"/>
            <a:ext cx="3979163" cy="418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240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pc="-5" dirty="0"/>
              <a:t>Caractéristiques</a:t>
            </a:r>
            <a:r>
              <a:rPr lang="fr-FR" spc="25" dirty="0"/>
              <a:t> </a:t>
            </a:r>
            <a:r>
              <a:rPr lang="fr-FR" spc="-5" dirty="0"/>
              <a:t>de</a:t>
            </a:r>
            <a:r>
              <a:rPr lang="fr-FR" spc="20" dirty="0"/>
              <a:t> </a:t>
            </a:r>
            <a:r>
              <a:rPr lang="fr-FR" spc="-10" dirty="0" err="1"/>
              <a:t>Scopus</a:t>
            </a:r>
            <a:endParaRPr lang="fr-FR" sz="40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2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copus Impact Factor- Scopus Index Journals List – International Scientific  Journal Impact Factor Indexing">
            <a:extLst>
              <a:ext uri="{FF2B5EF4-FFF2-40B4-BE49-F238E27FC236}">
                <a16:creationId xmlns:a16="http://schemas.microsoft.com/office/drawing/2014/main" xmlns="" id="{1FF219DE-4ADD-864F-91D9-2344D3247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116" y="1073427"/>
            <a:ext cx="499923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ertanika Journal">
            <a:extLst>
              <a:ext uri="{FF2B5EF4-FFF2-40B4-BE49-F238E27FC236}">
                <a16:creationId xmlns:a16="http://schemas.microsoft.com/office/drawing/2014/main" xmlns="" id="{59AB3670-9160-8146-BF89-E019D24FC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04" y="879888"/>
            <a:ext cx="2857500" cy="2517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copus | La plus grande base de données de documentation examinée par les  pairs">
            <a:extLst>
              <a:ext uri="{FF2B5EF4-FFF2-40B4-BE49-F238E27FC236}">
                <a16:creationId xmlns:a16="http://schemas.microsoft.com/office/drawing/2014/main" xmlns="" id="{7D7BCFA6-5DA9-1046-A6AE-49CF89564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610639"/>
            <a:ext cx="5613400" cy="211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818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20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xmlns="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xmlns="" id="{828A6829-4BA4-4646-A8C0-A8638FCA9E2A}"/>
              </a:ext>
            </a:extLst>
          </p:cNvPr>
          <p:cNvSpPr txBox="1"/>
          <p:nvPr/>
        </p:nvSpPr>
        <p:spPr>
          <a:xfrm>
            <a:off x="368869" y="1344862"/>
            <a:ext cx="4455856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5519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Recherche</a:t>
            </a:r>
            <a:r>
              <a:rPr sz="2400" b="1" spc="-4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de</a:t>
            </a:r>
            <a:r>
              <a:rPr sz="2400" b="1" spc="-2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AF50"/>
                </a:solidFill>
                <a:latin typeface="Calibri"/>
                <a:cs typeface="Calibri"/>
              </a:rPr>
              <a:t>documents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Lancer</a:t>
            </a:r>
            <a:r>
              <a:rPr sz="1800" b="1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alibri"/>
                <a:cs typeface="Calibri"/>
              </a:rPr>
              <a:t>une</a:t>
            </a:r>
            <a:r>
              <a:rPr sz="1800" b="1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recherche</a:t>
            </a:r>
            <a:r>
              <a:rPr sz="1800" b="1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alibri"/>
                <a:cs typeface="Calibri"/>
              </a:rPr>
              <a:t>de</a:t>
            </a:r>
            <a:r>
              <a:rPr sz="1800" b="1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Documents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11" name="object 4">
            <a:extLst>
              <a:ext uri="{FF2B5EF4-FFF2-40B4-BE49-F238E27FC236}">
                <a16:creationId xmlns:a16="http://schemas.microsoft.com/office/drawing/2014/main" xmlns="" id="{9E276165-576F-AA4F-BDE1-FD64BE95ACC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0500" y="2923490"/>
            <a:ext cx="8763000" cy="214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11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21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xmlns="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xmlns="" id="{D2D878AF-AA4D-7346-A6C1-7FD6FE11D1D1}"/>
              </a:ext>
            </a:extLst>
          </p:cNvPr>
          <p:cNvSpPr txBox="1"/>
          <p:nvPr/>
        </p:nvSpPr>
        <p:spPr>
          <a:xfrm>
            <a:off x="158594" y="920013"/>
            <a:ext cx="4384675" cy="2443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0625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Recherche</a:t>
            </a:r>
            <a:r>
              <a:rPr sz="2400" b="1" spc="-4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de</a:t>
            </a:r>
            <a:r>
              <a:rPr sz="2400" b="1" spc="-2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AF50"/>
                </a:solidFill>
                <a:latin typeface="Calibri"/>
                <a:cs typeface="Calibri"/>
              </a:rPr>
              <a:t>documents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00" dirty="0">
              <a:latin typeface="Calibri"/>
              <a:cs typeface="Calibri"/>
            </a:endParaRPr>
          </a:p>
          <a:p>
            <a:pPr marL="217170">
              <a:lnSpc>
                <a:spcPct val="100000"/>
              </a:lnSpc>
            </a:pP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Affichage</a:t>
            </a:r>
            <a:r>
              <a:rPr sz="1800" b="1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alibri"/>
                <a:cs typeface="Calibri"/>
              </a:rPr>
              <a:t>des</a:t>
            </a:r>
            <a:r>
              <a:rPr sz="1800" b="1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résultats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600" dirty="0">
              <a:latin typeface="Calibri"/>
              <a:cs typeface="Calibri"/>
            </a:endParaRPr>
          </a:p>
          <a:p>
            <a:pPr marL="177800" indent="-165735">
              <a:lnSpc>
                <a:spcPct val="100000"/>
              </a:lnSpc>
              <a:buChar char="•"/>
              <a:tabLst>
                <a:tab pos="178435" algn="l"/>
              </a:tabLst>
            </a:pPr>
            <a:r>
              <a:rPr sz="1800" spc="-10" dirty="0">
                <a:latin typeface="Calibri"/>
                <a:cs typeface="Calibri"/>
              </a:rPr>
              <a:t>Equation </a:t>
            </a:r>
            <a:r>
              <a:rPr sz="1800" spc="-5" dirty="0">
                <a:latin typeface="Calibri"/>
                <a:cs typeface="Calibri"/>
              </a:rPr>
              <a:t>de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recherche</a:t>
            </a:r>
            <a:endParaRPr sz="1800" dirty="0">
              <a:latin typeface="Calibri"/>
              <a:cs typeface="Calibri"/>
            </a:endParaRPr>
          </a:p>
          <a:p>
            <a:pPr marL="177800" indent="-165735">
              <a:lnSpc>
                <a:spcPct val="100000"/>
              </a:lnSpc>
              <a:buChar char="•"/>
              <a:tabLst>
                <a:tab pos="178435" algn="l"/>
              </a:tabLst>
            </a:pPr>
            <a:r>
              <a:rPr sz="1800" dirty="0">
                <a:latin typeface="Calibri"/>
                <a:cs typeface="Calibri"/>
              </a:rPr>
              <a:t>«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b="1" i="1" spc="-10" dirty="0">
                <a:latin typeface="Calibri"/>
                <a:cs typeface="Calibri"/>
              </a:rPr>
              <a:t>Edit</a:t>
            </a:r>
            <a:r>
              <a:rPr sz="1800" b="1" i="1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»</a:t>
            </a:r>
          </a:p>
          <a:p>
            <a:pPr marL="177800" indent="-165735">
              <a:lnSpc>
                <a:spcPct val="100000"/>
              </a:lnSpc>
              <a:buChar char="•"/>
              <a:tabLst>
                <a:tab pos="178435" algn="l"/>
              </a:tabLst>
            </a:pPr>
            <a:r>
              <a:rPr sz="1800" spc="-5" dirty="0">
                <a:latin typeface="Calibri"/>
                <a:cs typeface="Calibri"/>
              </a:rPr>
              <a:t>Documents</a:t>
            </a:r>
            <a:endParaRPr sz="1800" dirty="0">
              <a:latin typeface="Calibri"/>
              <a:cs typeface="Calibri"/>
            </a:endParaRPr>
          </a:p>
          <a:p>
            <a:pPr marL="177800" indent="-165735">
              <a:lnSpc>
                <a:spcPct val="100000"/>
              </a:lnSpc>
              <a:buChar char="•"/>
              <a:tabLst>
                <a:tab pos="178435" algn="l"/>
              </a:tabLst>
            </a:pPr>
            <a:r>
              <a:rPr sz="1800" spc="-10" dirty="0">
                <a:latin typeface="Calibri"/>
                <a:cs typeface="Calibri"/>
              </a:rPr>
              <a:t>Filtres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11" name="object 4">
            <a:extLst>
              <a:ext uri="{FF2B5EF4-FFF2-40B4-BE49-F238E27FC236}">
                <a16:creationId xmlns:a16="http://schemas.microsoft.com/office/drawing/2014/main" xmlns="" id="{FA844A81-2C60-E34A-95DB-9B4EE53E1DE3}"/>
              </a:ext>
            </a:extLst>
          </p:cNvPr>
          <p:cNvGrpSpPr/>
          <p:nvPr/>
        </p:nvGrpSpPr>
        <p:grpSpPr>
          <a:xfrm>
            <a:off x="2590800" y="1637854"/>
            <a:ext cx="6394606" cy="4500173"/>
            <a:chOff x="2979420" y="1824227"/>
            <a:chExt cx="8374380" cy="4552315"/>
          </a:xfrm>
        </p:grpSpPr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xmlns="" id="{CA2D88B1-9F50-4446-B4C1-9748C827933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97708" y="1824227"/>
              <a:ext cx="8356092" cy="4532376"/>
            </a:xfrm>
            <a:prstGeom prst="rect">
              <a:avLst/>
            </a:prstGeom>
          </p:spPr>
        </p:pic>
        <p:sp>
          <p:nvSpPr>
            <p:cNvPr id="15" name="object 6">
              <a:extLst>
                <a:ext uri="{FF2B5EF4-FFF2-40B4-BE49-F238E27FC236}">
                  <a16:creationId xmlns:a16="http://schemas.microsoft.com/office/drawing/2014/main" xmlns="" id="{4A4F4E71-2EEA-AB4E-A309-A8B2EAEFAD7E}"/>
                </a:ext>
              </a:extLst>
            </p:cNvPr>
            <p:cNvSpPr/>
            <p:nvPr/>
          </p:nvSpPr>
          <p:spPr>
            <a:xfrm>
              <a:off x="2998470" y="2338577"/>
              <a:ext cx="3098800" cy="4018915"/>
            </a:xfrm>
            <a:custGeom>
              <a:avLst/>
              <a:gdLst/>
              <a:ahLst/>
              <a:cxnLst/>
              <a:rect l="l" t="t" r="r" b="b"/>
              <a:pathLst>
                <a:path w="3098800" h="4018915">
                  <a:moveTo>
                    <a:pt x="150875" y="246887"/>
                  </a:moveTo>
                  <a:lnTo>
                    <a:pt x="3098292" y="246887"/>
                  </a:lnTo>
                  <a:lnTo>
                    <a:pt x="3098292" y="0"/>
                  </a:lnTo>
                  <a:lnTo>
                    <a:pt x="150875" y="0"/>
                  </a:lnTo>
                  <a:lnTo>
                    <a:pt x="150875" y="246887"/>
                  </a:lnTo>
                  <a:close/>
                </a:path>
                <a:path w="3098800" h="4018915">
                  <a:moveTo>
                    <a:pt x="150875" y="515112"/>
                  </a:moveTo>
                  <a:lnTo>
                    <a:pt x="644652" y="515112"/>
                  </a:lnTo>
                  <a:lnTo>
                    <a:pt x="644652" y="301751"/>
                  </a:lnTo>
                  <a:lnTo>
                    <a:pt x="150875" y="301751"/>
                  </a:lnTo>
                  <a:lnTo>
                    <a:pt x="150875" y="515112"/>
                  </a:lnTo>
                  <a:close/>
                </a:path>
                <a:path w="3098800" h="4018915">
                  <a:moveTo>
                    <a:pt x="0" y="4018788"/>
                  </a:moveTo>
                  <a:lnTo>
                    <a:pt x="1040892" y="4018788"/>
                  </a:lnTo>
                  <a:lnTo>
                    <a:pt x="1040892" y="1124712"/>
                  </a:lnTo>
                  <a:lnTo>
                    <a:pt x="0" y="1124712"/>
                  </a:lnTo>
                  <a:lnTo>
                    <a:pt x="0" y="4018788"/>
                  </a:lnTo>
                  <a:close/>
                </a:path>
                <a:path w="3098800" h="4018915">
                  <a:moveTo>
                    <a:pt x="2218944" y="4018788"/>
                  </a:moveTo>
                  <a:lnTo>
                    <a:pt x="2624328" y="4018788"/>
                  </a:lnTo>
                  <a:lnTo>
                    <a:pt x="2624328" y="2057400"/>
                  </a:lnTo>
                  <a:lnTo>
                    <a:pt x="2218944" y="2057400"/>
                  </a:lnTo>
                  <a:lnTo>
                    <a:pt x="2218944" y="4018788"/>
                  </a:lnTo>
                  <a:close/>
                </a:path>
                <a:path w="3098800" h="4018915">
                  <a:moveTo>
                    <a:pt x="2199132" y="1059180"/>
                  </a:moveTo>
                  <a:lnTo>
                    <a:pt x="2923032" y="1059180"/>
                  </a:lnTo>
                  <a:lnTo>
                    <a:pt x="2923032" y="748284"/>
                  </a:lnTo>
                  <a:lnTo>
                    <a:pt x="2199132" y="748284"/>
                  </a:lnTo>
                  <a:lnTo>
                    <a:pt x="2199132" y="105918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49343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22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xmlns="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xmlns="" id="{36108839-2626-2B46-B27D-EC22994FAA62}"/>
              </a:ext>
            </a:extLst>
          </p:cNvPr>
          <p:cNvSpPr txBox="1"/>
          <p:nvPr/>
        </p:nvSpPr>
        <p:spPr>
          <a:xfrm>
            <a:off x="152400" y="875868"/>
            <a:ext cx="4179570" cy="2146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5519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Recherche</a:t>
            </a:r>
            <a:r>
              <a:rPr sz="2400" b="1" spc="-4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de</a:t>
            </a:r>
            <a:r>
              <a:rPr sz="2400" b="1" spc="-2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AF50"/>
                </a:solidFill>
                <a:latin typeface="Calibri"/>
                <a:cs typeface="Calibri"/>
              </a:rPr>
              <a:t>documents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Affichage</a:t>
            </a:r>
            <a:r>
              <a:rPr sz="1800" b="1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alibri"/>
                <a:cs typeface="Calibri"/>
              </a:rPr>
              <a:t>des</a:t>
            </a:r>
            <a:r>
              <a:rPr sz="1800" b="1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résultats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00" dirty="0">
              <a:latin typeface="Calibri"/>
              <a:cs typeface="Calibri"/>
            </a:endParaRPr>
          </a:p>
          <a:p>
            <a:pPr marL="443230" indent="-166370">
              <a:lnSpc>
                <a:spcPct val="100000"/>
              </a:lnSpc>
              <a:buChar char="•"/>
              <a:tabLst>
                <a:tab pos="443865" algn="l"/>
              </a:tabLst>
            </a:pPr>
            <a:r>
              <a:rPr sz="1800" dirty="0">
                <a:latin typeface="Calibri"/>
                <a:cs typeface="Calibri"/>
              </a:rPr>
              <a:t>«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b="1" i="1" spc="-5" dirty="0">
                <a:latin typeface="Calibri"/>
                <a:cs typeface="Calibri"/>
              </a:rPr>
              <a:t>Secondary</a:t>
            </a:r>
            <a:r>
              <a:rPr sz="1800" b="1" i="1" dirty="0">
                <a:latin typeface="Calibri"/>
                <a:cs typeface="Calibri"/>
              </a:rPr>
              <a:t> </a:t>
            </a:r>
            <a:r>
              <a:rPr sz="1800" b="1" i="1" spc="-5" dirty="0">
                <a:latin typeface="Calibri"/>
                <a:cs typeface="Calibri"/>
              </a:rPr>
              <a:t>documents</a:t>
            </a:r>
            <a:r>
              <a:rPr sz="1800" b="1" i="1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»</a:t>
            </a:r>
          </a:p>
          <a:p>
            <a:pPr marL="443230" indent="-166370">
              <a:lnSpc>
                <a:spcPct val="100000"/>
              </a:lnSpc>
              <a:buChar char="•"/>
              <a:tabLst>
                <a:tab pos="443865" algn="l"/>
              </a:tabLst>
            </a:pPr>
            <a:r>
              <a:rPr sz="1800" dirty="0">
                <a:latin typeface="Calibri"/>
                <a:cs typeface="Calibri"/>
              </a:rPr>
              <a:t>«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b="1" i="1" spc="-10" dirty="0">
                <a:latin typeface="Calibri"/>
                <a:cs typeface="Calibri"/>
              </a:rPr>
              <a:t>Patents </a:t>
            </a:r>
            <a:r>
              <a:rPr sz="1800" dirty="0">
                <a:latin typeface="Calibri"/>
                <a:cs typeface="Calibri"/>
              </a:rPr>
              <a:t>»</a:t>
            </a:r>
          </a:p>
        </p:txBody>
      </p:sp>
      <p:pic>
        <p:nvPicPr>
          <p:cNvPr id="11" name="object 4">
            <a:extLst>
              <a:ext uri="{FF2B5EF4-FFF2-40B4-BE49-F238E27FC236}">
                <a16:creationId xmlns:a16="http://schemas.microsoft.com/office/drawing/2014/main" xmlns="" id="{8283D777-1653-9F4B-B00F-858271B0A17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4869" y="3561835"/>
            <a:ext cx="786415" cy="849136"/>
          </a:xfrm>
          <a:prstGeom prst="rect">
            <a:avLst/>
          </a:prstGeom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xmlns="" id="{EF6370D6-4E0F-0E45-8EDA-3071F512337A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30523" y="1748993"/>
            <a:ext cx="4761077" cy="687070"/>
          </a:xfrm>
          <a:prstGeom prst="rect">
            <a:avLst/>
          </a:prstGeom>
        </p:spPr>
      </p:pic>
      <p:pic>
        <p:nvPicPr>
          <p:cNvPr id="15" name="object 6">
            <a:extLst>
              <a:ext uri="{FF2B5EF4-FFF2-40B4-BE49-F238E27FC236}">
                <a16:creationId xmlns:a16="http://schemas.microsoft.com/office/drawing/2014/main" xmlns="" id="{02E7EB75-C855-3D40-BBE8-438B402F5AD7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66396" y="3512769"/>
            <a:ext cx="6249003" cy="120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54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23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xmlns="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pic>
        <p:nvPicPr>
          <p:cNvPr id="10" name="object 2">
            <a:extLst>
              <a:ext uri="{FF2B5EF4-FFF2-40B4-BE49-F238E27FC236}">
                <a16:creationId xmlns:a16="http://schemas.microsoft.com/office/drawing/2014/main" xmlns="" id="{47F5B42B-8202-1142-8395-50756EB0987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10000" y="1640425"/>
            <a:ext cx="5073396" cy="4018788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:a16="http://schemas.microsoft.com/office/drawing/2014/main" xmlns="" id="{F31ABFF6-426E-4641-89BB-D49A4D053522}"/>
              </a:ext>
            </a:extLst>
          </p:cNvPr>
          <p:cNvSpPr txBox="1"/>
          <p:nvPr/>
        </p:nvSpPr>
        <p:spPr>
          <a:xfrm>
            <a:off x="111760" y="1100922"/>
            <a:ext cx="4460240" cy="1861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65555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Recherche</a:t>
            </a:r>
            <a:r>
              <a:rPr sz="2400" b="1" spc="-4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de</a:t>
            </a:r>
            <a:r>
              <a:rPr sz="2400" b="1" spc="-2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AF50"/>
                </a:solidFill>
                <a:latin typeface="Calibri"/>
                <a:cs typeface="Calibri"/>
              </a:rPr>
              <a:t>documents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 dirty="0">
              <a:latin typeface="Calibri"/>
              <a:cs typeface="Calibri"/>
            </a:endParaRPr>
          </a:p>
          <a:p>
            <a:pPr marL="292735">
              <a:lnSpc>
                <a:spcPct val="100000"/>
              </a:lnSpc>
            </a:pPr>
            <a:r>
              <a:rPr sz="1800" b="1" spc="-35" dirty="0">
                <a:solidFill>
                  <a:srgbClr val="006FC0"/>
                </a:solidFill>
                <a:latin typeface="Calibri"/>
                <a:cs typeface="Calibri"/>
              </a:rPr>
              <a:t>Tri</a:t>
            </a:r>
            <a:r>
              <a:rPr sz="1800" b="1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alibri"/>
                <a:cs typeface="Calibri"/>
              </a:rPr>
              <a:t>des</a:t>
            </a:r>
            <a:r>
              <a:rPr sz="1800" b="1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résultats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 dirty="0">
              <a:latin typeface="Calibri"/>
              <a:cs typeface="Calibri"/>
            </a:endParaRPr>
          </a:p>
          <a:p>
            <a:pPr marL="177800" indent="-165735">
              <a:lnSpc>
                <a:spcPct val="100000"/>
              </a:lnSpc>
              <a:buChar char="•"/>
              <a:tabLst>
                <a:tab pos="178435" algn="l"/>
              </a:tabLst>
            </a:pPr>
            <a:r>
              <a:rPr sz="1800" spc="-10" dirty="0">
                <a:latin typeface="Calibri"/>
                <a:cs typeface="Calibri"/>
              </a:rPr>
              <a:t>Antéchronologique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par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défaut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2429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24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xmlns="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xmlns="" id="{7B09C90A-0733-5940-A6D0-492E22F0E28E}"/>
              </a:ext>
            </a:extLst>
          </p:cNvPr>
          <p:cNvSpPr txBox="1"/>
          <p:nvPr/>
        </p:nvSpPr>
        <p:spPr>
          <a:xfrm>
            <a:off x="152400" y="1228703"/>
            <a:ext cx="4179570" cy="1109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5519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Recherche</a:t>
            </a:r>
            <a:r>
              <a:rPr sz="2400" b="1" spc="-4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de</a:t>
            </a:r>
            <a:r>
              <a:rPr sz="2400" b="1" spc="-2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AF50"/>
                </a:solidFill>
                <a:latin typeface="Calibri"/>
                <a:cs typeface="Calibri"/>
              </a:rPr>
              <a:t>documents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8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Détail</a:t>
            </a:r>
            <a:r>
              <a:rPr sz="1800" b="1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d’un</a:t>
            </a:r>
            <a:r>
              <a:rPr sz="1800" b="1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résultat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11" name="object 4">
            <a:extLst>
              <a:ext uri="{FF2B5EF4-FFF2-40B4-BE49-F238E27FC236}">
                <a16:creationId xmlns:a16="http://schemas.microsoft.com/office/drawing/2014/main" xmlns="" id="{FCC46DE9-9710-E148-A659-D2A8F4843738}"/>
              </a:ext>
            </a:extLst>
          </p:cNvPr>
          <p:cNvGrpSpPr/>
          <p:nvPr/>
        </p:nvGrpSpPr>
        <p:grpSpPr>
          <a:xfrm>
            <a:off x="204367" y="2799965"/>
            <a:ext cx="8735266" cy="1458595"/>
            <a:chOff x="655099" y="2977895"/>
            <a:chExt cx="10186035" cy="1458595"/>
          </a:xfrm>
        </p:grpSpPr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xmlns="" id="{DA26372F-8D20-5644-A99E-471D956E349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099" y="3147292"/>
              <a:ext cx="10185682" cy="1150866"/>
            </a:xfrm>
            <a:prstGeom prst="rect">
              <a:avLst/>
            </a:prstGeom>
          </p:spPr>
        </p:pic>
        <p:sp>
          <p:nvSpPr>
            <p:cNvPr id="15" name="object 6">
              <a:extLst>
                <a:ext uri="{FF2B5EF4-FFF2-40B4-BE49-F238E27FC236}">
                  <a16:creationId xmlns:a16="http://schemas.microsoft.com/office/drawing/2014/main" xmlns="" id="{B4323949-5E9D-804A-9EDD-4164BC1756A6}"/>
                </a:ext>
              </a:extLst>
            </p:cNvPr>
            <p:cNvSpPr/>
            <p:nvPr/>
          </p:nvSpPr>
          <p:spPr>
            <a:xfrm>
              <a:off x="1159002" y="3102101"/>
              <a:ext cx="4213860" cy="448309"/>
            </a:xfrm>
            <a:custGeom>
              <a:avLst/>
              <a:gdLst/>
              <a:ahLst/>
              <a:cxnLst/>
              <a:rect l="l" t="t" r="r" b="b"/>
              <a:pathLst>
                <a:path w="4213860" h="448310">
                  <a:moveTo>
                    <a:pt x="0" y="448056"/>
                  </a:moveTo>
                  <a:lnTo>
                    <a:pt x="4213860" y="448056"/>
                  </a:lnTo>
                  <a:lnTo>
                    <a:pt x="4213860" y="0"/>
                  </a:lnTo>
                  <a:lnTo>
                    <a:pt x="0" y="0"/>
                  </a:lnTo>
                  <a:lnTo>
                    <a:pt x="0" y="448056"/>
                  </a:lnTo>
                  <a:close/>
                </a:path>
              </a:pathLst>
            </a:custGeom>
            <a:ln w="28956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7">
              <a:extLst>
                <a:ext uri="{FF2B5EF4-FFF2-40B4-BE49-F238E27FC236}">
                  <a16:creationId xmlns:a16="http://schemas.microsoft.com/office/drawing/2014/main" xmlns="" id="{5E0E7C30-7224-D443-AD1E-353B06AEE4A8}"/>
                </a:ext>
              </a:extLst>
            </p:cNvPr>
            <p:cNvSpPr/>
            <p:nvPr/>
          </p:nvSpPr>
          <p:spPr>
            <a:xfrm>
              <a:off x="5496306" y="3070097"/>
              <a:ext cx="1953895" cy="748665"/>
            </a:xfrm>
            <a:custGeom>
              <a:avLst/>
              <a:gdLst/>
              <a:ahLst/>
              <a:cxnLst/>
              <a:rect l="l" t="t" r="r" b="b"/>
              <a:pathLst>
                <a:path w="1953895" h="748664">
                  <a:moveTo>
                    <a:pt x="0" y="748283"/>
                  </a:moveTo>
                  <a:lnTo>
                    <a:pt x="1953768" y="748283"/>
                  </a:lnTo>
                  <a:lnTo>
                    <a:pt x="1953768" y="0"/>
                  </a:lnTo>
                  <a:lnTo>
                    <a:pt x="0" y="0"/>
                  </a:lnTo>
                  <a:lnTo>
                    <a:pt x="0" y="748283"/>
                  </a:lnTo>
                  <a:close/>
                </a:path>
              </a:pathLst>
            </a:custGeom>
            <a:ln w="28956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8">
              <a:extLst>
                <a:ext uri="{FF2B5EF4-FFF2-40B4-BE49-F238E27FC236}">
                  <a16:creationId xmlns:a16="http://schemas.microsoft.com/office/drawing/2014/main" xmlns="" id="{2AB3E89C-C311-5A46-B4B2-3A7822DB06A5}"/>
                </a:ext>
              </a:extLst>
            </p:cNvPr>
            <p:cNvSpPr/>
            <p:nvPr/>
          </p:nvSpPr>
          <p:spPr>
            <a:xfrm>
              <a:off x="7782306" y="2992373"/>
              <a:ext cx="2696210" cy="647700"/>
            </a:xfrm>
            <a:custGeom>
              <a:avLst/>
              <a:gdLst/>
              <a:ahLst/>
              <a:cxnLst/>
              <a:rect l="l" t="t" r="r" b="b"/>
              <a:pathLst>
                <a:path w="2696209" h="647700">
                  <a:moveTo>
                    <a:pt x="0" y="647700"/>
                  </a:moveTo>
                  <a:lnTo>
                    <a:pt x="2695955" y="647700"/>
                  </a:lnTo>
                  <a:lnTo>
                    <a:pt x="2695955" y="0"/>
                  </a:lnTo>
                  <a:lnTo>
                    <a:pt x="0" y="0"/>
                  </a:lnTo>
                  <a:lnTo>
                    <a:pt x="0" y="647700"/>
                  </a:lnTo>
                  <a:close/>
                </a:path>
              </a:pathLst>
            </a:custGeom>
            <a:ln w="28956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9">
              <a:extLst>
                <a:ext uri="{FF2B5EF4-FFF2-40B4-BE49-F238E27FC236}">
                  <a16:creationId xmlns:a16="http://schemas.microsoft.com/office/drawing/2014/main" xmlns="" id="{9D64A37C-E386-2D43-8746-C7639A609DBB}"/>
                </a:ext>
              </a:extLst>
            </p:cNvPr>
            <p:cNvSpPr/>
            <p:nvPr/>
          </p:nvSpPr>
          <p:spPr>
            <a:xfrm>
              <a:off x="1159002" y="4057649"/>
              <a:ext cx="5445760" cy="364490"/>
            </a:xfrm>
            <a:custGeom>
              <a:avLst/>
              <a:gdLst/>
              <a:ahLst/>
              <a:cxnLst/>
              <a:rect l="l" t="t" r="r" b="b"/>
              <a:pathLst>
                <a:path w="5445759" h="364489">
                  <a:moveTo>
                    <a:pt x="0" y="364236"/>
                  </a:moveTo>
                  <a:lnTo>
                    <a:pt x="5445252" y="364236"/>
                  </a:lnTo>
                  <a:lnTo>
                    <a:pt x="5445252" y="0"/>
                  </a:lnTo>
                  <a:lnTo>
                    <a:pt x="0" y="0"/>
                  </a:lnTo>
                  <a:lnTo>
                    <a:pt x="0" y="364236"/>
                  </a:lnTo>
                  <a:close/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46522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25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xmlns="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xmlns="" id="{CEE2CCFB-3EB9-F843-B3BA-64A4945FF36E}"/>
              </a:ext>
            </a:extLst>
          </p:cNvPr>
          <p:cNvSpPr txBox="1"/>
          <p:nvPr/>
        </p:nvSpPr>
        <p:spPr>
          <a:xfrm>
            <a:off x="76200" y="1000275"/>
            <a:ext cx="4179570" cy="1099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5519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Recherche</a:t>
            </a:r>
            <a:r>
              <a:rPr sz="2400" b="1" spc="-4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de</a:t>
            </a:r>
            <a:r>
              <a:rPr sz="2400" b="1" spc="-2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AF50"/>
                </a:solidFill>
                <a:latin typeface="Calibri"/>
                <a:cs typeface="Calibri"/>
              </a:rPr>
              <a:t>documents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Détail</a:t>
            </a:r>
            <a:r>
              <a:rPr sz="1800" b="1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d’une</a:t>
            </a:r>
            <a:r>
              <a:rPr sz="1800" b="1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notice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11" name="object 4">
            <a:extLst>
              <a:ext uri="{FF2B5EF4-FFF2-40B4-BE49-F238E27FC236}">
                <a16:creationId xmlns:a16="http://schemas.microsoft.com/office/drawing/2014/main" xmlns="" id="{F64C39F3-566E-664F-ACE0-A0C29F4739A2}"/>
              </a:ext>
            </a:extLst>
          </p:cNvPr>
          <p:cNvGrpSpPr/>
          <p:nvPr/>
        </p:nvGrpSpPr>
        <p:grpSpPr>
          <a:xfrm>
            <a:off x="1826920" y="1509011"/>
            <a:ext cx="7237426" cy="4194175"/>
            <a:chOff x="2446020" y="1991867"/>
            <a:chExt cx="8540115" cy="4194175"/>
          </a:xfrm>
        </p:grpSpPr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xmlns="" id="{6DD1AA93-B676-3246-ABB2-8E879B4C06A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46076" y="2042764"/>
              <a:ext cx="8439816" cy="4142910"/>
            </a:xfrm>
            <a:prstGeom prst="rect">
              <a:avLst/>
            </a:prstGeom>
          </p:spPr>
        </p:pic>
        <p:sp>
          <p:nvSpPr>
            <p:cNvPr id="15" name="object 6">
              <a:extLst>
                <a:ext uri="{FF2B5EF4-FFF2-40B4-BE49-F238E27FC236}">
                  <a16:creationId xmlns:a16="http://schemas.microsoft.com/office/drawing/2014/main" xmlns="" id="{4DE13554-B10F-2849-9453-DE0E0CBE6724}"/>
                </a:ext>
              </a:extLst>
            </p:cNvPr>
            <p:cNvSpPr/>
            <p:nvPr/>
          </p:nvSpPr>
          <p:spPr>
            <a:xfrm>
              <a:off x="2460498" y="3251453"/>
              <a:ext cx="7103745" cy="523240"/>
            </a:xfrm>
            <a:custGeom>
              <a:avLst/>
              <a:gdLst/>
              <a:ahLst/>
              <a:cxnLst/>
              <a:rect l="l" t="t" r="r" b="b"/>
              <a:pathLst>
                <a:path w="7103745" h="523239">
                  <a:moveTo>
                    <a:pt x="0" y="522732"/>
                  </a:moveTo>
                  <a:lnTo>
                    <a:pt x="7103364" y="522732"/>
                  </a:lnTo>
                  <a:lnTo>
                    <a:pt x="7103364" y="0"/>
                  </a:lnTo>
                  <a:lnTo>
                    <a:pt x="0" y="0"/>
                  </a:lnTo>
                  <a:lnTo>
                    <a:pt x="0" y="522732"/>
                  </a:lnTo>
                  <a:close/>
                </a:path>
              </a:pathLst>
            </a:custGeom>
            <a:ln w="28956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7">
              <a:extLst>
                <a:ext uri="{FF2B5EF4-FFF2-40B4-BE49-F238E27FC236}">
                  <a16:creationId xmlns:a16="http://schemas.microsoft.com/office/drawing/2014/main" xmlns="" id="{E88C32DE-18D6-BF4D-8590-EB0B9CC11A2A}"/>
                </a:ext>
              </a:extLst>
            </p:cNvPr>
            <p:cNvSpPr/>
            <p:nvPr/>
          </p:nvSpPr>
          <p:spPr>
            <a:xfrm>
              <a:off x="2465070" y="3806189"/>
              <a:ext cx="8330565" cy="523240"/>
            </a:xfrm>
            <a:custGeom>
              <a:avLst/>
              <a:gdLst/>
              <a:ahLst/>
              <a:cxnLst/>
              <a:rect l="l" t="t" r="r" b="b"/>
              <a:pathLst>
                <a:path w="8330565" h="523239">
                  <a:moveTo>
                    <a:pt x="0" y="522731"/>
                  </a:moveTo>
                  <a:lnTo>
                    <a:pt x="8330183" y="522731"/>
                  </a:lnTo>
                  <a:lnTo>
                    <a:pt x="8330183" y="0"/>
                  </a:lnTo>
                  <a:lnTo>
                    <a:pt x="0" y="0"/>
                  </a:lnTo>
                  <a:lnTo>
                    <a:pt x="0" y="522731"/>
                  </a:lnTo>
                  <a:close/>
                </a:path>
              </a:pathLst>
            </a:custGeom>
            <a:ln w="28956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8">
              <a:extLst>
                <a:ext uri="{FF2B5EF4-FFF2-40B4-BE49-F238E27FC236}">
                  <a16:creationId xmlns:a16="http://schemas.microsoft.com/office/drawing/2014/main" xmlns="" id="{4E5F4B32-B208-AF42-BB06-4F1966588FED}"/>
                </a:ext>
              </a:extLst>
            </p:cNvPr>
            <p:cNvSpPr/>
            <p:nvPr/>
          </p:nvSpPr>
          <p:spPr>
            <a:xfrm>
              <a:off x="2486406" y="2006345"/>
              <a:ext cx="5553710" cy="550545"/>
            </a:xfrm>
            <a:custGeom>
              <a:avLst/>
              <a:gdLst/>
              <a:ahLst/>
              <a:cxnLst/>
              <a:rect l="l" t="t" r="r" b="b"/>
              <a:pathLst>
                <a:path w="5553709" h="550544">
                  <a:moveTo>
                    <a:pt x="0" y="550163"/>
                  </a:moveTo>
                  <a:lnTo>
                    <a:pt x="5553456" y="550163"/>
                  </a:lnTo>
                  <a:lnTo>
                    <a:pt x="5553456" y="0"/>
                  </a:lnTo>
                  <a:lnTo>
                    <a:pt x="0" y="0"/>
                  </a:lnTo>
                  <a:lnTo>
                    <a:pt x="0" y="550163"/>
                  </a:lnTo>
                  <a:close/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9">
              <a:extLst>
                <a:ext uri="{FF2B5EF4-FFF2-40B4-BE49-F238E27FC236}">
                  <a16:creationId xmlns:a16="http://schemas.microsoft.com/office/drawing/2014/main" xmlns="" id="{6BFE7344-12D5-DC43-A4CD-B783BFCBDD11}"/>
                </a:ext>
              </a:extLst>
            </p:cNvPr>
            <p:cNvSpPr/>
            <p:nvPr/>
          </p:nvSpPr>
          <p:spPr>
            <a:xfrm>
              <a:off x="2460498" y="2695193"/>
              <a:ext cx="2862580" cy="497205"/>
            </a:xfrm>
            <a:custGeom>
              <a:avLst/>
              <a:gdLst/>
              <a:ahLst/>
              <a:cxnLst/>
              <a:rect l="l" t="t" r="r" b="b"/>
              <a:pathLst>
                <a:path w="2862579" h="497205">
                  <a:moveTo>
                    <a:pt x="0" y="496824"/>
                  </a:moveTo>
                  <a:lnTo>
                    <a:pt x="2862072" y="496824"/>
                  </a:lnTo>
                  <a:lnTo>
                    <a:pt x="2862072" y="0"/>
                  </a:lnTo>
                  <a:lnTo>
                    <a:pt x="0" y="0"/>
                  </a:lnTo>
                  <a:lnTo>
                    <a:pt x="0" y="496824"/>
                  </a:lnTo>
                  <a:close/>
                </a:path>
              </a:pathLst>
            </a:custGeom>
            <a:ln w="28956">
              <a:solidFill>
                <a:srgbClr val="FF99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14998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26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xmlns="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xmlns="" id="{F6775A8F-6DA9-6F43-AE20-432C5D9019CF}"/>
              </a:ext>
            </a:extLst>
          </p:cNvPr>
          <p:cNvSpPr txBox="1"/>
          <p:nvPr/>
        </p:nvSpPr>
        <p:spPr>
          <a:xfrm>
            <a:off x="228600" y="912408"/>
            <a:ext cx="4179570" cy="1099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5519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Recherche</a:t>
            </a:r>
            <a:r>
              <a:rPr sz="2400" b="1" spc="-4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de</a:t>
            </a:r>
            <a:r>
              <a:rPr sz="2400" b="1" spc="-2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AF50"/>
                </a:solidFill>
                <a:latin typeface="Calibri"/>
                <a:cs typeface="Calibri"/>
              </a:rPr>
              <a:t>documents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Détail</a:t>
            </a:r>
            <a:r>
              <a:rPr sz="1800" b="1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d’une</a:t>
            </a:r>
            <a:r>
              <a:rPr sz="1800" b="1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notice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11" name="object 4">
            <a:extLst>
              <a:ext uri="{FF2B5EF4-FFF2-40B4-BE49-F238E27FC236}">
                <a16:creationId xmlns:a16="http://schemas.microsoft.com/office/drawing/2014/main" xmlns="" id="{7762C4FB-F930-3F4A-B4E9-EE7F0475EC3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10310" y="3721826"/>
            <a:ext cx="6434508" cy="2129659"/>
          </a:xfrm>
          <a:prstGeom prst="rect">
            <a:avLst/>
          </a:prstGeom>
        </p:spPr>
      </p:pic>
      <p:grpSp>
        <p:nvGrpSpPr>
          <p:cNvPr id="14" name="object 5">
            <a:extLst>
              <a:ext uri="{FF2B5EF4-FFF2-40B4-BE49-F238E27FC236}">
                <a16:creationId xmlns:a16="http://schemas.microsoft.com/office/drawing/2014/main" xmlns="" id="{27008571-8C77-7E4F-A7A2-83CFB79A1335}"/>
              </a:ext>
            </a:extLst>
          </p:cNvPr>
          <p:cNvGrpSpPr/>
          <p:nvPr/>
        </p:nvGrpSpPr>
        <p:grpSpPr>
          <a:xfrm>
            <a:off x="147524" y="2404161"/>
            <a:ext cx="4500676" cy="1339215"/>
            <a:chOff x="431291" y="2638044"/>
            <a:chExt cx="4573270" cy="1339215"/>
          </a:xfrm>
        </p:grpSpPr>
        <p:pic>
          <p:nvPicPr>
            <p:cNvPr id="15" name="object 6">
              <a:extLst>
                <a:ext uri="{FF2B5EF4-FFF2-40B4-BE49-F238E27FC236}">
                  <a16:creationId xmlns:a16="http://schemas.microsoft.com/office/drawing/2014/main" xmlns="" id="{4CCB0A0E-0A68-134D-B5F4-3EDAEC261C3B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0075" y="2741898"/>
              <a:ext cx="4464161" cy="978647"/>
            </a:xfrm>
            <a:prstGeom prst="rect">
              <a:avLst/>
            </a:prstGeom>
          </p:spPr>
        </p:pic>
        <p:sp>
          <p:nvSpPr>
            <p:cNvPr id="16" name="object 7">
              <a:extLst>
                <a:ext uri="{FF2B5EF4-FFF2-40B4-BE49-F238E27FC236}">
                  <a16:creationId xmlns:a16="http://schemas.microsoft.com/office/drawing/2014/main" xmlns="" id="{CCF27B51-CBA7-DA48-B6AE-EADFE9CBF11D}"/>
                </a:ext>
              </a:extLst>
            </p:cNvPr>
            <p:cNvSpPr/>
            <p:nvPr/>
          </p:nvSpPr>
          <p:spPr>
            <a:xfrm>
              <a:off x="3202431" y="3407410"/>
              <a:ext cx="629285" cy="569595"/>
            </a:xfrm>
            <a:custGeom>
              <a:avLst/>
              <a:gdLst/>
              <a:ahLst/>
              <a:cxnLst/>
              <a:rect l="l" t="t" r="r" b="b"/>
              <a:pathLst>
                <a:path w="629285" h="569595">
                  <a:moveTo>
                    <a:pt x="480343" y="474905"/>
                  </a:moveTo>
                  <a:lnTo>
                    <a:pt x="441579" y="518032"/>
                  </a:lnTo>
                  <a:lnTo>
                    <a:pt x="628904" y="569467"/>
                  </a:lnTo>
                  <a:lnTo>
                    <a:pt x="599316" y="494283"/>
                  </a:lnTo>
                  <a:lnTo>
                    <a:pt x="501904" y="494283"/>
                  </a:lnTo>
                  <a:lnTo>
                    <a:pt x="480343" y="474905"/>
                  </a:lnTo>
                  <a:close/>
                </a:path>
                <a:path w="629285" h="569595">
                  <a:moveTo>
                    <a:pt x="519057" y="431833"/>
                  </a:moveTo>
                  <a:lnTo>
                    <a:pt x="480343" y="474905"/>
                  </a:lnTo>
                  <a:lnTo>
                    <a:pt x="501904" y="494283"/>
                  </a:lnTo>
                  <a:lnTo>
                    <a:pt x="540639" y="451231"/>
                  </a:lnTo>
                  <a:lnTo>
                    <a:pt x="519057" y="431833"/>
                  </a:lnTo>
                  <a:close/>
                </a:path>
                <a:path w="629285" h="569595">
                  <a:moveTo>
                    <a:pt x="557783" y="388746"/>
                  </a:moveTo>
                  <a:lnTo>
                    <a:pt x="519057" y="431833"/>
                  </a:lnTo>
                  <a:lnTo>
                    <a:pt x="540639" y="451231"/>
                  </a:lnTo>
                  <a:lnTo>
                    <a:pt x="501904" y="494283"/>
                  </a:lnTo>
                  <a:lnTo>
                    <a:pt x="599316" y="494283"/>
                  </a:lnTo>
                  <a:lnTo>
                    <a:pt x="557783" y="388746"/>
                  </a:lnTo>
                  <a:close/>
                </a:path>
                <a:path w="629285" h="569595">
                  <a:moveTo>
                    <a:pt x="38607" y="0"/>
                  </a:moveTo>
                  <a:lnTo>
                    <a:pt x="0" y="43179"/>
                  </a:lnTo>
                  <a:lnTo>
                    <a:pt x="480343" y="474905"/>
                  </a:lnTo>
                  <a:lnTo>
                    <a:pt x="519057" y="431833"/>
                  </a:lnTo>
                  <a:lnTo>
                    <a:pt x="3860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8">
              <a:extLst>
                <a:ext uri="{FF2B5EF4-FFF2-40B4-BE49-F238E27FC236}">
                  <a16:creationId xmlns:a16="http://schemas.microsoft.com/office/drawing/2014/main" xmlns="" id="{58076424-7672-CB46-90D2-F8F0E638CDD6}"/>
                </a:ext>
              </a:extLst>
            </p:cNvPr>
            <p:cNvSpPr/>
            <p:nvPr/>
          </p:nvSpPr>
          <p:spPr>
            <a:xfrm>
              <a:off x="445769" y="2652522"/>
              <a:ext cx="2095500" cy="368935"/>
            </a:xfrm>
            <a:custGeom>
              <a:avLst/>
              <a:gdLst/>
              <a:ahLst/>
              <a:cxnLst/>
              <a:rect l="l" t="t" r="r" b="b"/>
              <a:pathLst>
                <a:path w="2095500" h="368935">
                  <a:moveTo>
                    <a:pt x="0" y="368808"/>
                  </a:moveTo>
                  <a:lnTo>
                    <a:pt x="2095500" y="368808"/>
                  </a:lnTo>
                  <a:lnTo>
                    <a:pt x="2095500" y="0"/>
                  </a:lnTo>
                  <a:lnTo>
                    <a:pt x="0" y="0"/>
                  </a:lnTo>
                  <a:lnTo>
                    <a:pt x="0" y="368808"/>
                  </a:lnTo>
                  <a:close/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object 9">
            <a:extLst>
              <a:ext uri="{FF2B5EF4-FFF2-40B4-BE49-F238E27FC236}">
                <a16:creationId xmlns:a16="http://schemas.microsoft.com/office/drawing/2014/main" xmlns="" id="{FE4C5B3D-9A1D-8646-8199-9432BD72F223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02021" y="1042958"/>
            <a:ext cx="3144619" cy="165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931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27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xmlns="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xmlns="" id="{9A317D9E-CAAA-7F41-B0E3-9E0E4FDEC926}"/>
              </a:ext>
            </a:extLst>
          </p:cNvPr>
          <p:cNvSpPr txBox="1"/>
          <p:nvPr/>
        </p:nvSpPr>
        <p:spPr>
          <a:xfrm>
            <a:off x="152400" y="951997"/>
            <a:ext cx="4179570" cy="1099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5519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Recherche</a:t>
            </a:r>
            <a:r>
              <a:rPr sz="2400" b="1" spc="-4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de</a:t>
            </a:r>
            <a:r>
              <a:rPr sz="2400" b="1" spc="-2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AF50"/>
                </a:solidFill>
                <a:latin typeface="Calibri"/>
                <a:cs typeface="Calibri"/>
              </a:rPr>
              <a:t>documents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Détail</a:t>
            </a:r>
            <a:r>
              <a:rPr sz="1800" b="1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d’une</a:t>
            </a:r>
            <a:r>
              <a:rPr sz="1800" b="1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notice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11" name="object 4">
            <a:extLst>
              <a:ext uri="{FF2B5EF4-FFF2-40B4-BE49-F238E27FC236}">
                <a16:creationId xmlns:a16="http://schemas.microsoft.com/office/drawing/2014/main" xmlns="" id="{EFDBDD34-6D7C-244A-91DE-C2699638BE7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72834" y="1717194"/>
            <a:ext cx="5861261" cy="1616292"/>
          </a:xfrm>
          <a:prstGeom prst="rect">
            <a:avLst/>
          </a:prstGeom>
        </p:spPr>
      </p:pic>
      <p:pic>
        <p:nvPicPr>
          <p:cNvPr id="14" name="object 5">
            <a:extLst>
              <a:ext uri="{FF2B5EF4-FFF2-40B4-BE49-F238E27FC236}">
                <a16:creationId xmlns:a16="http://schemas.microsoft.com/office/drawing/2014/main" xmlns="" id="{1D9033E7-C268-5542-B96B-88503E332899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68835" y="3752514"/>
            <a:ext cx="5640723" cy="195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8395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28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xmlns="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xmlns="" id="{FA75B391-4A16-D945-A7B0-973B5A76C170}"/>
              </a:ext>
            </a:extLst>
          </p:cNvPr>
          <p:cNvSpPr txBox="1"/>
          <p:nvPr/>
        </p:nvSpPr>
        <p:spPr>
          <a:xfrm>
            <a:off x="40777" y="1306801"/>
            <a:ext cx="4179570" cy="1099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5519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Recherche</a:t>
            </a:r>
            <a:r>
              <a:rPr sz="2400" b="1" spc="-4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de</a:t>
            </a:r>
            <a:r>
              <a:rPr sz="2400" b="1" spc="-2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AF50"/>
                </a:solidFill>
                <a:latin typeface="Calibri"/>
                <a:cs typeface="Calibri"/>
              </a:rPr>
              <a:t>documents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Détail</a:t>
            </a:r>
            <a:r>
              <a:rPr sz="1800" b="1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d’une</a:t>
            </a:r>
            <a:r>
              <a:rPr sz="1800" b="1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notice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11" name="object 4">
            <a:extLst>
              <a:ext uri="{FF2B5EF4-FFF2-40B4-BE49-F238E27FC236}">
                <a16:creationId xmlns:a16="http://schemas.microsoft.com/office/drawing/2014/main" xmlns="" id="{58D6DA76-0298-4A4D-9969-A084B22B82FA}"/>
              </a:ext>
            </a:extLst>
          </p:cNvPr>
          <p:cNvGrpSpPr/>
          <p:nvPr/>
        </p:nvGrpSpPr>
        <p:grpSpPr>
          <a:xfrm>
            <a:off x="376442" y="938643"/>
            <a:ext cx="8531815" cy="5328285"/>
            <a:chOff x="315468" y="1028700"/>
            <a:chExt cx="11722735" cy="5328285"/>
          </a:xfrm>
        </p:grpSpPr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xmlns="" id="{8E77334A-5593-1849-98A0-5D4DE9BB64E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55564" y="1028700"/>
              <a:ext cx="6382512" cy="5327904"/>
            </a:xfrm>
            <a:prstGeom prst="rect">
              <a:avLst/>
            </a:prstGeom>
          </p:spPr>
        </p:pic>
        <p:sp>
          <p:nvSpPr>
            <p:cNvPr id="15" name="object 6">
              <a:extLst>
                <a:ext uri="{FF2B5EF4-FFF2-40B4-BE49-F238E27FC236}">
                  <a16:creationId xmlns:a16="http://schemas.microsoft.com/office/drawing/2014/main" xmlns="" id="{CB93247A-1680-C64F-AC49-0BFC102877B6}"/>
                </a:ext>
              </a:extLst>
            </p:cNvPr>
            <p:cNvSpPr/>
            <p:nvPr/>
          </p:nvSpPr>
          <p:spPr>
            <a:xfrm>
              <a:off x="5656326" y="1436369"/>
              <a:ext cx="1260475" cy="3724910"/>
            </a:xfrm>
            <a:custGeom>
              <a:avLst/>
              <a:gdLst/>
              <a:ahLst/>
              <a:cxnLst/>
              <a:rect l="l" t="t" r="r" b="b"/>
              <a:pathLst>
                <a:path w="1260475" h="3724910">
                  <a:moveTo>
                    <a:pt x="0" y="252984"/>
                  </a:moveTo>
                  <a:lnTo>
                    <a:pt x="1146048" y="252984"/>
                  </a:lnTo>
                  <a:lnTo>
                    <a:pt x="1146048" y="0"/>
                  </a:lnTo>
                  <a:lnTo>
                    <a:pt x="0" y="0"/>
                  </a:lnTo>
                  <a:lnTo>
                    <a:pt x="0" y="252984"/>
                  </a:lnTo>
                  <a:close/>
                </a:path>
                <a:path w="1260475" h="3724910">
                  <a:moveTo>
                    <a:pt x="4572" y="1289304"/>
                  </a:moveTo>
                  <a:lnTo>
                    <a:pt x="1260348" y="1289304"/>
                  </a:lnTo>
                  <a:lnTo>
                    <a:pt x="1260348" y="1036320"/>
                  </a:lnTo>
                  <a:lnTo>
                    <a:pt x="4572" y="1036320"/>
                  </a:lnTo>
                  <a:lnTo>
                    <a:pt x="4572" y="1289304"/>
                  </a:lnTo>
                  <a:close/>
                </a:path>
                <a:path w="1260475" h="3724910">
                  <a:moveTo>
                    <a:pt x="0" y="3724656"/>
                  </a:moveTo>
                  <a:lnTo>
                    <a:pt x="573024" y="3724656"/>
                  </a:lnTo>
                  <a:lnTo>
                    <a:pt x="573024" y="3471672"/>
                  </a:lnTo>
                  <a:lnTo>
                    <a:pt x="0" y="3471672"/>
                  </a:lnTo>
                  <a:lnTo>
                    <a:pt x="0" y="3724656"/>
                  </a:lnTo>
                  <a:close/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7">
              <a:extLst>
                <a:ext uri="{FF2B5EF4-FFF2-40B4-BE49-F238E27FC236}">
                  <a16:creationId xmlns:a16="http://schemas.microsoft.com/office/drawing/2014/main" xmlns="" id="{9ED551ED-ADE2-4445-A3CB-B7915058AE4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9655" y="2912636"/>
              <a:ext cx="4471450" cy="1039959"/>
            </a:xfrm>
            <a:prstGeom prst="rect">
              <a:avLst/>
            </a:prstGeom>
          </p:spPr>
        </p:pic>
        <p:sp>
          <p:nvSpPr>
            <p:cNvPr id="17" name="object 8">
              <a:extLst>
                <a:ext uri="{FF2B5EF4-FFF2-40B4-BE49-F238E27FC236}">
                  <a16:creationId xmlns:a16="http://schemas.microsoft.com/office/drawing/2014/main" xmlns="" id="{D20C58F1-570F-D34E-A5E1-65F90095F080}"/>
                </a:ext>
              </a:extLst>
            </p:cNvPr>
            <p:cNvSpPr/>
            <p:nvPr/>
          </p:nvSpPr>
          <p:spPr>
            <a:xfrm>
              <a:off x="329946" y="2858261"/>
              <a:ext cx="1422400" cy="254635"/>
            </a:xfrm>
            <a:custGeom>
              <a:avLst/>
              <a:gdLst/>
              <a:ahLst/>
              <a:cxnLst/>
              <a:rect l="l" t="t" r="r" b="b"/>
              <a:pathLst>
                <a:path w="1422400" h="254635">
                  <a:moveTo>
                    <a:pt x="0" y="254508"/>
                  </a:moveTo>
                  <a:lnTo>
                    <a:pt x="1421892" y="254508"/>
                  </a:lnTo>
                  <a:lnTo>
                    <a:pt x="1421892" y="0"/>
                  </a:lnTo>
                  <a:lnTo>
                    <a:pt x="0" y="0"/>
                  </a:lnTo>
                  <a:lnTo>
                    <a:pt x="0" y="254508"/>
                  </a:lnTo>
                  <a:close/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60434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29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xmlns="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xmlns="" id="{E00541F9-3D96-A64B-9895-9E78C24CBABA}"/>
              </a:ext>
            </a:extLst>
          </p:cNvPr>
          <p:cNvSpPr txBox="1"/>
          <p:nvPr/>
        </p:nvSpPr>
        <p:spPr>
          <a:xfrm>
            <a:off x="203790" y="860926"/>
            <a:ext cx="4673009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5519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Recherche</a:t>
            </a:r>
            <a:r>
              <a:rPr sz="2400" b="1" spc="-4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de</a:t>
            </a:r>
            <a:r>
              <a:rPr sz="2400" b="1" spc="-2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00AF50"/>
                </a:solidFill>
                <a:latin typeface="Calibri"/>
                <a:cs typeface="Calibri"/>
              </a:rPr>
              <a:t>documents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Détail</a:t>
            </a:r>
            <a:r>
              <a:rPr sz="1800" b="1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d’une</a:t>
            </a:r>
            <a:r>
              <a:rPr sz="1800" b="1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notice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11" name="object 4">
            <a:extLst>
              <a:ext uri="{FF2B5EF4-FFF2-40B4-BE49-F238E27FC236}">
                <a16:creationId xmlns:a16="http://schemas.microsoft.com/office/drawing/2014/main" xmlns="" id="{FEC2064F-F58A-8744-92DA-932D56F35841}"/>
              </a:ext>
            </a:extLst>
          </p:cNvPr>
          <p:cNvGrpSpPr/>
          <p:nvPr/>
        </p:nvGrpSpPr>
        <p:grpSpPr>
          <a:xfrm>
            <a:off x="376921" y="2434711"/>
            <a:ext cx="4969865" cy="3220085"/>
            <a:chOff x="902208" y="2844166"/>
            <a:chExt cx="5304155" cy="3220085"/>
          </a:xfrm>
        </p:grpSpPr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xmlns="" id="{D1F97AC0-5C2B-134D-964B-B00AF7CAD340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2208" y="2844166"/>
              <a:ext cx="2990850" cy="3219829"/>
            </a:xfrm>
            <a:prstGeom prst="rect">
              <a:avLst/>
            </a:prstGeom>
          </p:spPr>
        </p:pic>
        <p:sp>
          <p:nvSpPr>
            <p:cNvPr id="15" name="object 6">
              <a:extLst>
                <a:ext uri="{FF2B5EF4-FFF2-40B4-BE49-F238E27FC236}">
                  <a16:creationId xmlns:a16="http://schemas.microsoft.com/office/drawing/2014/main" xmlns="" id="{A05B399A-835F-F04B-9DDA-08D92CD51416}"/>
                </a:ext>
              </a:extLst>
            </p:cNvPr>
            <p:cNvSpPr/>
            <p:nvPr/>
          </p:nvSpPr>
          <p:spPr>
            <a:xfrm>
              <a:off x="919734" y="2957321"/>
              <a:ext cx="1016635" cy="294640"/>
            </a:xfrm>
            <a:custGeom>
              <a:avLst/>
              <a:gdLst/>
              <a:ahLst/>
              <a:cxnLst/>
              <a:rect l="l" t="t" r="r" b="b"/>
              <a:pathLst>
                <a:path w="1016635" h="294639">
                  <a:moveTo>
                    <a:pt x="0" y="294132"/>
                  </a:moveTo>
                  <a:lnTo>
                    <a:pt x="1016508" y="294132"/>
                  </a:lnTo>
                  <a:lnTo>
                    <a:pt x="1016508" y="0"/>
                  </a:lnTo>
                  <a:lnTo>
                    <a:pt x="0" y="0"/>
                  </a:lnTo>
                  <a:lnTo>
                    <a:pt x="0" y="294132"/>
                  </a:lnTo>
                  <a:close/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7">
              <a:extLst>
                <a:ext uri="{FF2B5EF4-FFF2-40B4-BE49-F238E27FC236}">
                  <a16:creationId xmlns:a16="http://schemas.microsoft.com/office/drawing/2014/main" xmlns="" id="{FD6E9892-7EF0-974C-9BEA-0C83181D1969}"/>
                </a:ext>
              </a:extLst>
            </p:cNvPr>
            <p:cNvSpPr/>
            <p:nvPr/>
          </p:nvSpPr>
          <p:spPr>
            <a:xfrm>
              <a:off x="2953512" y="5114544"/>
              <a:ext cx="3253104" cy="173990"/>
            </a:xfrm>
            <a:custGeom>
              <a:avLst/>
              <a:gdLst/>
              <a:ahLst/>
              <a:cxnLst/>
              <a:rect l="l" t="t" r="r" b="b"/>
              <a:pathLst>
                <a:path w="3253104" h="173989">
                  <a:moveTo>
                    <a:pt x="3079115" y="0"/>
                  </a:moveTo>
                  <a:lnTo>
                    <a:pt x="3079115" y="173735"/>
                  </a:lnTo>
                  <a:lnTo>
                    <a:pt x="3194939" y="115823"/>
                  </a:lnTo>
                  <a:lnTo>
                    <a:pt x="3108071" y="115823"/>
                  </a:lnTo>
                  <a:lnTo>
                    <a:pt x="3108071" y="57911"/>
                  </a:lnTo>
                  <a:lnTo>
                    <a:pt x="3194939" y="57911"/>
                  </a:lnTo>
                  <a:lnTo>
                    <a:pt x="3079115" y="0"/>
                  </a:lnTo>
                  <a:close/>
                </a:path>
                <a:path w="3253104" h="173989">
                  <a:moveTo>
                    <a:pt x="3079115" y="57911"/>
                  </a:moveTo>
                  <a:lnTo>
                    <a:pt x="0" y="57911"/>
                  </a:lnTo>
                  <a:lnTo>
                    <a:pt x="0" y="115823"/>
                  </a:lnTo>
                  <a:lnTo>
                    <a:pt x="3079115" y="115823"/>
                  </a:lnTo>
                  <a:lnTo>
                    <a:pt x="3079115" y="57911"/>
                  </a:lnTo>
                  <a:close/>
                </a:path>
                <a:path w="3253104" h="173989">
                  <a:moveTo>
                    <a:pt x="3194939" y="57911"/>
                  </a:moveTo>
                  <a:lnTo>
                    <a:pt x="3108071" y="57911"/>
                  </a:lnTo>
                  <a:lnTo>
                    <a:pt x="3108071" y="115823"/>
                  </a:lnTo>
                  <a:lnTo>
                    <a:pt x="3194939" y="115823"/>
                  </a:lnTo>
                  <a:lnTo>
                    <a:pt x="3252851" y="86867"/>
                  </a:lnTo>
                  <a:lnTo>
                    <a:pt x="3194939" y="5791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8">
            <a:extLst>
              <a:ext uri="{FF2B5EF4-FFF2-40B4-BE49-F238E27FC236}">
                <a16:creationId xmlns:a16="http://schemas.microsoft.com/office/drawing/2014/main" xmlns="" id="{A1713036-0A29-9F40-8DF0-1C6FF5DB5E99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09722" y="2842506"/>
            <a:ext cx="3118645" cy="257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341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3000" y="141632"/>
            <a:ext cx="6471667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Caractéristiques</a:t>
            </a:r>
            <a:r>
              <a:rPr lang="fr-FR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fr-FR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Scopus</a:t>
            </a:r>
            <a:endParaRPr lang="fr-FR" sz="40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3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bject 4">
            <a:extLst>
              <a:ext uri="{FF2B5EF4-FFF2-40B4-BE49-F238E27FC236}">
                <a16:creationId xmlns:a16="http://schemas.microsoft.com/office/drawing/2014/main" xmlns="" id="{F7F348CC-8147-6744-A1A4-16E7A3F941A3}"/>
              </a:ext>
            </a:extLst>
          </p:cNvPr>
          <p:cNvSpPr txBox="1"/>
          <p:nvPr/>
        </p:nvSpPr>
        <p:spPr>
          <a:xfrm>
            <a:off x="326802" y="1228738"/>
            <a:ext cx="4239260" cy="415290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marR="5080" indent="-228600">
              <a:lnSpc>
                <a:spcPts val="1340"/>
              </a:lnSpc>
              <a:spcBef>
                <a:spcPts val="430"/>
              </a:spcBef>
              <a:buClr>
                <a:srgbClr val="003E20"/>
              </a:buClr>
              <a:buSzPct val="128571"/>
              <a:buFont typeface="Wingdings"/>
              <a:buChar char=""/>
              <a:tabLst>
                <a:tab pos="241300" algn="l"/>
              </a:tabLst>
            </a:pP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Base</a:t>
            </a:r>
            <a:r>
              <a:rPr sz="1400" spc="-2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de</a:t>
            </a:r>
            <a:r>
              <a:rPr sz="1400" spc="-2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données</a:t>
            </a:r>
            <a:r>
              <a:rPr sz="1400" spc="-4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bibliographique</a:t>
            </a:r>
            <a:r>
              <a:rPr sz="1400" spc="-4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et</a:t>
            </a:r>
            <a:r>
              <a:rPr sz="1400" spc="-5" dirty="0">
                <a:solidFill>
                  <a:srgbClr val="275561"/>
                </a:solidFill>
                <a:latin typeface="Arial MT"/>
                <a:cs typeface="Arial MT"/>
              </a:rPr>
              <a:t> bibliométrique </a:t>
            </a:r>
            <a:r>
              <a:rPr sz="1400" spc="-37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lancée</a:t>
            </a:r>
            <a:r>
              <a:rPr sz="1400" spc="-3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par</a:t>
            </a:r>
            <a:r>
              <a:rPr sz="1400" spc="-2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75561"/>
                </a:solidFill>
                <a:latin typeface="Arial MT"/>
                <a:cs typeface="Arial MT"/>
              </a:rPr>
              <a:t>Elsevier </a:t>
            </a: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en</a:t>
            </a:r>
            <a:r>
              <a:rPr sz="1400" spc="-2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2004</a:t>
            </a:r>
            <a:endParaRPr sz="1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03E20"/>
              </a:buClr>
              <a:buFont typeface="Wingdings"/>
              <a:buChar char=""/>
            </a:pPr>
            <a:endParaRPr sz="125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buClr>
                <a:srgbClr val="003E20"/>
              </a:buClr>
              <a:buSzPct val="128571"/>
              <a:buFont typeface="Wingdings"/>
              <a:buChar char=""/>
              <a:tabLst>
                <a:tab pos="241300" algn="l"/>
              </a:tabLst>
            </a:pPr>
            <a:r>
              <a:rPr sz="1400" spc="-5" dirty="0">
                <a:solidFill>
                  <a:srgbClr val="275561"/>
                </a:solidFill>
                <a:latin typeface="Arial MT"/>
                <a:cs typeface="Arial MT"/>
              </a:rPr>
              <a:t>Période</a:t>
            </a:r>
            <a:r>
              <a:rPr sz="1400" spc="-3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75561"/>
                </a:solidFill>
                <a:latin typeface="Arial MT"/>
                <a:cs typeface="Arial MT"/>
              </a:rPr>
              <a:t>de</a:t>
            </a:r>
            <a:r>
              <a:rPr sz="1400" spc="-1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75561"/>
                </a:solidFill>
                <a:latin typeface="Arial MT"/>
                <a:cs typeface="Arial MT"/>
              </a:rPr>
              <a:t>couverture</a:t>
            </a:r>
            <a:r>
              <a:rPr sz="1400" spc="-4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:</a:t>
            </a:r>
            <a:r>
              <a:rPr sz="1400" spc="-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75561"/>
                </a:solidFill>
                <a:latin typeface="Arial MT"/>
                <a:cs typeface="Arial MT"/>
              </a:rPr>
              <a:t>depuis</a:t>
            </a:r>
            <a:r>
              <a:rPr sz="1400" spc="-3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75561"/>
                </a:solidFill>
                <a:latin typeface="Arial MT"/>
                <a:cs typeface="Arial MT"/>
              </a:rPr>
              <a:t>1960</a:t>
            </a:r>
            <a:endParaRPr sz="14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465"/>
              </a:spcBef>
              <a:buClr>
                <a:srgbClr val="003E20"/>
              </a:buClr>
              <a:buSzPct val="128571"/>
              <a:buFont typeface="Wingdings"/>
              <a:buChar char=""/>
              <a:tabLst>
                <a:tab pos="241300" algn="l"/>
              </a:tabLst>
            </a:pP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75</a:t>
            </a:r>
            <a:r>
              <a:rPr sz="1400" spc="-4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millions</a:t>
            </a:r>
            <a:r>
              <a:rPr sz="1400" spc="-3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de</a:t>
            </a:r>
            <a:r>
              <a:rPr sz="1400" spc="-3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notices</a:t>
            </a:r>
            <a:endParaRPr sz="1400" dirty="0">
              <a:latin typeface="Arial MT"/>
              <a:cs typeface="Arial MT"/>
            </a:endParaRPr>
          </a:p>
          <a:p>
            <a:pPr marL="469900" lvl="1" indent="-228600">
              <a:lnSpc>
                <a:spcPct val="100000"/>
              </a:lnSpc>
              <a:spcBef>
                <a:spcPts val="320"/>
              </a:spcBef>
              <a:buClr>
                <a:srgbClr val="AA092E"/>
              </a:buClr>
              <a:buSzPct val="129166"/>
              <a:buChar char="•"/>
              <a:tabLst>
                <a:tab pos="469265" algn="l"/>
                <a:tab pos="469900" algn="l"/>
              </a:tabLst>
            </a:pPr>
            <a:r>
              <a:rPr sz="1200" dirty="0">
                <a:solidFill>
                  <a:srgbClr val="275561"/>
                </a:solidFill>
                <a:latin typeface="Arial MT"/>
                <a:cs typeface="Arial MT"/>
              </a:rPr>
              <a:t>8,5</a:t>
            </a:r>
            <a:r>
              <a:rPr sz="1200" spc="-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200" spc="5" dirty="0">
                <a:solidFill>
                  <a:srgbClr val="275561"/>
                </a:solidFill>
                <a:latin typeface="Arial MT"/>
                <a:cs typeface="Arial MT"/>
              </a:rPr>
              <a:t>m</a:t>
            </a:r>
            <a:r>
              <a:rPr sz="1200" spc="-5" dirty="0">
                <a:solidFill>
                  <a:srgbClr val="275561"/>
                </a:solidFill>
                <a:latin typeface="Arial MT"/>
                <a:cs typeface="Arial MT"/>
              </a:rPr>
              <a:t>illi</a:t>
            </a:r>
            <a:r>
              <a:rPr sz="1200" dirty="0">
                <a:solidFill>
                  <a:srgbClr val="275561"/>
                </a:solidFill>
                <a:latin typeface="Arial MT"/>
                <a:cs typeface="Arial MT"/>
              </a:rPr>
              <a:t>ons</a:t>
            </a:r>
            <a:r>
              <a:rPr sz="1200" spc="-3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75561"/>
                </a:solidFill>
                <a:latin typeface="Arial MT"/>
                <a:cs typeface="Arial MT"/>
              </a:rPr>
              <a:t>d</a:t>
            </a:r>
            <a:r>
              <a:rPr sz="1200" spc="-5" dirty="0">
                <a:solidFill>
                  <a:srgbClr val="275561"/>
                </a:solidFill>
                <a:latin typeface="Arial MT"/>
                <a:cs typeface="Arial MT"/>
              </a:rPr>
              <a:t>’Articl</a:t>
            </a:r>
            <a:r>
              <a:rPr sz="1200" dirty="0">
                <a:solidFill>
                  <a:srgbClr val="275561"/>
                </a:solidFill>
                <a:latin typeface="Arial MT"/>
                <a:cs typeface="Arial MT"/>
              </a:rPr>
              <a:t>es</a:t>
            </a:r>
            <a:r>
              <a:rPr sz="1200" spc="-2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75561"/>
                </a:solidFill>
                <a:latin typeface="Arial MT"/>
                <a:cs typeface="Arial MT"/>
              </a:rPr>
              <a:t>en</a:t>
            </a:r>
            <a:r>
              <a:rPr sz="1200" spc="-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75561"/>
                </a:solidFill>
                <a:latin typeface="Arial MT"/>
                <a:cs typeface="Arial MT"/>
              </a:rPr>
              <a:t>O</a:t>
            </a:r>
            <a:r>
              <a:rPr sz="1200" spc="5" dirty="0">
                <a:solidFill>
                  <a:srgbClr val="275561"/>
                </a:solidFill>
                <a:latin typeface="Arial MT"/>
                <a:cs typeface="Arial MT"/>
              </a:rPr>
              <a:t>p</a:t>
            </a:r>
            <a:r>
              <a:rPr sz="1200" dirty="0">
                <a:solidFill>
                  <a:srgbClr val="275561"/>
                </a:solidFill>
                <a:latin typeface="Arial MT"/>
                <a:cs typeface="Arial MT"/>
              </a:rPr>
              <a:t>en</a:t>
            </a:r>
            <a:r>
              <a:rPr sz="1200" spc="-9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75561"/>
                </a:solidFill>
                <a:latin typeface="Arial MT"/>
                <a:cs typeface="Arial MT"/>
              </a:rPr>
              <a:t>Access</a:t>
            </a:r>
            <a:endParaRPr sz="1200" dirty="0">
              <a:latin typeface="Arial MT"/>
              <a:cs typeface="Arial MT"/>
            </a:endParaRPr>
          </a:p>
          <a:p>
            <a:pPr marL="469900" lvl="1" indent="-228600">
              <a:lnSpc>
                <a:spcPct val="100000"/>
              </a:lnSpc>
              <a:spcBef>
                <a:spcPts val="310"/>
              </a:spcBef>
              <a:buClr>
                <a:srgbClr val="AA092E"/>
              </a:buClr>
              <a:buSzPct val="129166"/>
              <a:buChar char="•"/>
              <a:tabLst>
                <a:tab pos="469265" algn="l"/>
                <a:tab pos="469900" algn="l"/>
              </a:tabLst>
            </a:pPr>
            <a:r>
              <a:rPr sz="1200" spc="-5" dirty="0">
                <a:solidFill>
                  <a:srgbClr val="275561"/>
                </a:solidFill>
                <a:latin typeface="Arial MT"/>
                <a:cs typeface="Arial MT"/>
              </a:rPr>
              <a:t>9</a:t>
            </a:r>
            <a:r>
              <a:rPr sz="1200" spc="-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275561"/>
                </a:solidFill>
                <a:latin typeface="Arial MT"/>
                <a:cs typeface="Arial MT"/>
              </a:rPr>
              <a:t>millions</a:t>
            </a:r>
            <a:r>
              <a:rPr sz="1200" spc="-2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275561"/>
                </a:solidFill>
                <a:latin typeface="Arial MT"/>
                <a:cs typeface="Arial MT"/>
              </a:rPr>
              <a:t>de</a:t>
            </a:r>
            <a:r>
              <a:rPr sz="1200" spc="-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275561"/>
                </a:solidFill>
                <a:latin typeface="Arial MT"/>
                <a:cs typeface="Arial MT"/>
              </a:rPr>
              <a:t>conferences</a:t>
            </a:r>
            <a:r>
              <a:rPr sz="1200" spc="-2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275561"/>
                </a:solidFill>
                <a:latin typeface="Arial MT"/>
                <a:cs typeface="Arial MT"/>
              </a:rPr>
              <a:t>papers</a:t>
            </a:r>
            <a:endParaRPr sz="12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460"/>
              </a:spcBef>
              <a:buClr>
                <a:srgbClr val="003E20"/>
              </a:buClr>
              <a:buSzPct val="128571"/>
              <a:buFont typeface="Wingdings"/>
              <a:buChar char=""/>
              <a:tabLst>
                <a:tab pos="241300" algn="l"/>
              </a:tabLst>
            </a:pP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24,600</a:t>
            </a:r>
            <a:r>
              <a:rPr sz="1400" spc="-6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titres</a:t>
            </a:r>
            <a:r>
              <a:rPr sz="1400" spc="-3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de</a:t>
            </a:r>
            <a:r>
              <a:rPr sz="1400" spc="-3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75561"/>
                </a:solidFill>
                <a:latin typeface="Arial MT"/>
                <a:cs typeface="Arial MT"/>
              </a:rPr>
              <a:t>revues</a:t>
            </a:r>
            <a:endParaRPr sz="1400" dirty="0">
              <a:latin typeface="Arial MT"/>
              <a:cs typeface="Arial MT"/>
            </a:endParaRPr>
          </a:p>
          <a:p>
            <a:pPr marL="469900" lvl="1" indent="-228600">
              <a:lnSpc>
                <a:spcPct val="100000"/>
              </a:lnSpc>
              <a:spcBef>
                <a:spcPts val="320"/>
              </a:spcBef>
              <a:buClr>
                <a:srgbClr val="AA092E"/>
              </a:buClr>
              <a:buSzPct val="129166"/>
              <a:buChar char="•"/>
              <a:tabLst>
                <a:tab pos="469265" algn="l"/>
                <a:tab pos="469900" algn="l"/>
              </a:tabLst>
            </a:pPr>
            <a:r>
              <a:rPr sz="1200" spc="-5" dirty="0">
                <a:solidFill>
                  <a:srgbClr val="275561"/>
                </a:solidFill>
                <a:latin typeface="Arial MT"/>
                <a:cs typeface="Arial MT"/>
              </a:rPr>
              <a:t>4</a:t>
            </a:r>
            <a:r>
              <a:rPr sz="1200" spc="-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275561"/>
                </a:solidFill>
                <a:latin typeface="Arial MT"/>
                <a:cs typeface="Arial MT"/>
              </a:rPr>
              <a:t>000</a:t>
            </a:r>
            <a:r>
              <a:rPr sz="1200" spc="-1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275561"/>
                </a:solidFill>
                <a:latin typeface="Arial MT"/>
                <a:cs typeface="Arial MT"/>
              </a:rPr>
              <a:t>en </a:t>
            </a:r>
            <a:r>
              <a:rPr sz="1200" dirty="0">
                <a:solidFill>
                  <a:srgbClr val="275561"/>
                </a:solidFill>
                <a:latin typeface="Arial MT"/>
                <a:cs typeface="Arial MT"/>
              </a:rPr>
              <a:t>G</a:t>
            </a:r>
            <a:r>
              <a:rPr sz="1200" spc="5" dirty="0">
                <a:solidFill>
                  <a:srgbClr val="275561"/>
                </a:solidFill>
                <a:latin typeface="Arial MT"/>
                <a:cs typeface="Arial MT"/>
              </a:rPr>
              <a:t>o</a:t>
            </a:r>
            <a:r>
              <a:rPr sz="1200" spc="-5" dirty="0">
                <a:solidFill>
                  <a:srgbClr val="275561"/>
                </a:solidFill>
                <a:latin typeface="Arial MT"/>
                <a:cs typeface="Arial MT"/>
              </a:rPr>
              <a:t>ld</a:t>
            </a:r>
            <a:r>
              <a:rPr sz="1200" spc="-2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75561"/>
                </a:solidFill>
                <a:latin typeface="Arial MT"/>
                <a:cs typeface="Arial MT"/>
              </a:rPr>
              <a:t>O</a:t>
            </a:r>
            <a:r>
              <a:rPr sz="1200" spc="5" dirty="0">
                <a:solidFill>
                  <a:srgbClr val="275561"/>
                </a:solidFill>
                <a:latin typeface="Arial MT"/>
                <a:cs typeface="Arial MT"/>
              </a:rPr>
              <a:t>p</a:t>
            </a:r>
            <a:r>
              <a:rPr sz="1200" spc="-5" dirty="0">
                <a:solidFill>
                  <a:srgbClr val="275561"/>
                </a:solidFill>
                <a:latin typeface="Arial MT"/>
                <a:cs typeface="Arial MT"/>
              </a:rPr>
              <a:t>en</a:t>
            </a:r>
            <a:r>
              <a:rPr sz="1200" spc="-8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75561"/>
                </a:solidFill>
                <a:latin typeface="Arial MT"/>
                <a:cs typeface="Arial MT"/>
              </a:rPr>
              <a:t>Access</a:t>
            </a:r>
            <a:endParaRPr sz="1200" dirty="0">
              <a:latin typeface="Arial MT"/>
              <a:cs typeface="Arial MT"/>
            </a:endParaRPr>
          </a:p>
          <a:p>
            <a:pPr marL="469900" lvl="1" indent="-228600">
              <a:lnSpc>
                <a:spcPct val="100000"/>
              </a:lnSpc>
              <a:spcBef>
                <a:spcPts val="310"/>
              </a:spcBef>
              <a:buClr>
                <a:srgbClr val="AA092E"/>
              </a:buClr>
              <a:buSzPct val="129166"/>
              <a:buChar char="•"/>
              <a:tabLst>
                <a:tab pos="469265" algn="l"/>
                <a:tab pos="469900" algn="l"/>
              </a:tabLst>
            </a:pPr>
            <a:r>
              <a:rPr sz="1200" spc="-5" dirty="0">
                <a:solidFill>
                  <a:srgbClr val="275561"/>
                </a:solidFill>
                <a:latin typeface="Arial MT"/>
                <a:cs typeface="Arial MT"/>
              </a:rPr>
              <a:t>740</a:t>
            </a:r>
            <a:r>
              <a:rPr sz="1200" spc="-3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275561"/>
                </a:solidFill>
                <a:latin typeface="Arial MT"/>
                <a:cs typeface="Arial MT"/>
              </a:rPr>
              <a:t>Book</a:t>
            </a:r>
            <a:r>
              <a:rPr sz="1200" spc="-3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275561"/>
                </a:solidFill>
                <a:latin typeface="Arial MT"/>
                <a:cs typeface="Arial MT"/>
              </a:rPr>
              <a:t>series</a:t>
            </a:r>
            <a:endParaRPr sz="1200" dirty="0">
              <a:latin typeface="Arial MT"/>
              <a:cs typeface="Arial MT"/>
            </a:endParaRPr>
          </a:p>
          <a:p>
            <a:pPr marL="469900" lvl="1" indent="-228600">
              <a:lnSpc>
                <a:spcPct val="100000"/>
              </a:lnSpc>
              <a:spcBef>
                <a:spcPts val="315"/>
              </a:spcBef>
              <a:buClr>
                <a:srgbClr val="AA092E"/>
              </a:buClr>
              <a:buSzPct val="129166"/>
              <a:buChar char="•"/>
              <a:tabLst>
                <a:tab pos="469265" algn="l"/>
                <a:tab pos="469900" algn="l"/>
              </a:tabLst>
            </a:pPr>
            <a:r>
              <a:rPr sz="1200" spc="-5" dirty="0">
                <a:solidFill>
                  <a:srgbClr val="275561"/>
                </a:solidFill>
                <a:latin typeface="Arial MT"/>
                <a:cs typeface="Arial MT"/>
              </a:rPr>
              <a:t>300</a:t>
            </a:r>
            <a:r>
              <a:rPr sz="1200" spc="-3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275561"/>
                </a:solidFill>
                <a:latin typeface="Arial MT"/>
                <a:cs typeface="Arial MT"/>
              </a:rPr>
              <a:t>trade</a:t>
            </a:r>
            <a:r>
              <a:rPr sz="1200" spc="-2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275561"/>
                </a:solidFill>
                <a:latin typeface="Arial MT"/>
                <a:cs typeface="Arial MT"/>
              </a:rPr>
              <a:t>publications</a:t>
            </a:r>
            <a:endParaRPr sz="1200" dirty="0">
              <a:latin typeface="Arial MT"/>
              <a:cs typeface="Arial MT"/>
            </a:endParaRPr>
          </a:p>
          <a:p>
            <a:pPr marL="469900" lvl="1" indent="-228600">
              <a:lnSpc>
                <a:spcPct val="100000"/>
              </a:lnSpc>
              <a:spcBef>
                <a:spcPts val="310"/>
              </a:spcBef>
              <a:buClr>
                <a:srgbClr val="AA092E"/>
              </a:buClr>
              <a:buSzPct val="129166"/>
              <a:buChar char="•"/>
              <a:tabLst>
                <a:tab pos="469265" algn="l"/>
                <a:tab pos="469900" algn="l"/>
              </a:tabLst>
            </a:pPr>
            <a:r>
              <a:rPr sz="1200" spc="-5" dirty="0">
                <a:solidFill>
                  <a:srgbClr val="275561"/>
                </a:solidFill>
                <a:latin typeface="Arial MT"/>
                <a:cs typeface="Arial MT"/>
              </a:rPr>
              <a:t>Articles in</a:t>
            </a:r>
            <a:r>
              <a:rPr sz="120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275561"/>
                </a:solidFill>
                <a:latin typeface="Arial MT"/>
                <a:cs typeface="Arial MT"/>
              </a:rPr>
              <a:t>press</a:t>
            </a:r>
            <a:r>
              <a:rPr sz="120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275561"/>
                </a:solidFill>
                <a:latin typeface="Arial MT"/>
                <a:cs typeface="Arial MT"/>
              </a:rPr>
              <a:t>(accepted</a:t>
            </a:r>
            <a:r>
              <a:rPr sz="1200" spc="-1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275561"/>
                </a:solidFill>
                <a:latin typeface="Arial MT"/>
                <a:cs typeface="Arial MT"/>
              </a:rPr>
              <a:t>for</a:t>
            </a:r>
            <a:r>
              <a:rPr sz="1200" spc="-5" dirty="0">
                <a:solidFill>
                  <a:srgbClr val="275561"/>
                </a:solidFill>
                <a:latin typeface="Arial MT"/>
                <a:cs typeface="Arial MT"/>
              </a:rPr>
              <a:t> publication)</a:t>
            </a:r>
            <a:endParaRPr sz="12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460"/>
              </a:spcBef>
              <a:buClr>
                <a:srgbClr val="003E20"/>
              </a:buClr>
              <a:buSzPct val="128571"/>
              <a:buFont typeface="Wingdings"/>
              <a:buChar char=""/>
              <a:tabLst>
                <a:tab pos="241300" algn="l"/>
              </a:tabLst>
            </a:pP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194</a:t>
            </a:r>
            <a:r>
              <a:rPr sz="1400" spc="-4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000</a:t>
            </a:r>
            <a:r>
              <a:rPr sz="1400" spc="-3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75561"/>
                </a:solidFill>
                <a:latin typeface="Arial MT"/>
                <a:cs typeface="Arial MT"/>
              </a:rPr>
              <a:t>ouvrages</a:t>
            </a:r>
            <a:endParaRPr sz="14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465"/>
              </a:spcBef>
              <a:buClr>
                <a:srgbClr val="003E20"/>
              </a:buClr>
              <a:buSzPct val="128571"/>
              <a:buFont typeface="Wingdings"/>
              <a:buChar char=""/>
              <a:tabLst>
                <a:tab pos="241300" algn="l"/>
              </a:tabLst>
            </a:pP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5,000</a:t>
            </a:r>
            <a:r>
              <a:rPr sz="1400" spc="-4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publishers</a:t>
            </a:r>
            <a:r>
              <a:rPr sz="1400" spc="-5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(dont</a:t>
            </a:r>
            <a:r>
              <a:rPr sz="1400" spc="-3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275561"/>
                </a:solidFill>
                <a:latin typeface="Arial MT"/>
                <a:cs typeface="Arial MT"/>
              </a:rPr>
              <a:t>Elsevier)</a:t>
            </a:r>
            <a:endParaRPr sz="14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460"/>
              </a:spcBef>
              <a:buClr>
                <a:srgbClr val="003E20"/>
              </a:buClr>
              <a:buSzPct val="128571"/>
              <a:buFont typeface="Wingdings"/>
              <a:buChar char=""/>
              <a:tabLst>
                <a:tab pos="241300" algn="l"/>
              </a:tabLst>
            </a:pPr>
            <a:r>
              <a:rPr sz="1400" dirty="0">
                <a:solidFill>
                  <a:srgbClr val="275561"/>
                </a:solidFill>
                <a:latin typeface="Arial MT"/>
                <a:cs typeface="Arial MT"/>
              </a:rPr>
              <a:t>Citations</a:t>
            </a:r>
            <a:endParaRPr sz="1400" dirty="0">
              <a:latin typeface="Arial MT"/>
              <a:cs typeface="Arial MT"/>
            </a:endParaRPr>
          </a:p>
        </p:txBody>
      </p:sp>
      <p:pic>
        <p:nvPicPr>
          <p:cNvPr id="15" name="object 2">
            <a:extLst>
              <a:ext uri="{FF2B5EF4-FFF2-40B4-BE49-F238E27FC236}">
                <a16:creationId xmlns:a16="http://schemas.microsoft.com/office/drawing/2014/main" xmlns="" id="{B2135C17-A7CC-2048-A312-D76218F7176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20319" y="842772"/>
            <a:ext cx="4257159" cy="2891028"/>
          </a:xfrm>
          <a:prstGeom prst="rect">
            <a:avLst/>
          </a:prstGeom>
        </p:spPr>
      </p:pic>
      <p:pic>
        <p:nvPicPr>
          <p:cNvPr id="16" name="object 5">
            <a:extLst>
              <a:ext uri="{FF2B5EF4-FFF2-40B4-BE49-F238E27FC236}">
                <a16:creationId xmlns:a16="http://schemas.microsoft.com/office/drawing/2014/main" xmlns="" id="{1F452B36-47E1-D34C-B019-7E6292592763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59537" y="3930913"/>
            <a:ext cx="2390928" cy="201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33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30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xmlns="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xmlns="" id="{76CE2132-FF1B-B84F-B789-68F16D67F55A}"/>
              </a:ext>
            </a:extLst>
          </p:cNvPr>
          <p:cNvSpPr txBox="1"/>
          <p:nvPr/>
        </p:nvSpPr>
        <p:spPr>
          <a:xfrm>
            <a:off x="72084" y="1212184"/>
            <a:ext cx="417957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5519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Recherche</a:t>
            </a:r>
            <a:r>
              <a:rPr sz="1600" b="1" spc="-4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600" b="1" spc="-25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5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documents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Détail</a:t>
            </a:r>
            <a:r>
              <a:rPr sz="1600" b="1" spc="-45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10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d’une</a:t>
            </a:r>
            <a:r>
              <a:rPr sz="1600" b="1" spc="-30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b="1" spc="-5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notice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object 4">
            <a:extLst>
              <a:ext uri="{FF2B5EF4-FFF2-40B4-BE49-F238E27FC236}">
                <a16:creationId xmlns:a16="http://schemas.microsoft.com/office/drawing/2014/main" xmlns="" id="{1C0D971F-8F9C-834E-98E3-69619CD847A2}"/>
              </a:ext>
            </a:extLst>
          </p:cNvPr>
          <p:cNvGrpSpPr/>
          <p:nvPr/>
        </p:nvGrpSpPr>
        <p:grpSpPr>
          <a:xfrm>
            <a:off x="3220277" y="873125"/>
            <a:ext cx="5923723" cy="5111750"/>
            <a:chOff x="5271515" y="1217675"/>
            <a:chExt cx="6204585" cy="5111750"/>
          </a:xfrm>
        </p:grpSpPr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xmlns="" id="{7D39F156-58B3-B349-95B1-6BBEEAE74D9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85231" y="1249679"/>
              <a:ext cx="2528316" cy="4981956"/>
            </a:xfrm>
            <a:prstGeom prst="rect">
              <a:avLst/>
            </a:prstGeom>
          </p:spPr>
        </p:pic>
        <p:sp>
          <p:nvSpPr>
            <p:cNvPr id="15" name="object 6">
              <a:extLst>
                <a:ext uri="{FF2B5EF4-FFF2-40B4-BE49-F238E27FC236}">
                  <a16:creationId xmlns:a16="http://schemas.microsoft.com/office/drawing/2014/main" xmlns="" id="{4922BB8A-E531-5943-8D6B-09D179648E23}"/>
                </a:ext>
              </a:extLst>
            </p:cNvPr>
            <p:cNvSpPr/>
            <p:nvPr/>
          </p:nvSpPr>
          <p:spPr>
            <a:xfrm>
              <a:off x="5285993" y="1232153"/>
              <a:ext cx="1786255" cy="292735"/>
            </a:xfrm>
            <a:custGeom>
              <a:avLst/>
              <a:gdLst/>
              <a:ahLst/>
              <a:cxnLst/>
              <a:rect l="l" t="t" r="r" b="b"/>
              <a:pathLst>
                <a:path w="1786254" h="292734">
                  <a:moveTo>
                    <a:pt x="0" y="292608"/>
                  </a:moveTo>
                  <a:lnTo>
                    <a:pt x="1786127" y="292608"/>
                  </a:lnTo>
                  <a:lnTo>
                    <a:pt x="1786127" y="0"/>
                  </a:lnTo>
                  <a:lnTo>
                    <a:pt x="0" y="0"/>
                  </a:lnTo>
                  <a:lnTo>
                    <a:pt x="0" y="292608"/>
                  </a:lnTo>
                  <a:close/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7">
              <a:extLst>
                <a:ext uri="{FF2B5EF4-FFF2-40B4-BE49-F238E27FC236}">
                  <a16:creationId xmlns:a16="http://schemas.microsoft.com/office/drawing/2014/main" xmlns="" id="{499AB29D-18DF-8F48-9CA2-B1F7369D1D57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13291" y="1257299"/>
              <a:ext cx="2662428" cy="5071872"/>
            </a:xfrm>
            <a:prstGeom prst="rect">
              <a:avLst/>
            </a:prstGeom>
          </p:spPr>
        </p:pic>
        <p:sp>
          <p:nvSpPr>
            <p:cNvPr id="17" name="object 8">
              <a:extLst>
                <a:ext uri="{FF2B5EF4-FFF2-40B4-BE49-F238E27FC236}">
                  <a16:creationId xmlns:a16="http://schemas.microsoft.com/office/drawing/2014/main" xmlns="" id="{F38B369F-67C0-1D4C-99F9-3C127F481E71}"/>
                </a:ext>
              </a:extLst>
            </p:cNvPr>
            <p:cNvSpPr/>
            <p:nvPr/>
          </p:nvSpPr>
          <p:spPr>
            <a:xfrm>
              <a:off x="8814053" y="1258061"/>
              <a:ext cx="1605280" cy="292735"/>
            </a:xfrm>
            <a:custGeom>
              <a:avLst/>
              <a:gdLst/>
              <a:ahLst/>
              <a:cxnLst/>
              <a:rect l="l" t="t" r="r" b="b"/>
              <a:pathLst>
                <a:path w="1605279" h="292734">
                  <a:moveTo>
                    <a:pt x="0" y="292608"/>
                  </a:moveTo>
                  <a:lnTo>
                    <a:pt x="1604772" y="292608"/>
                  </a:lnTo>
                  <a:lnTo>
                    <a:pt x="1604772" y="0"/>
                  </a:lnTo>
                  <a:lnTo>
                    <a:pt x="0" y="0"/>
                  </a:lnTo>
                  <a:lnTo>
                    <a:pt x="0" y="292608"/>
                  </a:lnTo>
                  <a:close/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8564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31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xmlns="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xmlns="" id="{D139C0E2-D89D-604A-A5DB-4AA9C1CEFCD2}"/>
              </a:ext>
            </a:extLst>
          </p:cNvPr>
          <p:cNvSpPr txBox="1"/>
          <p:nvPr/>
        </p:nvSpPr>
        <p:spPr>
          <a:xfrm>
            <a:off x="45719" y="990600"/>
            <a:ext cx="3898265" cy="37928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5519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Recherche</a:t>
            </a:r>
            <a:r>
              <a:rPr sz="2400" b="1" spc="-3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«</a:t>
            </a:r>
            <a:r>
              <a:rPr sz="2400" b="1" spc="-5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Auteur</a:t>
            </a:r>
            <a:r>
              <a:rPr sz="2400" b="1" spc="-2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»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Recherche</a:t>
            </a:r>
            <a:r>
              <a:rPr sz="1800" b="1" spc="-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alibri"/>
                <a:cs typeface="Calibri"/>
              </a:rPr>
              <a:t>des</a:t>
            </a:r>
            <a:r>
              <a:rPr sz="1800" b="1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publications</a:t>
            </a:r>
            <a:r>
              <a:rPr sz="1800" b="1" spc="-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d’un</a:t>
            </a:r>
            <a:r>
              <a:rPr sz="1800" b="1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auteur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00" dirty="0">
              <a:latin typeface="Calibri"/>
              <a:cs typeface="Calibri"/>
            </a:endParaRPr>
          </a:p>
          <a:p>
            <a:pPr marL="443230" indent="-166370">
              <a:lnSpc>
                <a:spcPct val="100000"/>
              </a:lnSpc>
              <a:buChar char="•"/>
              <a:tabLst>
                <a:tab pos="443865" algn="l"/>
              </a:tabLst>
            </a:pPr>
            <a:r>
              <a:rPr sz="1800" spc="-5" dirty="0">
                <a:latin typeface="Calibri"/>
                <a:cs typeface="Calibri"/>
              </a:rPr>
              <a:t>Nom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famille</a:t>
            </a:r>
            <a:endParaRPr sz="1800" dirty="0">
              <a:latin typeface="Calibri"/>
              <a:cs typeface="Calibri"/>
            </a:endParaRPr>
          </a:p>
          <a:p>
            <a:pPr marL="443865" indent="-167005">
              <a:lnSpc>
                <a:spcPct val="100000"/>
              </a:lnSpc>
              <a:buChar char="•"/>
              <a:tabLst>
                <a:tab pos="444500" algn="l"/>
              </a:tabLst>
            </a:pPr>
            <a:r>
              <a:rPr sz="1800" spc="-10" dirty="0">
                <a:latin typeface="Calibri"/>
                <a:cs typeface="Calibri"/>
              </a:rPr>
              <a:t>Prénom</a:t>
            </a:r>
            <a:endParaRPr sz="1800" dirty="0">
              <a:latin typeface="Calibri"/>
              <a:cs typeface="Calibri"/>
            </a:endParaRPr>
          </a:p>
          <a:p>
            <a:pPr marL="443865" indent="-167005">
              <a:lnSpc>
                <a:spcPct val="100000"/>
              </a:lnSpc>
              <a:buChar char="•"/>
              <a:tabLst>
                <a:tab pos="444500" algn="l"/>
              </a:tabLst>
            </a:pPr>
            <a:r>
              <a:rPr sz="1800" spc="-10" dirty="0">
                <a:latin typeface="Calibri"/>
                <a:cs typeface="Calibri"/>
              </a:rPr>
              <a:t>Affiliation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 dirty="0">
              <a:latin typeface="Calibri"/>
              <a:cs typeface="Calibri"/>
            </a:endParaRPr>
          </a:p>
          <a:p>
            <a:pPr marL="443230" indent="-166370">
              <a:lnSpc>
                <a:spcPct val="100000"/>
              </a:lnSpc>
              <a:buChar char="•"/>
              <a:tabLst>
                <a:tab pos="443865" algn="l"/>
              </a:tabLst>
            </a:pPr>
            <a:r>
              <a:rPr sz="1800" b="1" spc="-10" dirty="0">
                <a:latin typeface="Calibri"/>
                <a:cs typeface="Calibri"/>
              </a:rPr>
              <a:t>ORCID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 dirty="0">
              <a:latin typeface="Calibri"/>
              <a:cs typeface="Calibri"/>
            </a:endParaRPr>
          </a:p>
          <a:p>
            <a:pPr marL="277495" marR="5080">
              <a:lnSpc>
                <a:spcPct val="100000"/>
              </a:lnSpc>
              <a:buChar char="•"/>
              <a:tabLst>
                <a:tab pos="443865" algn="l"/>
              </a:tabLst>
            </a:pPr>
            <a:r>
              <a:rPr sz="1800" dirty="0">
                <a:latin typeface="Calibri"/>
                <a:cs typeface="Calibri"/>
              </a:rPr>
              <a:t>«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b="1" i="1" dirty="0">
                <a:latin typeface="Calibri"/>
                <a:cs typeface="Calibri"/>
              </a:rPr>
              <a:t>Author</a:t>
            </a:r>
            <a:r>
              <a:rPr sz="1800" b="1" i="1" spc="5" dirty="0">
                <a:latin typeface="Calibri"/>
                <a:cs typeface="Calibri"/>
              </a:rPr>
              <a:t> </a:t>
            </a:r>
            <a:r>
              <a:rPr sz="1800" b="1" i="1" spc="-5" dirty="0">
                <a:latin typeface="Calibri"/>
                <a:cs typeface="Calibri"/>
              </a:rPr>
              <a:t>Identifier</a:t>
            </a:r>
            <a:r>
              <a:rPr sz="1800" b="1" i="1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»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fait </a:t>
            </a:r>
            <a:r>
              <a:rPr sz="1800" spc="-5" dirty="0">
                <a:latin typeface="Calibri"/>
                <a:cs typeface="Calibri"/>
              </a:rPr>
              <a:t>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lien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entre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différentes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manières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25" dirty="0">
                <a:latin typeface="Calibri"/>
                <a:cs typeface="Calibri"/>
              </a:rPr>
              <a:t>d’écrire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noms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11" name="object 4">
            <a:extLst>
              <a:ext uri="{FF2B5EF4-FFF2-40B4-BE49-F238E27FC236}">
                <a16:creationId xmlns:a16="http://schemas.microsoft.com/office/drawing/2014/main" xmlns="" id="{7A0AB309-557B-3940-9F2C-043EF982E2F9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43984" y="1929714"/>
            <a:ext cx="5047616" cy="299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572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32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xmlns="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xmlns="" id="{95B993A5-4CA7-D44B-8486-066E349EC645}"/>
              </a:ext>
            </a:extLst>
          </p:cNvPr>
          <p:cNvSpPr txBox="1"/>
          <p:nvPr/>
        </p:nvSpPr>
        <p:spPr>
          <a:xfrm>
            <a:off x="152400" y="1053917"/>
            <a:ext cx="5810885" cy="3054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5519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Recherche</a:t>
            </a:r>
            <a:r>
              <a:rPr sz="2400" b="1" spc="-3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«</a:t>
            </a:r>
            <a:r>
              <a:rPr sz="2400" b="1" spc="-5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Auteur</a:t>
            </a:r>
            <a:r>
              <a:rPr sz="2400" b="1" spc="-2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»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Recherche</a:t>
            </a:r>
            <a:r>
              <a:rPr sz="1800" b="1" spc="-6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alibri"/>
                <a:cs typeface="Calibri"/>
              </a:rPr>
              <a:t>des</a:t>
            </a:r>
            <a:r>
              <a:rPr sz="1800" b="1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publications</a:t>
            </a:r>
            <a:r>
              <a:rPr sz="1800" b="1" spc="-6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d’un</a:t>
            </a:r>
            <a:r>
              <a:rPr sz="1800" b="1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auteur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 dirty="0">
              <a:latin typeface="Calibri"/>
              <a:cs typeface="Calibri"/>
            </a:endParaRPr>
          </a:p>
          <a:p>
            <a:pPr marL="240665" indent="-219710">
              <a:lnSpc>
                <a:spcPct val="100000"/>
              </a:lnSpc>
              <a:spcBef>
                <a:spcPts val="5"/>
              </a:spcBef>
              <a:buChar char="•"/>
              <a:tabLst>
                <a:tab pos="241300" algn="l"/>
              </a:tabLst>
            </a:pPr>
            <a:r>
              <a:rPr sz="1800" spc="-10" dirty="0">
                <a:latin typeface="Calibri"/>
                <a:cs typeface="Calibri"/>
              </a:rPr>
              <a:t>ORCID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=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Open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Researcher</a:t>
            </a:r>
            <a:r>
              <a:rPr sz="1800" b="1" spc="-4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and</a:t>
            </a:r>
            <a:r>
              <a:rPr sz="1800" b="1" spc="-1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Contributor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ID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Calibri"/>
              <a:buChar char="•"/>
            </a:pPr>
            <a:endParaRPr sz="1850" dirty="0">
              <a:latin typeface="Calibri"/>
              <a:cs typeface="Calibri"/>
            </a:endParaRPr>
          </a:p>
          <a:p>
            <a:pPr marL="21590" marR="5080">
              <a:lnSpc>
                <a:spcPct val="107300"/>
              </a:lnSpc>
              <a:buChar char="•"/>
              <a:tabLst>
                <a:tab pos="241300" algn="l"/>
              </a:tabLst>
            </a:pPr>
            <a:r>
              <a:rPr sz="1800" spc="-5" dirty="0">
                <a:latin typeface="Calibri"/>
                <a:cs typeface="Calibri"/>
              </a:rPr>
              <a:t>Identifiant </a:t>
            </a:r>
            <a:r>
              <a:rPr sz="1800" spc="-10" dirty="0">
                <a:latin typeface="Calibri"/>
                <a:cs typeface="Calibri"/>
              </a:rPr>
              <a:t>digital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qui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permet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d’identifier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manière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unique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auteurs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contributions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académiques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scientifiques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Char char="•"/>
            </a:pPr>
            <a:endParaRPr sz="2000" dirty="0">
              <a:latin typeface="Calibri"/>
              <a:cs typeface="Calibri"/>
            </a:endParaRPr>
          </a:p>
          <a:p>
            <a:pPr marL="187325" indent="-166370">
              <a:lnSpc>
                <a:spcPct val="100000"/>
              </a:lnSpc>
              <a:buChar char="•"/>
              <a:tabLst>
                <a:tab pos="187960" algn="l"/>
              </a:tabLst>
            </a:pPr>
            <a:r>
              <a:rPr sz="1800" dirty="0">
                <a:latin typeface="Calibri"/>
                <a:cs typeface="Calibri"/>
              </a:rPr>
              <a:t>//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ISBN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et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DOI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11" name="object 4">
            <a:extLst>
              <a:ext uri="{FF2B5EF4-FFF2-40B4-BE49-F238E27FC236}">
                <a16:creationId xmlns:a16="http://schemas.microsoft.com/office/drawing/2014/main" xmlns="" id="{9788FA3C-A0A2-2A45-8CE5-FEBC612AABA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19600" y="3834966"/>
            <a:ext cx="4497497" cy="202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1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33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xmlns="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pic>
        <p:nvPicPr>
          <p:cNvPr id="10" name="object 2">
            <a:extLst>
              <a:ext uri="{FF2B5EF4-FFF2-40B4-BE49-F238E27FC236}">
                <a16:creationId xmlns:a16="http://schemas.microsoft.com/office/drawing/2014/main" xmlns="" id="{2A1AECCE-24E7-4B41-94CB-C1BC10A56C2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40881" y="900379"/>
            <a:ext cx="1866900" cy="2048255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:a16="http://schemas.microsoft.com/office/drawing/2014/main" xmlns="" id="{1873D2CB-74A2-EB47-9826-A8FBBE360FB2}"/>
              </a:ext>
            </a:extLst>
          </p:cNvPr>
          <p:cNvSpPr txBox="1"/>
          <p:nvPr/>
        </p:nvSpPr>
        <p:spPr>
          <a:xfrm>
            <a:off x="76200" y="923570"/>
            <a:ext cx="3721100" cy="1099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5519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Recherche</a:t>
            </a:r>
            <a:r>
              <a:rPr sz="2400" b="1" spc="-3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«</a:t>
            </a:r>
            <a:r>
              <a:rPr sz="2400" b="1" spc="-5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Auteur</a:t>
            </a:r>
            <a:r>
              <a:rPr sz="2400" b="1" spc="-2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»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Affichage</a:t>
            </a:r>
            <a:r>
              <a:rPr sz="1800" b="1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alibri"/>
                <a:cs typeface="Calibri"/>
              </a:rPr>
              <a:t>des</a:t>
            </a:r>
            <a:r>
              <a:rPr sz="1800" b="1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résultats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14" name="object 5">
            <a:extLst>
              <a:ext uri="{FF2B5EF4-FFF2-40B4-BE49-F238E27FC236}">
                <a16:creationId xmlns:a16="http://schemas.microsoft.com/office/drawing/2014/main" xmlns="" id="{9990223E-2FFE-A94F-8CDC-22543E40E511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452" y="3083272"/>
            <a:ext cx="8739809" cy="270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465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34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xmlns="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xmlns="" id="{BF7338F1-BCAA-0341-8D78-CB871B0EB363}"/>
              </a:ext>
            </a:extLst>
          </p:cNvPr>
          <p:cNvSpPr txBox="1"/>
          <p:nvPr/>
        </p:nvSpPr>
        <p:spPr>
          <a:xfrm>
            <a:off x="152400" y="1068205"/>
            <a:ext cx="3721100" cy="1099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5519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Recherche</a:t>
            </a:r>
            <a:r>
              <a:rPr sz="2400" b="1" spc="-3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«</a:t>
            </a:r>
            <a:r>
              <a:rPr sz="2400" b="1" spc="-5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Auteur</a:t>
            </a:r>
            <a:r>
              <a:rPr sz="2400" b="1" spc="-2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»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Détail</a:t>
            </a:r>
            <a:r>
              <a:rPr sz="1800" b="1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d’un</a:t>
            </a:r>
            <a:r>
              <a:rPr sz="1800" b="1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résultat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11" name="object 4">
            <a:extLst>
              <a:ext uri="{FF2B5EF4-FFF2-40B4-BE49-F238E27FC236}">
                <a16:creationId xmlns:a16="http://schemas.microsoft.com/office/drawing/2014/main" xmlns="" id="{8E9B186B-6325-1A44-BE19-20D9454AA32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400" y="2569454"/>
            <a:ext cx="8813941" cy="265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32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35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xmlns="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pic>
        <p:nvPicPr>
          <p:cNvPr id="10" name="object 2">
            <a:extLst>
              <a:ext uri="{FF2B5EF4-FFF2-40B4-BE49-F238E27FC236}">
                <a16:creationId xmlns:a16="http://schemas.microsoft.com/office/drawing/2014/main" xmlns="" id="{7565EC85-2842-0142-9A39-B28923713B9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87935" y="1017844"/>
            <a:ext cx="2612522" cy="3835390"/>
          </a:xfrm>
          <a:prstGeom prst="rect">
            <a:avLst/>
          </a:prstGeom>
        </p:spPr>
      </p:pic>
      <p:grpSp>
        <p:nvGrpSpPr>
          <p:cNvPr id="11" name="object 3">
            <a:extLst>
              <a:ext uri="{FF2B5EF4-FFF2-40B4-BE49-F238E27FC236}">
                <a16:creationId xmlns:a16="http://schemas.microsoft.com/office/drawing/2014/main" xmlns="" id="{393F711F-EA71-1D4E-A08E-12CD85D29246}"/>
              </a:ext>
            </a:extLst>
          </p:cNvPr>
          <p:cNvGrpSpPr/>
          <p:nvPr/>
        </p:nvGrpSpPr>
        <p:grpSpPr>
          <a:xfrm>
            <a:off x="6931519" y="2491733"/>
            <a:ext cx="1899285" cy="2143760"/>
            <a:chOff x="10174223" y="2513076"/>
            <a:chExt cx="1899285" cy="2143760"/>
          </a:xfrm>
        </p:grpSpPr>
        <p:pic>
          <p:nvPicPr>
            <p:cNvPr id="14" name="object 4">
              <a:extLst>
                <a:ext uri="{FF2B5EF4-FFF2-40B4-BE49-F238E27FC236}">
                  <a16:creationId xmlns:a16="http://schemas.microsoft.com/office/drawing/2014/main" xmlns="" id="{11002FF6-FA6D-E14C-AE7F-48483CDA0290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87939" y="2513076"/>
              <a:ext cx="1885188" cy="2143427"/>
            </a:xfrm>
            <a:prstGeom prst="rect">
              <a:avLst/>
            </a:prstGeom>
          </p:spPr>
        </p:pic>
        <p:sp>
          <p:nvSpPr>
            <p:cNvPr id="15" name="object 5">
              <a:extLst>
                <a:ext uri="{FF2B5EF4-FFF2-40B4-BE49-F238E27FC236}">
                  <a16:creationId xmlns:a16="http://schemas.microsoft.com/office/drawing/2014/main" xmlns="" id="{8ED66FD2-B446-0C41-A083-8A824885CC24}"/>
                </a:ext>
              </a:extLst>
            </p:cNvPr>
            <p:cNvSpPr/>
            <p:nvPr/>
          </p:nvSpPr>
          <p:spPr>
            <a:xfrm>
              <a:off x="10188701" y="3371850"/>
              <a:ext cx="1848485" cy="217170"/>
            </a:xfrm>
            <a:custGeom>
              <a:avLst/>
              <a:gdLst/>
              <a:ahLst/>
              <a:cxnLst/>
              <a:rect l="l" t="t" r="r" b="b"/>
              <a:pathLst>
                <a:path w="1848484" h="217170">
                  <a:moveTo>
                    <a:pt x="0" y="216788"/>
                  </a:moveTo>
                  <a:lnTo>
                    <a:pt x="1847977" y="207263"/>
                  </a:lnTo>
                </a:path>
                <a:path w="1848484" h="217170">
                  <a:moveTo>
                    <a:pt x="175259" y="158496"/>
                  </a:moveTo>
                  <a:lnTo>
                    <a:pt x="385571" y="158496"/>
                  </a:lnTo>
                  <a:lnTo>
                    <a:pt x="385571" y="0"/>
                  </a:lnTo>
                  <a:lnTo>
                    <a:pt x="175259" y="0"/>
                  </a:lnTo>
                  <a:lnTo>
                    <a:pt x="175259" y="158496"/>
                  </a:lnTo>
                  <a:close/>
                </a:path>
              </a:pathLst>
            </a:custGeom>
            <a:ln w="28956">
              <a:solidFill>
                <a:srgbClr val="00AF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2">
            <a:extLst>
              <a:ext uri="{FF2B5EF4-FFF2-40B4-BE49-F238E27FC236}">
                <a16:creationId xmlns:a16="http://schemas.microsoft.com/office/drawing/2014/main" xmlns="" id="{AB01B0D1-865B-0940-A95D-6DE4B16E898E}"/>
              </a:ext>
            </a:extLst>
          </p:cNvPr>
          <p:cNvSpPr txBox="1"/>
          <p:nvPr/>
        </p:nvSpPr>
        <p:spPr>
          <a:xfrm>
            <a:off x="119722" y="1314767"/>
            <a:ext cx="2930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Détail</a:t>
            </a:r>
            <a:r>
              <a:rPr sz="1800" b="1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d’un</a:t>
            </a:r>
            <a:r>
              <a:rPr sz="1800" b="1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résultat:</a:t>
            </a:r>
            <a:r>
              <a:rPr sz="1800" b="1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Le</a:t>
            </a: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h-index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xmlns="" id="{9732B52B-6AD5-A242-9EC9-7A90846AE126}"/>
              </a:ext>
            </a:extLst>
          </p:cNvPr>
          <p:cNvSpPr txBox="1"/>
          <p:nvPr/>
        </p:nvSpPr>
        <p:spPr>
          <a:xfrm>
            <a:off x="119722" y="874218"/>
            <a:ext cx="27476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Recherche</a:t>
            </a:r>
            <a:r>
              <a:rPr sz="2400" b="1" spc="-3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«</a:t>
            </a:r>
            <a:r>
              <a:rPr sz="2400" b="1" spc="-5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Auteur</a:t>
            </a:r>
            <a:r>
              <a:rPr sz="2400" b="1" spc="-2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»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8" name="object 14">
            <a:extLst>
              <a:ext uri="{FF2B5EF4-FFF2-40B4-BE49-F238E27FC236}">
                <a16:creationId xmlns:a16="http://schemas.microsoft.com/office/drawing/2014/main" xmlns="" id="{E766AAC2-910A-BA47-87FC-A56B7C761969}"/>
              </a:ext>
            </a:extLst>
          </p:cNvPr>
          <p:cNvSpPr txBox="1"/>
          <p:nvPr/>
        </p:nvSpPr>
        <p:spPr>
          <a:xfrm>
            <a:off x="114005" y="1754588"/>
            <a:ext cx="3367404" cy="2769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1280">
              <a:lnSpc>
                <a:spcPct val="100000"/>
              </a:lnSpc>
              <a:spcBef>
                <a:spcPts val="100"/>
              </a:spcBef>
              <a:buChar char="•"/>
              <a:tabLst>
                <a:tab pos="178435" algn="l"/>
              </a:tabLst>
            </a:pPr>
            <a:r>
              <a:rPr sz="1800" spc="-25" dirty="0">
                <a:latin typeface="Calibri"/>
                <a:cs typeface="Calibri"/>
              </a:rPr>
              <a:t>Voir</a:t>
            </a:r>
            <a:r>
              <a:rPr sz="1800" spc="-5" dirty="0">
                <a:latin typeface="Calibri"/>
                <a:cs typeface="Calibri"/>
              </a:rPr>
              <a:t> et </a:t>
            </a:r>
            <a:r>
              <a:rPr sz="1800" spc="-10" dirty="0">
                <a:latin typeface="Calibri"/>
                <a:cs typeface="Calibri"/>
              </a:rPr>
              <a:t>comparer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productivité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/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l’impact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du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travail </a:t>
            </a:r>
            <a:r>
              <a:rPr sz="1800" spc="-5" dirty="0">
                <a:latin typeface="Calibri"/>
                <a:cs typeface="Calibri"/>
              </a:rPr>
              <a:t>des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chercheurs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Calibri"/>
              <a:buChar char="•"/>
            </a:pPr>
            <a:endParaRPr sz="1750" dirty="0">
              <a:latin typeface="Calibri"/>
              <a:cs typeface="Calibri"/>
            </a:endParaRPr>
          </a:p>
          <a:p>
            <a:pPr marL="12700" marR="20320">
              <a:lnSpc>
                <a:spcPct val="100000"/>
              </a:lnSpc>
              <a:buChar char="•"/>
              <a:tabLst>
                <a:tab pos="178435" algn="l"/>
              </a:tabLst>
            </a:pPr>
            <a:r>
              <a:rPr sz="1800" dirty="0">
                <a:latin typeface="Calibri"/>
                <a:cs typeface="Calibri"/>
              </a:rPr>
              <a:t>Basé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sur</a:t>
            </a:r>
            <a:r>
              <a:rPr sz="1800" spc="-5" dirty="0">
                <a:latin typeface="Calibri"/>
                <a:cs typeface="Calibri"/>
              </a:rPr>
              <a:t> le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plus </a:t>
            </a:r>
            <a:r>
              <a:rPr sz="1800" spc="-10" dirty="0">
                <a:latin typeface="Calibri"/>
                <a:cs typeface="Calibri"/>
              </a:rPr>
              <a:t>grand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nombre 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d’articles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qui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ont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au</a:t>
            </a:r>
            <a:r>
              <a:rPr sz="1800" b="1" spc="-5" dirty="0">
                <a:latin typeface="Calibri"/>
                <a:cs typeface="Calibri"/>
              </a:rPr>
              <a:t> moins</a:t>
            </a:r>
            <a:r>
              <a:rPr sz="1800" b="1" spc="-3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le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même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nombre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citations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Calibri"/>
              <a:buChar char="•"/>
            </a:pPr>
            <a:endParaRPr sz="1750" dirty="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buFont typeface="Calibri"/>
              <a:buChar char="•"/>
              <a:tabLst>
                <a:tab pos="179070" algn="l"/>
              </a:tabLst>
            </a:pPr>
            <a:r>
              <a:rPr sz="1800" i="1" dirty="0">
                <a:latin typeface="Calibri"/>
                <a:cs typeface="Calibri"/>
              </a:rPr>
              <a:t>Un </a:t>
            </a:r>
            <a:r>
              <a:rPr sz="1800" i="1" spc="-10" dirty="0">
                <a:latin typeface="Calibri"/>
                <a:cs typeface="Calibri"/>
              </a:rPr>
              <a:t>h-index </a:t>
            </a:r>
            <a:r>
              <a:rPr sz="1800" i="1" spc="-5" dirty="0">
                <a:latin typeface="Calibri"/>
                <a:cs typeface="Calibri"/>
              </a:rPr>
              <a:t>de </a:t>
            </a:r>
            <a:r>
              <a:rPr sz="1800" i="1" dirty="0">
                <a:latin typeface="Calibri"/>
                <a:cs typeface="Calibri"/>
              </a:rPr>
              <a:t>n</a:t>
            </a:r>
            <a:r>
              <a:rPr sz="1800" i="1" spc="10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signifie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que</a:t>
            </a:r>
            <a:r>
              <a:rPr sz="1800" i="1" spc="1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n 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publications</a:t>
            </a:r>
            <a:r>
              <a:rPr sz="1800" i="1" spc="25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de</a:t>
            </a:r>
            <a:r>
              <a:rPr sz="1800" i="1" dirty="0">
                <a:latin typeface="Calibri"/>
                <a:cs typeface="Calibri"/>
              </a:rPr>
              <a:t> </a:t>
            </a:r>
            <a:r>
              <a:rPr sz="1800" i="1" spc="-25" dirty="0">
                <a:latin typeface="Calibri"/>
                <a:cs typeface="Calibri"/>
              </a:rPr>
              <a:t>l’auteur</a:t>
            </a:r>
            <a:r>
              <a:rPr sz="1800" i="1" spc="15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ont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chacune </a:t>
            </a:r>
            <a:r>
              <a:rPr sz="1800" i="1" spc="-390" dirty="0">
                <a:latin typeface="Calibri"/>
                <a:cs typeface="Calibri"/>
              </a:rPr>
              <a:t> </a:t>
            </a:r>
            <a:r>
              <a:rPr sz="1800" i="1" spc="-15" dirty="0">
                <a:latin typeface="Calibri"/>
                <a:cs typeface="Calibri"/>
              </a:rPr>
              <a:t>été</a:t>
            </a:r>
            <a:r>
              <a:rPr sz="1800" i="1" spc="10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citées</a:t>
            </a:r>
            <a:r>
              <a:rPr sz="1800" i="1" spc="5" dirty="0">
                <a:latin typeface="Calibri"/>
                <a:cs typeface="Calibri"/>
              </a:rPr>
              <a:t> </a:t>
            </a:r>
            <a:r>
              <a:rPr sz="1800" b="1" i="1" dirty="0">
                <a:latin typeface="Calibri"/>
                <a:cs typeface="Calibri"/>
              </a:rPr>
              <a:t>au</a:t>
            </a:r>
            <a:r>
              <a:rPr sz="1800" b="1" i="1" spc="10" dirty="0">
                <a:latin typeface="Calibri"/>
                <a:cs typeface="Calibri"/>
              </a:rPr>
              <a:t> </a:t>
            </a:r>
            <a:r>
              <a:rPr sz="1800" b="1" i="1" spc="-5" dirty="0">
                <a:latin typeface="Calibri"/>
                <a:cs typeface="Calibri"/>
              </a:rPr>
              <a:t>moins</a:t>
            </a:r>
            <a:r>
              <a:rPr sz="1800" b="1" i="1" spc="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n</a:t>
            </a:r>
            <a:r>
              <a:rPr sz="1800" i="1" spc="-5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fois.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xmlns="" id="{BA368BA4-AB0E-BD48-90F8-82884BC685E4}"/>
              </a:ext>
            </a:extLst>
          </p:cNvPr>
          <p:cNvSpPr txBox="1"/>
          <p:nvPr/>
        </p:nvSpPr>
        <p:spPr>
          <a:xfrm>
            <a:off x="243675" y="4713313"/>
            <a:ext cx="2193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0" indent="-165735">
              <a:lnSpc>
                <a:spcPct val="100000"/>
              </a:lnSpc>
              <a:spcBef>
                <a:spcPts val="100"/>
              </a:spcBef>
              <a:buChar char="•"/>
              <a:tabLst>
                <a:tab pos="178435" algn="l"/>
              </a:tabLst>
            </a:pPr>
            <a:r>
              <a:rPr sz="1800" spc="-10" dirty="0">
                <a:latin typeface="Calibri"/>
                <a:cs typeface="Calibri"/>
              </a:rPr>
              <a:t>Ci-contre: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h-index</a:t>
            </a:r>
            <a:r>
              <a:rPr sz="1800" b="1" spc="-55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=</a:t>
            </a:r>
            <a:r>
              <a:rPr sz="1800" b="1" spc="-2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5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0" name="object 16">
            <a:extLst>
              <a:ext uri="{FF2B5EF4-FFF2-40B4-BE49-F238E27FC236}">
                <a16:creationId xmlns:a16="http://schemas.microsoft.com/office/drawing/2014/main" xmlns="" id="{8F264615-8B40-D041-88DD-7B6D882E71B0}"/>
              </a:ext>
            </a:extLst>
          </p:cNvPr>
          <p:cNvSpPr txBox="1"/>
          <p:nvPr/>
        </p:nvSpPr>
        <p:spPr>
          <a:xfrm>
            <a:off x="3481409" y="5202137"/>
            <a:ext cx="15671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4490" marR="5080" indent="-352425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0AFEF"/>
                </a:solidFill>
                <a:latin typeface="Calibri"/>
                <a:cs typeface="Calibri"/>
              </a:rPr>
              <a:t>Publications</a:t>
            </a:r>
            <a:r>
              <a:rPr sz="1400" spc="-10" dirty="0">
                <a:solidFill>
                  <a:srgbClr val="00AFEF"/>
                </a:solidFill>
                <a:latin typeface="Calibri"/>
                <a:cs typeface="Calibri"/>
              </a:rPr>
              <a:t> avec</a:t>
            </a:r>
            <a:r>
              <a:rPr sz="1400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AFEF"/>
                </a:solidFill>
                <a:latin typeface="Calibri"/>
                <a:cs typeface="Calibri"/>
              </a:rPr>
              <a:t>le</a:t>
            </a:r>
            <a:r>
              <a:rPr sz="1400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AFEF"/>
                </a:solidFill>
                <a:latin typeface="Calibri"/>
                <a:cs typeface="Calibri"/>
              </a:rPr>
              <a:t>+ </a:t>
            </a:r>
            <a:r>
              <a:rPr sz="1400" spc="-30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AFEF"/>
                </a:solidFill>
                <a:latin typeface="Calibri"/>
                <a:cs typeface="Calibri"/>
              </a:rPr>
              <a:t>de</a:t>
            </a:r>
            <a:r>
              <a:rPr sz="1400" spc="-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AFEF"/>
                </a:solidFill>
                <a:latin typeface="Calibri"/>
                <a:cs typeface="Calibri"/>
              </a:rPr>
              <a:t>citations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1" name="object 17">
            <a:extLst>
              <a:ext uri="{FF2B5EF4-FFF2-40B4-BE49-F238E27FC236}">
                <a16:creationId xmlns:a16="http://schemas.microsoft.com/office/drawing/2014/main" xmlns="" id="{BC862121-D2B1-7B47-BBCF-E01D9461FEBF}"/>
              </a:ext>
            </a:extLst>
          </p:cNvPr>
          <p:cNvSpPr txBox="1"/>
          <p:nvPr/>
        </p:nvSpPr>
        <p:spPr>
          <a:xfrm>
            <a:off x="5297578" y="5071398"/>
            <a:ext cx="153289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6075" marR="5080" indent="-33401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0AFEF"/>
                </a:solidFill>
                <a:latin typeface="Calibri"/>
                <a:cs typeface="Calibri"/>
              </a:rPr>
              <a:t>Publications</a:t>
            </a:r>
            <a:r>
              <a:rPr sz="1400" spc="-10" dirty="0">
                <a:solidFill>
                  <a:srgbClr val="00AFEF"/>
                </a:solidFill>
                <a:latin typeface="Calibri"/>
                <a:cs typeface="Calibri"/>
              </a:rPr>
              <a:t> avec</a:t>
            </a:r>
            <a:r>
              <a:rPr sz="1400" spc="-2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AFEF"/>
                </a:solidFill>
                <a:latin typeface="Calibri"/>
                <a:cs typeface="Calibri"/>
              </a:rPr>
              <a:t>le</a:t>
            </a:r>
            <a:r>
              <a:rPr sz="1400" spc="-3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AFEF"/>
                </a:solidFill>
                <a:latin typeface="Calibri"/>
                <a:cs typeface="Calibri"/>
              </a:rPr>
              <a:t>- </a:t>
            </a:r>
            <a:r>
              <a:rPr sz="1400" spc="-30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AFEF"/>
                </a:solidFill>
                <a:latin typeface="Calibri"/>
                <a:cs typeface="Calibri"/>
              </a:rPr>
              <a:t>de</a:t>
            </a:r>
            <a:r>
              <a:rPr sz="1400" spc="-1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AFEF"/>
                </a:solidFill>
                <a:latin typeface="Calibri"/>
                <a:cs typeface="Calibri"/>
              </a:rPr>
              <a:t>citations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22" name="object 18">
            <a:extLst>
              <a:ext uri="{FF2B5EF4-FFF2-40B4-BE49-F238E27FC236}">
                <a16:creationId xmlns:a16="http://schemas.microsoft.com/office/drawing/2014/main" xmlns="" id="{48CED141-A7ED-DE4F-9E75-6F563D5DAC2C}"/>
              </a:ext>
            </a:extLst>
          </p:cNvPr>
          <p:cNvSpPr/>
          <p:nvPr/>
        </p:nvSpPr>
        <p:spPr>
          <a:xfrm>
            <a:off x="4057775" y="4709257"/>
            <a:ext cx="173990" cy="466090"/>
          </a:xfrm>
          <a:custGeom>
            <a:avLst/>
            <a:gdLst/>
            <a:ahLst/>
            <a:cxnLst/>
            <a:rect l="l" t="t" r="r" b="b"/>
            <a:pathLst>
              <a:path w="173989" h="466089">
                <a:moveTo>
                  <a:pt x="57912" y="291896"/>
                </a:moveTo>
                <a:lnTo>
                  <a:pt x="0" y="291896"/>
                </a:lnTo>
                <a:lnTo>
                  <a:pt x="86867" y="465632"/>
                </a:lnTo>
                <a:lnTo>
                  <a:pt x="159258" y="320852"/>
                </a:lnTo>
                <a:lnTo>
                  <a:pt x="57912" y="320852"/>
                </a:lnTo>
                <a:lnTo>
                  <a:pt x="57912" y="291896"/>
                </a:lnTo>
                <a:close/>
              </a:path>
              <a:path w="173989" h="466089">
                <a:moveTo>
                  <a:pt x="115824" y="0"/>
                </a:moveTo>
                <a:lnTo>
                  <a:pt x="57912" y="0"/>
                </a:lnTo>
                <a:lnTo>
                  <a:pt x="57912" y="320852"/>
                </a:lnTo>
                <a:lnTo>
                  <a:pt x="115824" y="320852"/>
                </a:lnTo>
                <a:lnTo>
                  <a:pt x="115824" y="0"/>
                </a:lnTo>
                <a:close/>
              </a:path>
              <a:path w="173989" h="466089">
                <a:moveTo>
                  <a:pt x="173736" y="291896"/>
                </a:moveTo>
                <a:lnTo>
                  <a:pt x="115824" y="291896"/>
                </a:lnTo>
                <a:lnTo>
                  <a:pt x="115824" y="320852"/>
                </a:lnTo>
                <a:lnTo>
                  <a:pt x="159258" y="320852"/>
                </a:lnTo>
                <a:lnTo>
                  <a:pt x="173736" y="291896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19">
            <a:extLst>
              <a:ext uri="{FF2B5EF4-FFF2-40B4-BE49-F238E27FC236}">
                <a16:creationId xmlns:a16="http://schemas.microsoft.com/office/drawing/2014/main" xmlns="" id="{73EB79DA-78C6-8A4F-9255-45144D3CBD2D}"/>
              </a:ext>
            </a:extLst>
          </p:cNvPr>
          <p:cNvGrpSpPr/>
          <p:nvPr/>
        </p:nvGrpSpPr>
        <p:grpSpPr>
          <a:xfrm>
            <a:off x="3943983" y="1823085"/>
            <a:ext cx="2513461" cy="3211830"/>
            <a:chOff x="6031991" y="2631948"/>
            <a:chExt cx="2909570" cy="3211830"/>
          </a:xfrm>
        </p:grpSpPr>
        <p:sp>
          <p:nvSpPr>
            <p:cNvPr id="25" name="object 20">
              <a:extLst>
                <a:ext uri="{FF2B5EF4-FFF2-40B4-BE49-F238E27FC236}">
                  <a16:creationId xmlns:a16="http://schemas.microsoft.com/office/drawing/2014/main" xmlns="" id="{CFCBC138-9862-134B-A6DD-F09EC0C90A95}"/>
                </a:ext>
              </a:extLst>
            </p:cNvPr>
            <p:cNvSpPr/>
            <p:nvPr/>
          </p:nvSpPr>
          <p:spPr>
            <a:xfrm>
              <a:off x="8312149" y="5383276"/>
              <a:ext cx="173990" cy="461009"/>
            </a:xfrm>
            <a:custGeom>
              <a:avLst/>
              <a:gdLst/>
              <a:ahLst/>
              <a:cxnLst/>
              <a:rect l="l" t="t" r="r" b="b"/>
              <a:pathLst>
                <a:path w="173990" h="461010">
                  <a:moveTo>
                    <a:pt x="57970" y="287771"/>
                  </a:moveTo>
                  <a:lnTo>
                    <a:pt x="0" y="289674"/>
                  </a:lnTo>
                  <a:lnTo>
                    <a:pt x="92582" y="460463"/>
                  </a:lnTo>
                  <a:lnTo>
                    <a:pt x="158681" y="316712"/>
                  </a:lnTo>
                  <a:lnTo>
                    <a:pt x="58927" y="316712"/>
                  </a:lnTo>
                  <a:lnTo>
                    <a:pt x="57970" y="287771"/>
                  </a:lnTo>
                  <a:close/>
                </a:path>
                <a:path w="173990" h="461010">
                  <a:moveTo>
                    <a:pt x="115767" y="285874"/>
                  </a:moveTo>
                  <a:lnTo>
                    <a:pt x="57970" y="287771"/>
                  </a:lnTo>
                  <a:lnTo>
                    <a:pt x="58927" y="316712"/>
                  </a:lnTo>
                  <a:lnTo>
                    <a:pt x="116713" y="314807"/>
                  </a:lnTo>
                  <a:lnTo>
                    <a:pt x="115767" y="285874"/>
                  </a:lnTo>
                  <a:close/>
                </a:path>
                <a:path w="173990" h="461010">
                  <a:moveTo>
                    <a:pt x="173735" y="283972"/>
                  </a:moveTo>
                  <a:lnTo>
                    <a:pt x="115767" y="285874"/>
                  </a:lnTo>
                  <a:lnTo>
                    <a:pt x="116713" y="314807"/>
                  </a:lnTo>
                  <a:lnTo>
                    <a:pt x="58927" y="316712"/>
                  </a:lnTo>
                  <a:lnTo>
                    <a:pt x="158681" y="316712"/>
                  </a:lnTo>
                  <a:lnTo>
                    <a:pt x="173735" y="283972"/>
                  </a:lnTo>
                  <a:close/>
                </a:path>
                <a:path w="173990" h="461010">
                  <a:moveTo>
                    <a:pt x="106425" y="0"/>
                  </a:moveTo>
                  <a:lnTo>
                    <a:pt x="48514" y="1905"/>
                  </a:lnTo>
                  <a:lnTo>
                    <a:pt x="57970" y="287771"/>
                  </a:lnTo>
                  <a:lnTo>
                    <a:pt x="115767" y="285874"/>
                  </a:lnTo>
                  <a:lnTo>
                    <a:pt x="106425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1">
              <a:extLst>
                <a:ext uri="{FF2B5EF4-FFF2-40B4-BE49-F238E27FC236}">
                  <a16:creationId xmlns:a16="http://schemas.microsoft.com/office/drawing/2014/main" xmlns="" id="{4B93995B-3724-F04D-9D9C-C8CDBEF7B426}"/>
                </a:ext>
              </a:extLst>
            </p:cNvPr>
            <p:cNvSpPr/>
            <p:nvPr/>
          </p:nvSpPr>
          <p:spPr>
            <a:xfrm>
              <a:off x="8407653" y="2718181"/>
              <a:ext cx="270510" cy="259079"/>
            </a:xfrm>
            <a:custGeom>
              <a:avLst/>
              <a:gdLst/>
              <a:ahLst/>
              <a:cxnLst/>
              <a:rect l="l" t="t" r="r" b="b"/>
              <a:pathLst>
                <a:path w="270509" h="259080">
                  <a:moveTo>
                    <a:pt x="48828" y="147319"/>
                  </a:moveTo>
                  <a:lnTo>
                    <a:pt x="21463" y="147319"/>
                  </a:lnTo>
                  <a:lnTo>
                    <a:pt x="96520" y="227329"/>
                  </a:lnTo>
                  <a:lnTo>
                    <a:pt x="74549" y="247650"/>
                  </a:lnTo>
                  <a:lnTo>
                    <a:pt x="74041" y="247650"/>
                  </a:lnTo>
                  <a:lnTo>
                    <a:pt x="73787" y="248919"/>
                  </a:lnTo>
                  <a:lnTo>
                    <a:pt x="73532" y="250189"/>
                  </a:lnTo>
                  <a:lnTo>
                    <a:pt x="73787" y="251459"/>
                  </a:lnTo>
                  <a:lnTo>
                    <a:pt x="74295" y="252729"/>
                  </a:lnTo>
                  <a:lnTo>
                    <a:pt x="75311" y="254000"/>
                  </a:lnTo>
                  <a:lnTo>
                    <a:pt x="76073" y="255269"/>
                  </a:lnTo>
                  <a:lnTo>
                    <a:pt x="77850" y="257809"/>
                  </a:lnTo>
                  <a:lnTo>
                    <a:pt x="79628" y="257809"/>
                  </a:lnTo>
                  <a:lnTo>
                    <a:pt x="80391" y="259079"/>
                  </a:lnTo>
                  <a:lnTo>
                    <a:pt x="85090" y="259079"/>
                  </a:lnTo>
                  <a:lnTo>
                    <a:pt x="133486" y="213359"/>
                  </a:lnTo>
                  <a:lnTo>
                    <a:pt x="110617" y="213359"/>
                  </a:lnTo>
                  <a:lnTo>
                    <a:pt x="48828" y="147319"/>
                  </a:lnTo>
                  <a:close/>
                </a:path>
                <a:path w="270509" h="259080">
                  <a:moveTo>
                    <a:pt x="134493" y="195579"/>
                  </a:moveTo>
                  <a:lnTo>
                    <a:pt x="129667" y="195579"/>
                  </a:lnTo>
                  <a:lnTo>
                    <a:pt x="110617" y="213359"/>
                  </a:lnTo>
                  <a:lnTo>
                    <a:pt x="133486" y="213359"/>
                  </a:lnTo>
                  <a:lnTo>
                    <a:pt x="140207" y="207009"/>
                  </a:lnTo>
                  <a:lnTo>
                    <a:pt x="140843" y="207009"/>
                  </a:lnTo>
                  <a:lnTo>
                    <a:pt x="140970" y="205739"/>
                  </a:lnTo>
                  <a:lnTo>
                    <a:pt x="141224" y="205739"/>
                  </a:lnTo>
                  <a:lnTo>
                    <a:pt x="141224" y="204469"/>
                  </a:lnTo>
                  <a:lnTo>
                    <a:pt x="140970" y="203200"/>
                  </a:lnTo>
                  <a:lnTo>
                    <a:pt x="140589" y="203200"/>
                  </a:lnTo>
                  <a:lnTo>
                    <a:pt x="139573" y="200659"/>
                  </a:lnTo>
                  <a:lnTo>
                    <a:pt x="138811" y="200659"/>
                  </a:lnTo>
                  <a:lnTo>
                    <a:pt x="137032" y="198119"/>
                  </a:lnTo>
                  <a:lnTo>
                    <a:pt x="135381" y="196850"/>
                  </a:lnTo>
                  <a:lnTo>
                    <a:pt x="134493" y="195579"/>
                  </a:lnTo>
                  <a:close/>
                </a:path>
                <a:path w="270509" h="259080">
                  <a:moveTo>
                    <a:pt x="10414" y="181609"/>
                  </a:moveTo>
                  <a:lnTo>
                    <a:pt x="7493" y="181609"/>
                  </a:lnTo>
                  <a:lnTo>
                    <a:pt x="8381" y="182879"/>
                  </a:lnTo>
                  <a:lnTo>
                    <a:pt x="9778" y="182879"/>
                  </a:lnTo>
                  <a:lnTo>
                    <a:pt x="10414" y="181609"/>
                  </a:lnTo>
                  <a:close/>
                </a:path>
                <a:path w="270509" h="259080">
                  <a:moveTo>
                    <a:pt x="23875" y="120650"/>
                  </a:moveTo>
                  <a:lnTo>
                    <a:pt x="20447" y="120650"/>
                  </a:lnTo>
                  <a:lnTo>
                    <a:pt x="19557" y="121919"/>
                  </a:lnTo>
                  <a:lnTo>
                    <a:pt x="18669" y="121919"/>
                  </a:lnTo>
                  <a:lnTo>
                    <a:pt x="16510" y="124459"/>
                  </a:lnTo>
                  <a:lnTo>
                    <a:pt x="15240" y="124459"/>
                  </a:lnTo>
                  <a:lnTo>
                    <a:pt x="12192" y="128269"/>
                  </a:lnTo>
                  <a:lnTo>
                    <a:pt x="11302" y="129539"/>
                  </a:lnTo>
                  <a:lnTo>
                    <a:pt x="10922" y="129539"/>
                  </a:lnTo>
                  <a:lnTo>
                    <a:pt x="10541" y="130809"/>
                  </a:lnTo>
                  <a:lnTo>
                    <a:pt x="10160" y="130809"/>
                  </a:lnTo>
                  <a:lnTo>
                    <a:pt x="9905" y="132079"/>
                  </a:lnTo>
                  <a:lnTo>
                    <a:pt x="253" y="170179"/>
                  </a:lnTo>
                  <a:lnTo>
                    <a:pt x="0" y="171450"/>
                  </a:lnTo>
                  <a:lnTo>
                    <a:pt x="0" y="173989"/>
                  </a:lnTo>
                  <a:lnTo>
                    <a:pt x="253" y="173989"/>
                  </a:lnTo>
                  <a:lnTo>
                    <a:pt x="507" y="175259"/>
                  </a:lnTo>
                  <a:lnTo>
                    <a:pt x="889" y="175259"/>
                  </a:lnTo>
                  <a:lnTo>
                    <a:pt x="1524" y="176529"/>
                  </a:lnTo>
                  <a:lnTo>
                    <a:pt x="2031" y="176529"/>
                  </a:lnTo>
                  <a:lnTo>
                    <a:pt x="2667" y="177800"/>
                  </a:lnTo>
                  <a:lnTo>
                    <a:pt x="3555" y="177800"/>
                  </a:lnTo>
                  <a:lnTo>
                    <a:pt x="4699" y="179069"/>
                  </a:lnTo>
                  <a:lnTo>
                    <a:pt x="5715" y="180339"/>
                  </a:lnTo>
                  <a:lnTo>
                    <a:pt x="6603" y="181609"/>
                  </a:lnTo>
                  <a:lnTo>
                    <a:pt x="10922" y="181609"/>
                  </a:lnTo>
                  <a:lnTo>
                    <a:pt x="12446" y="177800"/>
                  </a:lnTo>
                  <a:lnTo>
                    <a:pt x="21463" y="147319"/>
                  </a:lnTo>
                  <a:lnTo>
                    <a:pt x="48828" y="147319"/>
                  </a:lnTo>
                  <a:lnTo>
                    <a:pt x="23875" y="120650"/>
                  </a:lnTo>
                  <a:close/>
                </a:path>
                <a:path w="270509" h="259080">
                  <a:moveTo>
                    <a:pt x="171957" y="177800"/>
                  </a:moveTo>
                  <a:lnTo>
                    <a:pt x="165226" y="177800"/>
                  </a:lnTo>
                  <a:lnTo>
                    <a:pt x="166497" y="179069"/>
                  </a:lnTo>
                  <a:lnTo>
                    <a:pt x="170561" y="179069"/>
                  </a:lnTo>
                  <a:lnTo>
                    <a:pt x="171957" y="177800"/>
                  </a:lnTo>
                  <a:close/>
                </a:path>
                <a:path w="270509" h="259080">
                  <a:moveTo>
                    <a:pt x="169037" y="151129"/>
                  </a:moveTo>
                  <a:lnTo>
                    <a:pt x="164973" y="151129"/>
                  </a:lnTo>
                  <a:lnTo>
                    <a:pt x="162178" y="152400"/>
                  </a:lnTo>
                  <a:lnTo>
                    <a:pt x="160654" y="153669"/>
                  </a:lnTo>
                  <a:lnTo>
                    <a:pt x="159003" y="156209"/>
                  </a:lnTo>
                  <a:lnTo>
                    <a:pt x="157225" y="157479"/>
                  </a:lnTo>
                  <a:lnTo>
                    <a:pt x="155955" y="158750"/>
                  </a:lnTo>
                  <a:lnTo>
                    <a:pt x="154431" y="161289"/>
                  </a:lnTo>
                  <a:lnTo>
                    <a:pt x="154050" y="162559"/>
                  </a:lnTo>
                  <a:lnTo>
                    <a:pt x="154050" y="165100"/>
                  </a:lnTo>
                  <a:lnTo>
                    <a:pt x="154559" y="166369"/>
                  </a:lnTo>
                  <a:lnTo>
                    <a:pt x="155448" y="168909"/>
                  </a:lnTo>
                  <a:lnTo>
                    <a:pt x="156337" y="170179"/>
                  </a:lnTo>
                  <a:lnTo>
                    <a:pt x="157606" y="171450"/>
                  </a:lnTo>
                  <a:lnTo>
                    <a:pt x="160909" y="175259"/>
                  </a:lnTo>
                  <a:lnTo>
                    <a:pt x="162432" y="176529"/>
                  </a:lnTo>
                  <a:lnTo>
                    <a:pt x="163829" y="177800"/>
                  </a:lnTo>
                  <a:lnTo>
                    <a:pt x="173354" y="177800"/>
                  </a:lnTo>
                  <a:lnTo>
                    <a:pt x="174878" y="176529"/>
                  </a:lnTo>
                  <a:lnTo>
                    <a:pt x="178307" y="172719"/>
                  </a:lnTo>
                  <a:lnTo>
                    <a:pt x="179577" y="171450"/>
                  </a:lnTo>
                  <a:lnTo>
                    <a:pt x="181101" y="168909"/>
                  </a:lnTo>
                  <a:lnTo>
                    <a:pt x="181482" y="167639"/>
                  </a:lnTo>
                  <a:lnTo>
                    <a:pt x="181482" y="165100"/>
                  </a:lnTo>
                  <a:lnTo>
                    <a:pt x="181101" y="163829"/>
                  </a:lnTo>
                  <a:lnTo>
                    <a:pt x="179324" y="160019"/>
                  </a:lnTo>
                  <a:lnTo>
                    <a:pt x="178053" y="158750"/>
                  </a:lnTo>
                  <a:lnTo>
                    <a:pt x="176402" y="157479"/>
                  </a:lnTo>
                  <a:lnTo>
                    <a:pt x="174751" y="154939"/>
                  </a:lnTo>
                  <a:lnTo>
                    <a:pt x="173227" y="153669"/>
                  </a:lnTo>
                  <a:lnTo>
                    <a:pt x="170434" y="152400"/>
                  </a:lnTo>
                  <a:lnTo>
                    <a:pt x="169037" y="151129"/>
                  </a:lnTo>
                  <a:close/>
                </a:path>
                <a:path w="270509" h="259080">
                  <a:moveTo>
                    <a:pt x="176672" y="25400"/>
                  </a:moveTo>
                  <a:lnTo>
                    <a:pt x="150622" y="25400"/>
                  </a:lnTo>
                  <a:lnTo>
                    <a:pt x="225678" y="106679"/>
                  </a:lnTo>
                  <a:lnTo>
                    <a:pt x="203580" y="127000"/>
                  </a:lnTo>
                  <a:lnTo>
                    <a:pt x="203200" y="127000"/>
                  </a:lnTo>
                  <a:lnTo>
                    <a:pt x="202946" y="128269"/>
                  </a:lnTo>
                  <a:lnTo>
                    <a:pt x="202692" y="128269"/>
                  </a:lnTo>
                  <a:lnTo>
                    <a:pt x="202692" y="129539"/>
                  </a:lnTo>
                  <a:lnTo>
                    <a:pt x="202946" y="130809"/>
                  </a:lnTo>
                  <a:lnTo>
                    <a:pt x="203453" y="132079"/>
                  </a:lnTo>
                  <a:lnTo>
                    <a:pt x="204470" y="133350"/>
                  </a:lnTo>
                  <a:lnTo>
                    <a:pt x="205104" y="134619"/>
                  </a:lnTo>
                  <a:lnTo>
                    <a:pt x="205994" y="134619"/>
                  </a:lnTo>
                  <a:lnTo>
                    <a:pt x="207010" y="135889"/>
                  </a:lnTo>
                  <a:lnTo>
                    <a:pt x="207899" y="137159"/>
                  </a:lnTo>
                  <a:lnTo>
                    <a:pt x="208661" y="137159"/>
                  </a:lnTo>
                  <a:lnTo>
                    <a:pt x="209550" y="138429"/>
                  </a:lnTo>
                  <a:lnTo>
                    <a:pt x="214122" y="138429"/>
                  </a:lnTo>
                  <a:lnTo>
                    <a:pt x="262518" y="92709"/>
                  </a:lnTo>
                  <a:lnTo>
                    <a:pt x="239649" y="92709"/>
                  </a:lnTo>
                  <a:lnTo>
                    <a:pt x="176672" y="25400"/>
                  </a:lnTo>
                  <a:close/>
                </a:path>
                <a:path w="270509" h="259080">
                  <a:moveTo>
                    <a:pt x="117348" y="95250"/>
                  </a:moveTo>
                  <a:lnTo>
                    <a:pt x="110617" y="95250"/>
                  </a:lnTo>
                  <a:lnTo>
                    <a:pt x="109220" y="96519"/>
                  </a:lnTo>
                  <a:lnTo>
                    <a:pt x="107696" y="97789"/>
                  </a:lnTo>
                  <a:lnTo>
                    <a:pt x="106045" y="99059"/>
                  </a:lnTo>
                  <a:lnTo>
                    <a:pt x="104267" y="100329"/>
                  </a:lnTo>
                  <a:lnTo>
                    <a:pt x="102997" y="101600"/>
                  </a:lnTo>
                  <a:lnTo>
                    <a:pt x="102107" y="102869"/>
                  </a:lnTo>
                  <a:lnTo>
                    <a:pt x="100965" y="106679"/>
                  </a:lnTo>
                  <a:lnTo>
                    <a:pt x="101092" y="109219"/>
                  </a:lnTo>
                  <a:lnTo>
                    <a:pt x="101473" y="110489"/>
                  </a:lnTo>
                  <a:lnTo>
                    <a:pt x="103250" y="113029"/>
                  </a:lnTo>
                  <a:lnTo>
                    <a:pt x="104648" y="114300"/>
                  </a:lnTo>
                  <a:lnTo>
                    <a:pt x="106299" y="116839"/>
                  </a:lnTo>
                  <a:lnTo>
                    <a:pt x="107950" y="118109"/>
                  </a:lnTo>
                  <a:lnTo>
                    <a:pt x="109474" y="119379"/>
                  </a:lnTo>
                  <a:lnTo>
                    <a:pt x="110871" y="120650"/>
                  </a:lnTo>
                  <a:lnTo>
                    <a:pt x="112141" y="121919"/>
                  </a:lnTo>
                  <a:lnTo>
                    <a:pt x="118999" y="121919"/>
                  </a:lnTo>
                  <a:lnTo>
                    <a:pt x="120269" y="120650"/>
                  </a:lnTo>
                  <a:lnTo>
                    <a:pt x="125222" y="116839"/>
                  </a:lnTo>
                  <a:lnTo>
                    <a:pt x="126492" y="114300"/>
                  </a:lnTo>
                  <a:lnTo>
                    <a:pt x="127380" y="113029"/>
                  </a:lnTo>
                  <a:lnTo>
                    <a:pt x="128143" y="111759"/>
                  </a:lnTo>
                  <a:lnTo>
                    <a:pt x="128524" y="110489"/>
                  </a:lnTo>
                  <a:lnTo>
                    <a:pt x="128524" y="107950"/>
                  </a:lnTo>
                  <a:lnTo>
                    <a:pt x="128143" y="106679"/>
                  </a:lnTo>
                  <a:lnTo>
                    <a:pt x="126365" y="104139"/>
                  </a:lnTo>
                  <a:lnTo>
                    <a:pt x="125095" y="102869"/>
                  </a:lnTo>
                  <a:lnTo>
                    <a:pt x="123444" y="100329"/>
                  </a:lnTo>
                  <a:lnTo>
                    <a:pt x="120142" y="97789"/>
                  </a:lnTo>
                  <a:lnTo>
                    <a:pt x="117348" y="95250"/>
                  </a:lnTo>
                  <a:close/>
                </a:path>
                <a:path w="270509" h="259080">
                  <a:moveTo>
                    <a:pt x="113284" y="93979"/>
                  </a:moveTo>
                  <a:lnTo>
                    <a:pt x="111887" y="95250"/>
                  </a:lnTo>
                  <a:lnTo>
                    <a:pt x="116077" y="95250"/>
                  </a:lnTo>
                  <a:lnTo>
                    <a:pt x="113284" y="93979"/>
                  </a:lnTo>
                  <a:close/>
                </a:path>
                <a:path w="270509" h="259080">
                  <a:moveTo>
                    <a:pt x="263651" y="74929"/>
                  </a:moveTo>
                  <a:lnTo>
                    <a:pt x="258699" y="74929"/>
                  </a:lnTo>
                  <a:lnTo>
                    <a:pt x="239649" y="92709"/>
                  </a:lnTo>
                  <a:lnTo>
                    <a:pt x="262518" y="92709"/>
                  </a:lnTo>
                  <a:lnTo>
                    <a:pt x="269240" y="86359"/>
                  </a:lnTo>
                  <a:lnTo>
                    <a:pt x="269621" y="86359"/>
                  </a:lnTo>
                  <a:lnTo>
                    <a:pt x="270128" y="85089"/>
                  </a:lnTo>
                  <a:lnTo>
                    <a:pt x="270255" y="83819"/>
                  </a:lnTo>
                  <a:lnTo>
                    <a:pt x="269748" y="81279"/>
                  </a:lnTo>
                  <a:lnTo>
                    <a:pt x="269240" y="81279"/>
                  </a:lnTo>
                  <a:lnTo>
                    <a:pt x="268731" y="80009"/>
                  </a:lnTo>
                  <a:lnTo>
                    <a:pt x="267970" y="78739"/>
                  </a:lnTo>
                  <a:lnTo>
                    <a:pt x="266953" y="78739"/>
                  </a:lnTo>
                  <a:lnTo>
                    <a:pt x="265175" y="76200"/>
                  </a:lnTo>
                  <a:lnTo>
                    <a:pt x="264414" y="76200"/>
                  </a:lnTo>
                  <a:lnTo>
                    <a:pt x="263651" y="74929"/>
                  </a:lnTo>
                  <a:close/>
                </a:path>
                <a:path w="270509" h="259080">
                  <a:moveTo>
                    <a:pt x="152907" y="0"/>
                  </a:moveTo>
                  <a:lnTo>
                    <a:pt x="149478" y="0"/>
                  </a:lnTo>
                  <a:lnTo>
                    <a:pt x="148717" y="1269"/>
                  </a:lnTo>
                  <a:lnTo>
                    <a:pt x="147700" y="1269"/>
                  </a:lnTo>
                  <a:lnTo>
                    <a:pt x="145542" y="2539"/>
                  </a:lnTo>
                  <a:lnTo>
                    <a:pt x="144272" y="3809"/>
                  </a:lnTo>
                  <a:lnTo>
                    <a:pt x="141224" y="7619"/>
                  </a:lnTo>
                  <a:lnTo>
                    <a:pt x="140335" y="8889"/>
                  </a:lnTo>
                  <a:lnTo>
                    <a:pt x="139953" y="8889"/>
                  </a:lnTo>
                  <a:lnTo>
                    <a:pt x="139700" y="10159"/>
                  </a:lnTo>
                  <a:lnTo>
                    <a:pt x="139065" y="10159"/>
                  </a:lnTo>
                  <a:lnTo>
                    <a:pt x="139065" y="11429"/>
                  </a:lnTo>
                  <a:lnTo>
                    <a:pt x="129286" y="49529"/>
                  </a:lnTo>
                  <a:lnTo>
                    <a:pt x="129031" y="50800"/>
                  </a:lnTo>
                  <a:lnTo>
                    <a:pt x="129031" y="52069"/>
                  </a:lnTo>
                  <a:lnTo>
                    <a:pt x="129159" y="52069"/>
                  </a:lnTo>
                  <a:lnTo>
                    <a:pt x="129413" y="53339"/>
                  </a:lnTo>
                  <a:lnTo>
                    <a:pt x="129667" y="53339"/>
                  </a:lnTo>
                  <a:lnTo>
                    <a:pt x="130048" y="54609"/>
                  </a:lnTo>
                  <a:lnTo>
                    <a:pt x="130555" y="54609"/>
                  </a:lnTo>
                  <a:lnTo>
                    <a:pt x="131064" y="55879"/>
                  </a:lnTo>
                  <a:lnTo>
                    <a:pt x="132588" y="57150"/>
                  </a:lnTo>
                  <a:lnTo>
                    <a:pt x="134874" y="59689"/>
                  </a:lnTo>
                  <a:lnTo>
                    <a:pt x="135763" y="60959"/>
                  </a:lnTo>
                  <a:lnTo>
                    <a:pt x="139953" y="60959"/>
                  </a:lnTo>
                  <a:lnTo>
                    <a:pt x="140589" y="59689"/>
                  </a:lnTo>
                  <a:lnTo>
                    <a:pt x="141604" y="57150"/>
                  </a:lnTo>
                  <a:lnTo>
                    <a:pt x="150622" y="25400"/>
                  </a:lnTo>
                  <a:lnTo>
                    <a:pt x="176672" y="25400"/>
                  </a:lnTo>
                  <a:lnTo>
                    <a:pt x="15290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2">
              <a:extLst>
                <a:ext uri="{FF2B5EF4-FFF2-40B4-BE49-F238E27FC236}">
                  <a16:creationId xmlns:a16="http://schemas.microsoft.com/office/drawing/2014/main" xmlns="" id="{916FD6BF-BA3A-2E43-8829-7BF703F91342}"/>
                </a:ext>
              </a:extLst>
            </p:cNvPr>
            <p:cNvSpPr/>
            <p:nvPr/>
          </p:nvSpPr>
          <p:spPr>
            <a:xfrm>
              <a:off x="6046469" y="2646426"/>
              <a:ext cx="2880360" cy="2731770"/>
            </a:xfrm>
            <a:custGeom>
              <a:avLst/>
              <a:gdLst/>
              <a:ahLst/>
              <a:cxnLst/>
              <a:rect l="l" t="t" r="r" b="b"/>
              <a:pathLst>
                <a:path w="2880359" h="2731770">
                  <a:moveTo>
                    <a:pt x="0" y="2731262"/>
                  </a:moveTo>
                  <a:lnTo>
                    <a:pt x="2880359" y="0"/>
                  </a:lnTo>
                </a:path>
              </a:pathLst>
            </a:custGeom>
            <a:ln w="28956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3">
            <a:extLst>
              <a:ext uri="{FF2B5EF4-FFF2-40B4-BE49-F238E27FC236}">
                <a16:creationId xmlns:a16="http://schemas.microsoft.com/office/drawing/2014/main" xmlns="" id="{00259ABB-A899-AA42-9343-F28CC2B9E997}"/>
              </a:ext>
            </a:extLst>
          </p:cNvPr>
          <p:cNvSpPr txBox="1"/>
          <p:nvPr/>
        </p:nvSpPr>
        <p:spPr>
          <a:xfrm>
            <a:off x="11221973" y="1930349"/>
            <a:ext cx="641350" cy="454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00AFEF"/>
                </a:solidFill>
                <a:latin typeface="Calibri"/>
                <a:cs typeface="Calibri"/>
              </a:rPr>
              <a:t>Nb</a:t>
            </a:r>
            <a:r>
              <a:rPr sz="1400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AFEF"/>
                </a:solidFill>
                <a:latin typeface="Calibri"/>
                <a:cs typeface="Calibri"/>
              </a:rPr>
              <a:t>de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00AFEF"/>
                </a:solidFill>
                <a:latin typeface="Calibri"/>
                <a:cs typeface="Calibri"/>
              </a:rPr>
              <a:t>citations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9" name="object 24">
            <a:extLst>
              <a:ext uri="{FF2B5EF4-FFF2-40B4-BE49-F238E27FC236}">
                <a16:creationId xmlns:a16="http://schemas.microsoft.com/office/drawing/2014/main" xmlns="" id="{02AD2312-8A15-5749-9C7E-2578C895709D}"/>
              </a:ext>
            </a:extLst>
          </p:cNvPr>
          <p:cNvSpPr txBox="1"/>
          <p:nvPr/>
        </p:nvSpPr>
        <p:spPr>
          <a:xfrm>
            <a:off x="10214609" y="1930349"/>
            <a:ext cx="762000" cy="454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00AFEF"/>
                </a:solidFill>
                <a:latin typeface="Calibri"/>
                <a:cs typeface="Calibri"/>
              </a:rPr>
              <a:t>Num</a:t>
            </a:r>
            <a:r>
              <a:rPr sz="1400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AFEF"/>
                </a:solidFill>
                <a:latin typeface="Calibri"/>
                <a:cs typeface="Calibri"/>
              </a:rPr>
              <a:t>du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solidFill>
                  <a:srgbClr val="00AFEF"/>
                </a:solidFill>
                <a:latin typeface="Calibri"/>
                <a:cs typeface="Calibri"/>
              </a:rPr>
              <a:t>document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0" name="object 23">
            <a:extLst>
              <a:ext uri="{FF2B5EF4-FFF2-40B4-BE49-F238E27FC236}">
                <a16:creationId xmlns:a16="http://schemas.microsoft.com/office/drawing/2014/main" xmlns="" id="{982DFDCC-FDF7-7B44-8636-8C22FA0B72E9}"/>
              </a:ext>
            </a:extLst>
          </p:cNvPr>
          <p:cNvSpPr txBox="1"/>
          <p:nvPr/>
        </p:nvSpPr>
        <p:spPr>
          <a:xfrm>
            <a:off x="7948962" y="2043773"/>
            <a:ext cx="641350" cy="454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00AFEF"/>
                </a:solidFill>
                <a:latin typeface="Calibri"/>
                <a:cs typeface="Calibri"/>
              </a:rPr>
              <a:t>Nb</a:t>
            </a:r>
            <a:r>
              <a:rPr sz="1400" spc="-5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AFEF"/>
                </a:solidFill>
                <a:latin typeface="Calibri"/>
                <a:cs typeface="Calibri"/>
              </a:rPr>
              <a:t>de</a:t>
            </a:r>
            <a:endParaRPr sz="14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solidFill>
                  <a:srgbClr val="00AFEF"/>
                </a:solidFill>
                <a:latin typeface="Calibri"/>
                <a:cs typeface="Calibri"/>
              </a:rPr>
              <a:t>citations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31" name="object 24">
            <a:extLst>
              <a:ext uri="{FF2B5EF4-FFF2-40B4-BE49-F238E27FC236}">
                <a16:creationId xmlns:a16="http://schemas.microsoft.com/office/drawing/2014/main" xmlns="" id="{E9ED5F2A-A479-AD49-A131-1A5A0E644109}"/>
              </a:ext>
            </a:extLst>
          </p:cNvPr>
          <p:cNvSpPr txBox="1"/>
          <p:nvPr/>
        </p:nvSpPr>
        <p:spPr>
          <a:xfrm>
            <a:off x="6941598" y="2043773"/>
            <a:ext cx="762000" cy="454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00AFEF"/>
                </a:solidFill>
                <a:latin typeface="Calibri"/>
                <a:cs typeface="Calibri"/>
              </a:rPr>
              <a:t>Num</a:t>
            </a:r>
            <a:r>
              <a:rPr sz="1400" spc="-65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0AFEF"/>
                </a:solidFill>
                <a:latin typeface="Calibri"/>
                <a:cs typeface="Calibri"/>
              </a:rPr>
              <a:t>du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solidFill>
                  <a:srgbClr val="00AFEF"/>
                </a:solidFill>
                <a:latin typeface="Calibri"/>
                <a:cs typeface="Calibri"/>
              </a:rPr>
              <a:t>document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8691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36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xmlns="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pic>
        <p:nvPicPr>
          <p:cNvPr id="30" name="object 2">
            <a:extLst>
              <a:ext uri="{FF2B5EF4-FFF2-40B4-BE49-F238E27FC236}">
                <a16:creationId xmlns:a16="http://schemas.microsoft.com/office/drawing/2014/main" xmlns="" id="{EF85C7AD-E21B-184E-9BD2-95230AA6D76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99989" y="1297938"/>
            <a:ext cx="6400800" cy="4785583"/>
          </a:xfrm>
          <a:prstGeom prst="rect">
            <a:avLst/>
          </a:prstGeom>
        </p:spPr>
      </p:pic>
      <p:sp>
        <p:nvSpPr>
          <p:cNvPr id="31" name="object 9">
            <a:extLst>
              <a:ext uri="{FF2B5EF4-FFF2-40B4-BE49-F238E27FC236}">
                <a16:creationId xmlns:a16="http://schemas.microsoft.com/office/drawing/2014/main" xmlns="" id="{AE601F40-2E11-B142-B4D0-C0DD404C69E1}"/>
              </a:ext>
            </a:extLst>
          </p:cNvPr>
          <p:cNvSpPr txBox="1"/>
          <p:nvPr/>
        </p:nvSpPr>
        <p:spPr>
          <a:xfrm>
            <a:off x="53150" y="1054758"/>
            <a:ext cx="3425546" cy="34599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474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solidFill>
                  <a:srgbClr val="00AF50"/>
                </a:solidFill>
                <a:latin typeface="Calibri"/>
                <a:cs typeface="Calibri"/>
              </a:rPr>
              <a:t>Recherche</a:t>
            </a:r>
            <a:r>
              <a:rPr sz="1600" b="1" spc="-3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00AF50"/>
                </a:solidFill>
                <a:latin typeface="Calibri"/>
                <a:cs typeface="Calibri"/>
              </a:rPr>
              <a:t>«</a:t>
            </a:r>
            <a:r>
              <a:rPr sz="1600" b="1" spc="-5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00AF50"/>
                </a:solidFill>
                <a:latin typeface="Calibri"/>
                <a:cs typeface="Calibri"/>
              </a:rPr>
              <a:t>Auteur</a:t>
            </a:r>
            <a:r>
              <a:rPr sz="1600" b="1" spc="-2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00AF50"/>
                </a:solidFill>
                <a:latin typeface="Calibri"/>
                <a:cs typeface="Calibri"/>
              </a:rPr>
              <a:t>»</a:t>
            </a:r>
            <a:endParaRPr sz="1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 dirty="0">
              <a:latin typeface="Calibri"/>
              <a:cs typeface="Calibri"/>
            </a:endParaRPr>
          </a:p>
          <a:p>
            <a:pPr marL="121920">
              <a:lnSpc>
                <a:spcPct val="100000"/>
              </a:lnSpc>
            </a:pPr>
            <a:r>
              <a:rPr sz="1600" b="1" dirty="0">
                <a:solidFill>
                  <a:srgbClr val="006FC0"/>
                </a:solidFill>
                <a:latin typeface="Calibri"/>
                <a:cs typeface="Calibri"/>
              </a:rPr>
              <a:t>Author</a:t>
            </a:r>
            <a:r>
              <a:rPr sz="1600" b="1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006FC0"/>
                </a:solidFill>
                <a:latin typeface="Calibri"/>
                <a:cs typeface="Calibri"/>
              </a:rPr>
              <a:t>details</a:t>
            </a:r>
            <a:endParaRPr sz="1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 dirty="0">
              <a:latin typeface="Calibri"/>
              <a:cs typeface="Calibri"/>
            </a:endParaRPr>
          </a:p>
          <a:p>
            <a:pPr marL="178435" indent="-166370">
              <a:lnSpc>
                <a:spcPct val="100000"/>
              </a:lnSpc>
              <a:buFont typeface="Calibri"/>
              <a:buChar char="•"/>
              <a:tabLst>
                <a:tab pos="179070" algn="l"/>
              </a:tabLst>
            </a:pPr>
            <a:r>
              <a:rPr sz="1600" b="1" dirty="0">
                <a:latin typeface="Calibri"/>
                <a:cs typeface="Calibri"/>
              </a:rPr>
              <a:t>Nom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et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formats</a:t>
            </a:r>
            <a:endParaRPr sz="1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Calibri"/>
              <a:buChar char="•"/>
            </a:pPr>
            <a:endParaRPr sz="1600" dirty="0">
              <a:latin typeface="Calibri"/>
              <a:cs typeface="Calibri"/>
            </a:endParaRPr>
          </a:p>
          <a:p>
            <a:pPr marL="177800" indent="-165735">
              <a:lnSpc>
                <a:spcPct val="100000"/>
              </a:lnSpc>
              <a:buChar char="•"/>
              <a:tabLst>
                <a:tab pos="178435" algn="l"/>
              </a:tabLst>
            </a:pPr>
            <a:r>
              <a:rPr sz="1600" spc="-10" dirty="0">
                <a:latin typeface="Calibri"/>
                <a:cs typeface="Calibri"/>
              </a:rPr>
              <a:t>ORCID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et</a:t>
            </a:r>
            <a:r>
              <a:rPr sz="1600" spc="-10" dirty="0">
                <a:latin typeface="Calibri"/>
                <a:cs typeface="Calibri"/>
              </a:rPr>
              <a:t> affiliation</a:t>
            </a:r>
            <a:endParaRPr sz="1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Calibri"/>
              <a:buChar char="•"/>
            </a:pPr>
            <a:endParaRPr sz="1600" dirty="0">
              <a:latin typeface="Calibri"/>
              <a:cs typeface="Calibri"/>
            </a:endParaRPr>
          </a:p>
          <a:p>
            <a:pPr marL="178435" indent="-166370">
              <a:lnSpc>
                <a:spcPct val="100000"/>
              </a:lnSpc>
              <a:buFont typeface="Calibri"/>
              <a:buChar char="•"/>
              <a:tabLst>
                <a:tab pos="179070" algn="l"/>
              </a:tabLst>
            </a:pPr>
            <a:r>
              <a:rPr sz="1600" b="1" spc="-5" dirty="0">
                <a:latin typeface="Calibri"/>
                <a:cs typeface="Calibri"/>
              </a:rPr>
              <a:t>Sujets</a:t>
            </a:r>
            <a:r>
              <a:rPr sz="1600" b="1" spc="-3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principaux</a:t>
            </a:r>
            <a:endParaRPr sz="1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Calibri"/>
              <a:buChar char="•"/>
            </a:pPr>
            <a:endParaRPr sz="1600" dirty="0">
              <a:latin typeface="Calibri"/>
              <a:cs typeface="Calibri"/>
            </a:endParaRPr>
          </a:p>
          <a:p>
            <a:pPr marL="177800" indent="-165735">
              <a:lnSpc>
                <a:spcPct val="100000"/>
              </a:lnSpc>
              <a:buChar char="•"/>
              <a:tabLst>
                <a:tab pos="178435" algn="l"/>
              </a:tabLst>
            </a:pPr>
            <a:r>
              <a:rPr sz="1600" dirty="0">
                <a:latin typeface="Calibri"/>
                <a:cs typeface="Calibri"/>
              </a:rPr>
              <a:t>Nb</a:t>
            </a:r>
            <a:r>
              <a:rPr sz="1600" spc="-5" dirty="0">
                <a:latin typeface="Calibri"/>
                <a:cs typeface="Calibri"/>
              </a:rPr>
              <a:t> de </a:t>
            </a:r>
            <a:r>
              <a:rPr sz="1600" b="1" spc="-5" dirty="0">
                <a:latin typeface="Calibri"/>
                <a:cs typeface="Calibri"/>
              </a:rPr>
              <a:t>documents</a:t>
            </a:r>
            <a:r>
              <a:rPr sz="1600" b="1" spc="-4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et </a:t>
            </a:r>
            <a:r>
              <a:rPr sz="1600" b="1" spc="-5" dirty="0">
                <a:latin typeface="Calibri"/>
                <a:cs typeface="Calibri"/>
              </a:rPr>
              <a:t>citations</a:t>
            </a:r>
            <a:endParaRPr sz="1600" dirty="0">
              <a:latin typeface="Calibri"/>
              <a:cs typeface="Calibri"/>
            </a:endParaRPr>
          </a:p>
          <a:p>
            <a:pPr marL="64135">
              <a:lnSpc>
                <a:spcPct val="100000"/>
              </a:lnSpc>
            </a:pPr>
            <a:r>
              <a:rPr sz="1600" dirty="0">
                <a:latin typeface="Calibri"/>
                <a:cs typeface="Calibri"/>
              </a:rPr>
              <a:t>+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graphique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tendances</a:t>
            </a:r>
            <a:endParaRPr sz="1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00" dirty="0">
              <a:latin typeface="Calibri"/>
              <a:cs typeface="Calibri"/>
            </a:endParaRPr>
          </a:p>
          <a:p>
            <a:pPr marL="178435" indent="-166370">
              <a:lnSpc>
                <a:spcPct val="100000"/>
              </a:lnSpc>
              <a:buFont typeface="Calibri"/>
              <a:buChar char="•"/>
              <a:tabLst>
                <a:tab pos="179070" algn="l"/>
              </a:tabLst>
            </a:pPr>
            <a:r>
              <a:rPr sz="1600" b="1" spc="-5" dirty="0">
                <a:latin typeface="Calibri"/>
                <a:cs typeface="Calibri"/>
              </a:rPr>
              <a:t>h-index</a:t>
            </a:r>
            <a:endParaRPr sz="1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63383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37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xmlns="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pic>
        <p:nvPicPr>
          <p:cNvPr id="10" name="object 2">
            <a:extLst>
              <a:ext uri="{FF2B5EF4-FFF2-40B4-BE49-F238E27FC236}">
                <a16:creationId xmlns:a16="http://schemas.microsoft.com/office/drawing/2014/main" xmlns="" id="{DB71BC7F-D9FC-2A42-A30F-5CDFBF9DE95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92737" y="1619597"/>
            <a:ext cx="7471609" cy="3829050"/>
          </a:xfrm>
          <a:prstGeom prst="rect">
            <a:avLst/>
          </a:prstGeom>
        </p:spPr>
      </p:pic>
      <p:sp>
        <p:nvSpPr>
          <p:cNvPr id="11" name="object 9">
            <a:extLst>
              <a:ext uri="{FF2B5EF4-FFF2-40B4-BE49-F238E27FC236}">
                <a16:creationId xmlns:a16="http://schemas.microsoft.com/office/drawing/2014/main" xmlns="" id="{1D2B6A2B-03BF-1D47-B03C-80234B16121F}"/>
              </a:ext>
            </a:extLst>
          </p:cNvPr>
          <p:cNvSpPr txBox="1"/>
          <p:nvPr/>
        </p:nvSpPr>
        <p:spPr>
          <a:xfrm>
            <a:off x="157505" y="885388"/>
            <a:ext cx="3721100" cy="1099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5519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Recherche</a:t>
            </a:r>
            <a:r>
              <a:rPr sz="2400" b="1" spc="-3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«</a:t>
            </a:r>
            <a:r>
              <a:rPr sz="2400" b="1" spc="-5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Auteur</a:t>
            </a:r>
            <a:r>
              <a:rPr sz="2400" b="1" spc="-2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»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06FC0"/>
                </a:solidFill>
                <a:latin typeface="Calibri"/>
                <a:cs typeface="Calibri"/>
              </a:rPr>
              <a:t>Author</a:t>
            </a:r>
            <a:r>
              <a:rPr sz="1800" b="1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details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34395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38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xmlns="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pic>
        <p:nvPicPr>
          <p:cNvPr id="10" name="object 2">
            <a:extLst>
              <a:ext uri="{FF2B5EF4-FFF2-40B4-BE49-F238E27FC236}">
                <a16:creationId xmlns:a16="http://schemas.microsoft.com/office/drawing/2014/main" xmlns="" id="{97D603BD-884E-E64A-A785-68B705E75C5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2768" y="2079307"/>
            <a:ext cx="8778463" cy="3829981"/>
          </a:xfrm>
          <a:prstGeom prst="rect">
            <a:avLst/>
          </a:prstGeom>
        </p:spPr>
      </p:pic>
      <p:sp>
        <p:nvSpPr>
          <p:cNvPr id="11" name="object 9">
            <a:extLst>
              <a:ext uri="{FF2B5EF4-FFF2-40B4-BE49-F238E27FC236}">
                <a16:creationId xmlns:a16="http://schemas.microsoft.com/office/drawing/2014/main" xmlns="" id="{D464520E-4F20-4449-ADDB-9EDC730D7214}"/>
              </a:ext>
            </a:extLst>
          </p:cNvPr>
          <p:cNvSpPr txBox="1"/>
          <p:nvPr/>
        </p:nvSpPr>
        <p:spPr>
          <a:xfrm>
            <a:off x="76200" y="836045"/>
            <a:ext cx="3721100" cy="1099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5519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Recherche</a:t>
            </a:r>
            <a:r>
              <a:rPr sz="2400" b="1" spc="-3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«</a:t>
            </a:r>
            <a:r>
              <a:rPr sz="2400" b="1" spc="-5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Auteur</a:t>
            </a:r>
            <a:r>
              <a:rPr sz="2400" b="1" spc="-2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»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Analyze</a:t>
            </a:r>
            <a:r>
              <a:rPr sz="1800" b="1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alibri"/>
                <a:cs typeface="Calibri"/>
              </a:rPr>
              <a:t>Author</a:t>
            </a:r>
            <a:r>
              <a:rPr sz="1800" b="1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alibri"/>
                <a:cs typeface="Calibri"/>
              </a:rPr>
              <a:t>output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80655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39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xmlns="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xmlns="" id="{8CBD6FB1-DD1E-1346-9F9E-BFD313C2E901}"/>
              </a:ext>
            </a:extLst>
          </p:cNvPr>
          <p:cNvSpPr txBox="1"/>
          <p:nvPr/>
        </p:nvSpPr>
        <p:spPr>
          <a:xfrm>
            <a:off x="538073" y="1391539"/>
            <a:ext cx="3721100" cy="1099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5519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Recherche</a:t>
            </a:r>
            <a:r>
              <a:rPr sz="2400" b="1" spc="-3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«</a:t>
            </a:r>
            <a:r>
              <a:rPr sz="2400" b="1" spc="-5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Auteur</a:t>
            </a:r>
            <a:r>
              <a:rPr sz="2400" b="1" spc="-2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»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Analyze</a:t>
            </a:r>
            <a:r>
              <a:rPr sz="1800" b="1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alibri"/>
                <a:cs typeface="Calibri"/>
              </a:rPr>
              <a:t>Author</a:t>
            </a:r>
            <a:r>
              <a:rPr sz="1800" b="1" spc="-4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alibri"/>
                <a:cs typeface="Calibri"/>
              </a:rPr>
              <a:t>output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11" name="object 4">
            <a:extLst>
              <a:ext uri="{FF2B5EF4-FFF2-40B4-BE49-F238E27FC236}">
                <a16:creationId xmlns:a16="http://schemas.microsoft.com/office/drawing/2014/main" xmlns="" id="{C506789B-E8CE-2849-9E3A-FA534E574560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6927" y="2727960"/>
            <a:ext cx="11100816" cy="361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27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2452" y="123542"/>
            <a:ext cx="7848599" cy="4930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Quelques fonctionnalités intéressantes</a:t>
            </a:r>
            <a:endParaRPr lang="fr-FR" sz="32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4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bject 3">
            <a:extLst>
              <a:ext uri="{FF2B5EF4-FFF2-40B4-BE49-F238E27FC236}">
                <a16:creationId xmlns:a16="http://schemas.microsoft.com/office/drawing/2014/main" xmlns="" id="{25F9A634-8700-1548-8D8A-89C00594E036}"/>
              </a:ext>
            </a:extLst>
          </p:cNvPr>
          <p:cNvSpPr txBox="1"/>
          <p:nvPr/>
        </p:nvSpPr>
        <p:spPr>
          <a:xfrm>
            <a:off x="135316" y="1522901"/>
            <a:ext cx="9055735" cy="3021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0" indent="-165735">
              <a:lnSpc>
                <a:spcPct val="100000"/>
              </a:lnSpc>
              <a:spcBef>
                <a:spcPts val="1835"/>
              </a:spcBef>
              <a:buChar char="•"/>
              <a:tabLst>
                <a:tab pos="178435" algn="l"/>
              </a:tabLst>
            </a:pPr>
            <a:r>
              <a:rPr lang="fr-FR"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</a:t>
            </a:r>
            <a:r>
              <a:rPr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données</a:t>
            </a:r>
            <a:r>
              <a:rPr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sont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antérieures</a:t>
            </a:r>
            <a:r>
              <a:rPr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à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1996</a:t>
            </a:r>
            <a:r>
              <a:rPr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peuvent</a:t>
            </a:r>
            <a:r>
              <a:rPr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remonter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jusque</a:t>
            </a:r>
            <a:r>
              <a:rPr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1823.</a:t>
            </a:r>
          </a:p>
          <a:p>
            <a:pPr>
              <a:lnSpc>
                <a:spcPct val="100000"/>
              </a:lnSpc>
              <a:spcBef>
                <a:spcPts val="25"/>
              </a:spcBef>
              <a:buFont typeface="Calibri"/>
              <a:buChar char="•"/>
            </a:pPr>
            <a:endParaRPr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8435" indent="-166370">
              <a:lnSpc>
                <a:spcPct val="100000"/>
              </a:lnSpc>
              <a:buChar char="•"/>
              <a:tabLst>
                <a:tab pos="179070" algn="l"/>
              </a:tabLst>
            </a:pP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 </a:t>
            </a:r>
            <a:r>
              <a:rPr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Topics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Related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Documents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  <a:p>
            <a:pPr>
              <a:lnSpc>
                <a:spcPct val="100000"/>
              </a:lnSpc>
              <a:spcBef>
                <a:spcPts val="25"/>
              </a:spcBef>
              <a:buFont typeface="Calibri"/>
              <a:buChar char="•"/>
            </a:pPr>
            <a:endParaRPr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7800" indent="-165735">
              <a:lnSpc>
                <a:spcPct val="100000"/>
              </a:lnSpc>
              <a:buChar char="•"/>
              <a:tabLst>
                <a:tab pos="178435" algn="l"/>
              </a:tabLst>
            </a:pP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fonctionnalité</a:t>
            </a:r>
            <a:r>
              <a:rPr sz="1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Cited</a:t>
            </a:r>
            <a:r>
              <a:rPr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</a:t>
            </a:r>
            <a:r>
              <a:rPr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disponible</a:t>
            </a:r>
            <a:r>
              <a:rPr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à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partir</a:t>
            </a:r>
            <a:r>
              <a:rPr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1996 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(nombre</a:t>
            </a:r>
            <a:r>
              <a:rPr sz="1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citations</a:t>
            </a:r>
            <a:r>
              <a:rPr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</a:t>
            </a:r>
            <a:r>
              <a:rPr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article).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Calibri"/>
              <a:buChar char="•"/>
            </a:pPr>
            <a:endParaRPr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7800" indent="-165735">
              <a:lnSpc>
                <a:spcPct val="100000"/>
              </a:lnSpc>
              <a:buChar char="•"/>
              <a:tabLst>
                <a:tab pos="178435" algn="l"/>
              </a:tabLst>
            </a:pP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Scopus</a:t>
            </a:r>
            <a:r>
              <a:rPr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mentionne</a:t>
            </a:r>
            <a:r>
              <a:rPr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MeSH,</a:t>
            </a:r>
            <a:r>
              <a:rPr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PubMed</a:t>
            </a:r>
            <a:r>
              <a:rPr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Id,</a:t>
            </a:r>
            <a:r>
              <a:rPr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EMTREE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medical</a:t>
            </a:r>
            <a:r>
              <a:rPr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terms,</a:t>
            </a:r>
            <a:r>
              <a:rPr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EMTREE drug</a:t>
            </a:r>
            <a:r>
              <a:rPr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terms.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Calibri"/>
              <a:buChar char="•"/>
            </a:pPr>
            <a:endParaRPr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7800" indent="-165735">
              <a:lnSpc>
                <a:spcPct val="100000"/>
              </a:lnSpc>
              <a:buChar char="•"/>
              <a:tabLst>
                <a:tab pos="178435" algn="l"/>
              </a:tabLst>
            </a:pPr>
            <a:r>
              <a:rPr sz="18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</a:t>
            </a:r>
            <a:r>
              <a:rPr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</a:t>
            </a:r>
            <a:r>
              <a:rPr sz="18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details</a:t>
            </a:r>
            <a:r>
              <a:rPr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mentionne</a:t>
            </a:r>
            <a:r>
              <a:rPr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</a:t>
            </a:r>
            <a:r>
              <a:rPr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nombre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</a:t>
            </a:r>
            <a:r>
              <a:rPr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citations</a:t>
            </a:r>
            <a:r>
              <a:rPr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pour </a:t>
            </a:r>
            <a:r>
              <a:rPr sz="18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l’auteur,</a:t>
            </a:r>
            <a:r>
              <a:rPr sz="18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n°</a:t>
            </a:r>
            <a:r>
              <a:rPr sz="18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ORCID,</a:t>
            </a:r>
            <a:r>
              <a:rPr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h-Index.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Calibri"/>
              <a:buChar char="•"/>
            </a:pPr>
            <a:endParaRPr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7800" indent="-165735">
              <a:lnSpc>
                <a:spcPct val="100000"/>
              </a:lnSpc>
              <a:buChar char="•"/>
              <a:tabLst>
                <a:tab pos="178435" algn="l"/>
              </a:tabLst>
            </a:pP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Possibilité</a:t>
            </a:r>
            <a:r>
              <a:rPr sz="18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d’export</a:t>
            </a:r>
            <a:r>
              <a:rPr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dans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différents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formats </a:t>
            </a:r>
            <a:r>
              <a:rPr sz="1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dont</a:t>
            </a:r>
            <a:r>
              <a:rPr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RIS,</a:t>
            </a:r>
            <a:r>
              <a:rPr sz="18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text,</a:t>
            </a:r>
            <a:r>
              <a:rPr sz="18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CSV…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660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40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xmlns="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xmlns="" id="{5AA0605A-5F65-E548-A3F8-50458A2F1C83}"/>
              </a:ext>
            </a:extLst>
          </p:cNvPr>
          <p:cNvSpPr txBox="1"/>
          <p:nvPr/>
        </p:nvSpPr>
        <p:spPr>
          <a:xfrm>
            <a:off x="290796" y="1001353"/>
            <a:ext cx="8562408" cy="46474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8385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AF50"/>
                </a:solidFill>
                <a:latin typeface="Calibri"/>
                <a:cs typeface="Calibri"/>
              </a:rPr>
              <a:t>Construire</a:t>
            </a:r>
            <a:r>
              <a:rPr sz="2400" b="1" spc="-2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une</a:t>
            </a:r>
            <a:r>
              <a:rPr sz="2400" b="1" spc="-5" dirty="0">
                <a:solidFill>
                  <a:srgbClr val="00AF50"/>
                </a:solidFill>
                <a:latin typeface="Calibri"/>
                <a:cs typeface="Calibri"/>
              </a:rPr>
              <a:t> équation</a:t>
            </a: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de</a:t>
            </a:r>
            <a:r>
              <a:rPr sz="2400" b="1" spc="-1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recherche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 dirty="0">
              <a:latin typeface="Calibri"/>
              <a:cs typeface="Calibri"/>
            </a:endParaRPr>
          </a:p>
          <a:p>
            <a:pPr marL="74930">
              <a:lnSpc>
                <a:spcPct val="100000"/>
              </a:lnSpc>
            </a:pPr>
            <a:r>
              <a:rPr sz="1600" spc="-5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sz="1600" spc="-30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opérateurs</a:t>
            </a:r>
            <a:r>
              <a:rPr sz="1600" spc="-30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booléens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7800" indent="-165735">
              <a:lnSpc>
                <a:spcPct val="100000"/>
              </a:lnSpc>
              <a:spcBef>
                <a:spcPts val="969"/>
              </a:spcBef>
              <a:buChar char="•"/>
              <a:tabLst>
                <a:tab pos="178435" algn="l"/>
              </a:tabLst>
            </a:pP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:</a:t>
            </a:r>
            <a:r>
              <a:rPr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deux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termes doivent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apparaître.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7800" indent="-165735">
              <a:lnSpc>
                <a:spcPct val="100000"/>
              </a:lnSpc>
              <a:buChar char="•"/>
              <a:tabLst>
                <a:tab pos="178435" algn="l"/>
              </a:tabLst>
            </a:pP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moins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 termes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doit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apparaître.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7800" indent="-165735">
              <a:lnSpc>
                <a:spcPct val="100000"/>
              </a:lnSpc>
              <a:buChar char="•"/>
              <a:tabLst>
                <a:tab pos="178435" algn="l"/>
              </a:tabLst>
            </a:pP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16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sz="1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Exclut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terme.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Calibri"/>
              <a:buChar char="•"/>
            </a:pP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930">
              <a:lnSpc>
                <a:spcPct val="100000"/>
              </a:lnSpc>
            </a:pPr>
            <a:r>
              <a:rPr sz="1600" spc="-5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sz="1600" spc="-10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opérateurs </a:t>
            </a:r>
            <a:r>
              <a:rPr sz="1600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600" spc="-35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proximité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permettent</a:t>
            </a:r>
            <a:r>
              <a:rPr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trouver</a:t>
            </a:r>
            <a:r>
              <a:rPr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</a:t>
            </a:r>
            <a:r>
              <a:rPr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mots</a:t>
            </a:r>
            <a:r>
              <a:rPr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</a:t>
            </a:r>
            <a:r>
              <a:rPr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trouvent</a:t>
            </a:r>
            <a:r>
              <a:rPr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à</a:t>
            </a:r>
            <a:r>
              <a:rPr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</a:t>
            </a:r>
            <a:r>
              <a:rPr sz="16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certaine</a:t>
            </a:r>
            <a:r>
              <a:rPr sz="16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  <a:r>
              <a:rPr sz="16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l’un</a:t>
            </a:r>
            <a:r>
              <a:rPr sz="16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l’autre.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lvl="1" indent="-167005">
              <a:lnSpc>
                <a:spcPct val="100000"/>
              </a:lnSpc>
              <a:buFont typeface="Calibri"/>
              <a:buChar char="•"/>
              <a:tabLst>
                <a:tab pos="241935" algn="l"/>
              </a:tabLst>
            </a:pP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W/n</a:t>
            </a:r>
            <a:r>
              <a:rPr sz="16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(«</a:t>
            </a:r>
            <a:r>
              <a:rPr sz="16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within</a:t>
            </a:r>
            <a:r>
              <a:rPr sz="1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»)</a:t>
            </a:r>
            <a:r>
              <a:rPr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indique</a:t>
            </a:r>
            <a:r>
              <a:rPr sz="16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  <a:r>
              <a:rPr sz="16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entre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les</a:t>
            </a:r>
            <a:r>
              <a:rPr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mots mais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</a:t>
            </a:r>
            <a:r>
              <a:rPr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l’ordre</a:t>
            </a:r>
            <a:r>
              <a:rPr sz="16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</a:t>
            </a:r>
            <a:r>
              <a:rPr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termes.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930" marR="589280">
              <a:lnSpc>
                <a:spcPct val="100000"/>
              </a:lnSpc>
            </a:pPr>
            <a:r>
              <a:rPr sz="16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Exemple: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animal</a:t>
            </a:r>
            <a:r>
              <a:rPr sz="16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W/3</a:t>
            </a:r>
            <a:r>
              <a:rPr sz="16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therapy</a:t>
            </a:r>
            <a:r>
              <a:rPr sz="160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va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retourner</a:t>
            </a:r>
            <a:r>
              <a:rPr sz="16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</a:t>
            </a:r>
            <a:r>
              <a:rPr sz="16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documents</a:t>
            </a:r>
            <a:r>
              <a:rPr sz="16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où</a:t>
            </a:r>
            <a:r>
              <a:rPr sz="16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sz="1600" spc="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retrouvera </a:t>
            </a:r>
            <a:r>
              <a:rPr sz="160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sz="1600" spc="2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animal</a:t>
            </a:r>
            <a:r>
              <a:rPr sz="1600" spc="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therapy</a:t>
            </a:r>
            <a:r>
              <a:rPr sz="16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»,</a:t>
            </a:r>
            <a:r>
              <a:rPr sz="16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sz="16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animal</a:t>
            </a:r>
            <a:r>
              <a:rPr sz="1600" spc="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</a:t>
            </a:r>
            <a:r>
              <a:rPr sz="1600" spc="-39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therapy »,</a:t>
            </a:r>
            <a:r>
              <a:rPr sz="16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sz="16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animal</a:t>
            </a:r>
            <a:r>
              <a:rPr sz="1600" spc="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assisted</a:t>
            </a:r>
            <a:r>
              <a:rPr sz="1600" spc="2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play</a:t>
            </a:r>
            <a:r>
              <a:rPr sz="160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therapy</a:t>
            </a:r>
            <a:r>
              <a:rPr sz="1600" spc="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sz="16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sz="16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therapy</a:t>
            </a:r>
            <a:r>
              <a:rPr sz="160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sz="1600" spc="2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animals</a:t>
            </a:r>
            <a:r>
              <a:rPr sz="1600" spc="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».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lvl="1" indent="-167005">
              <a:lnSpc>
                <a:spcPct val="100000"/>
              </a:lnSpc>
              <a:buFont typeface="Calibri"/>
              <a:buChar char="•"/>
              <a:tabLst>
                <a:tab pos="241935" algn="l"/>
              </a:tabLst>
            </a:pP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Pre/n</a:t>
            </a:r>
            <a:r>
              <a:rPr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(«</a:t>
            </a:r>
            <a:r>
              <a:rPr sz="16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precedes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»)</a:t>
            </a:r>
            <a:r>
              <a:rPr sz="16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termes</a:t>
            </a:r>
            <a:r>
              <a:rPr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doivent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apparaître</a:t>
            </a:r>
            <a:r>
              <a:rPr sz="16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dans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certain</a:t>
            </a:r>
            <a:r>
              <a:rPr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ordre.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930" marR="5080">
              <a:lnSpc>
                <a:spcPct val="100000"/>
              </a:lnSpc>
            </a:pPr>
            <a:r>
              <a:rPr sz="16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Exemple:</a:t>
            </a:r>
            <a:r>
              <a:rPr sz="160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animal</a:t>
            </a:r>
            <a:r>
              <a:rPr sz="1600" spc="2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PRE/3</a:t>
            </a:r>
            <a:r>
              <a:rPr sz="16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therapy</a:t>
            </a:r>
            <a:r>
              <a:rPr sz="16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 </a:t>
            </a:r>
            <a:r>
              <a:rPr sz="160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sz="1600" spc="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u="heavy" spc="-5" dirty="0">
                <a:solidFill>
                  <a:srgbClr val="843B0C"/>
                </a:solidFill>
                <a:uFill>
                  <a:solidFill>
                    <a:srgbClr val="843B0C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pas</a:t>
            </a:r>
            <a:r>
              <a:rPr sz="1600" u="heavy" dirty="0">
                <a:solidFill>
                  <a:srgbClr val="843B0C"/>
                </a:solidFill>
                <a:uFill>
                  <a:solidFill>
                    <a:srgbClr val="843B0C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u="heavy" spc="-10" dirty="0">
                <a:solidFill>
                  <a:srgbClr val="843B0C"/>
                </a:solidFill>
                <a:uFill>
                  <a:solidFill>
                    <a:srgbClr val="843B0C"/>
                  </a:solidFill>
                </a:uFill>
                <a:latin typeface="Times New Roman" panose="02020603050405020304" pitchFamily="18" charset="0"/>
                <a:cs typeface="Times New Roman" panose="02020603050405020304" pitchFamily="18" charset="0"/>
              </a:rPr>
              <a:t>retourner</a:t>
            </a:r>
            <a:r>
              <a:rPr sz="1600" spc="2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sz="1600" spc="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documents</a:t>
            </a:r>
            <a:r>
              <a:rPr sz="16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où </a:t>
            </a:r>
            <a:r>
              <a:rPr sz="16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apparaît</a:t>
            </a:r>
            <a:r>
              <a:rPr sz="1600" spc="2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sz="1600" spc="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therapy</a:t>
            </a:r>
            <a:r>
              <a:rPr sz="16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sz="1600" spc="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animals</a:t>
            </a:r>
            <a:r>
              <a:rPr sz="1600" spc="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»,</a:t>
            </a:r>
            <a:r>
              <a:rPr sz="16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</a:t>
            </a:r>
            <a:r>
              <a:rPr sz="16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avec</a:t>
            </a:r>
            <a:r>
              <a:rPr sz="1600" spc="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cet </a:t>
            </a:r>
            <a:r>
              <a:rPr sz="1600" spc="-39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opérateur-ci,</a:t>
            </a:r>
            <a:r>
              <a:rPr sz="16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2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l’ordre</a:t>
            </a:r>
            <a:r>
              <a:rPr sz="16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</a:t>
            </a:r>
            <a:r>
              <a:rPr sz="16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termes</a:t>
            </a:r>
            <a:r>
              <a:rPr sz="16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importe</a:t>
            </a:r>
            <a:r>
              <a:rPr sz="16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sz="16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sz="16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animal</a:t>
            </a:r>
            <a:r>
              <a:rPr sz="1600" spc="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sz="1600" spc="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doit</a:t>
            </a:r>
            <a:r>
              <a:rPr sz="16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apparaître</a:t>
            </a:r>
            <a:r>
              <a:rPr sz="16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avant</a:t>
            </a:r>
            <a:r>
              <a:rPr sz="160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«</a:t>
            </a:r>
            <a:r>
              <a:rPr sz="1600" spc="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therapy</a:t>
            </a:r>
            <a:r>
              <a:rPr sz="1600" spc="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».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object 4">
            <a:extLst>
              <a:ext uri="{FF2B5EF4-FFF2-40B4-BE49-F238E27FC236}">
                <a16:creationId xmlns:a16="http://schemas.microsoft.com/office/drawing/2014/main" xmlns="" id="{8797F07E-C4B6-9C4C-8B67-77CAFCABC9B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43400" y="2209800"/>
            <a:ext cx="4581144" cy="49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670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41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xmlns="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grpSp>
        <p:nvGrpSpPr>
          <p:cNvPr id="10" name="object 2">
            <a:extLst>
              <a:ext uri="{FF2B5EF4-FFF2-40B4-BE49-F238E27FC236}">
                <a16:creationId xmlns:a16="http://schemas.microsoft.com/office/drawing/2014/main" xmlns="" id="{3C4E3FAA-9F8F-904D-9D4D-45B20FF23F77}"/>
              </a:ext>
            </a:extLst>
          </p:cNvPr>
          <p:cNvGrpSpPr/>
          <p:nvPr/>
        </p:nvGrpSpPr>
        <p:grpSpPr>
          <a:xfrm>
            <a:off x="-1455930" y="-191489"/>
            <a:ext cx="11201400" cy="4354830"/>
            <a:chOff x="0" y="0"/>
            <a:chExt cx="12192000" cy="4354830"/>
          </a:xfrm>
        </p:grpSpPr>
        <p:sp>
          <p:nvSpPr>
            <p:cNvPr id="11" name="object 3">
              <a:extLst>
                <a:ext uri="{FF2B5EF4-FFF2-40B4-BE49-F238E27FC236}">
                  <a16:creationId xmlns:a16="http://schemas.microsoft.com/office/drawing/2014/main" xmlns="" id="{9E1E5F0B-F74C-784F-9A9C-F16D28E49570}"/>
                </a:ext>
              </a:extLst>
            </p:cNvPr>
            <p:cNvSpPr/>
            <p:nvPr/>
          </p:nvSpPr>
          <p:spPr>
            <a:xfrm>
              <a:off x="1600200" y="1922398"/>
              <a:ext cx="8387080" cy="2413635"/>
            </a:xfrm>
            <a:custGeom>
              <a:avLst/>
              <a:gdLst/>
              <a:ahLst/>
              <a:cxnLst/>
              <a:rect l="l" t="t" r="r" b="b"/>
              <a:pathLst>
                <a:path w="8387080" h="2413635">
                  <a:moveTo>
                    <a:pt x="8386572" y="0"/>
                  </a:moveTo>
                  <a:lnTo>
                    <a:pt x="0" y="0"/>
                  </a:lnTo>
                  <a:lnTo>
                    <a:pt x="0" y="2413381"/>
                  </a:lnTo>
                  <a:lnTo>
                    <a:pt x="8386572" y="2413381"/>
                  </a:lnTo>
                  <a:lnTo>
                    <a:pt x="8386572" y="0"/>
                  </a:lnTo>
                  <a:close/>
                </a:path>
              </a:pathLst>
            </a:custGeom>
            <a:solidFill>
              <a:srgbClr val="0A204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4">
              <a:extLst>
                <a:ext uri="{FF2B5EF4-FFF2-40B4-BE49-F238E27FC236}">
                  <a16:creationId xmlns:a16="http://schemas.microsoft.com/office/drawing/2014/main" xmlns="" id="{324B7169-BFF6-2442-938E-CB288B356896}"/>
                </a:ext>
              </a:extLst>
            </p:cNvPr>
            <p:cNvSpPr/>
            <p:nvPr/>
          </p:nvSpPr>
          <p:spPr>
            <a:xfrm>
              <a:off x="1600200" y="1916048"/>
              <a:ext cx="8387080" cy="2439035"/>
            </a:xfrm>
            <a:custGeom>
              <a:avLst/>
              <a:gdLst/>
              <a:ahLst/>
              <a:cxnLst/>
              <a:rect l="l" t="t" r="r" b="b"/>
              <a:pathLst>
                <a:path w="8387080" h="2439035">
                  <a:moveTo>
                    <a:pt x="0" y="0"/>
                  </a:moveTo>
                  <a:lnTo>
                    <a:pt x="0" y="2438781"/>
                  </a:lnTo>
                </a:path>
                <a:path w="8387080" h="2439035">
                  <a:moveTo>
                    <a:pt x="8386572" y="0"/>
                  </a:moveTo>
                  <a:lnTo>
                    <a:pt x="8386572" y="2438781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5">
              <a:extLst>
                <a:ext uri="{FF2B5EF4-FFF2-40B4-BE49-F238E27FC236}">
                  <a16:creationId xmlns:a16="http://schemas.microsoft.com/office/drawing/2014/main" xmlns="" id="{72DC029B-24A6-F143-8C99-E9E3C49273CB}"/>
                </a:ext>
              </a:extLst>
            </p:cNvPr>
            <p:cNvSpPr/>
            <p:nvPr/>
          </p:nvSpPr>
          <p:spPr>
            <a:xfrm>
              <a:off x="1593850" y="1916048"/>
              <a:ext cx="8399780" cy="12700"/>
            </a:xfrm>
            <a:custGeom>
              <a:avLst/>
              <a:gdLst/>
              <a:ahLst/>
              <a:cxnLst/>
              <a:rect l="l" t="t" r="r" b="b"/>
              <a:pathLst>
                <a:path w="8399780" h="12700">
                  <a:moveTo>
                    <a:pt x="0" y="12700"/>
                  </a:moveTo>
                  <a:lnTo>
                    <a:pt x="8399272" y="12700"/>
                  </a:lnTo>
                  <a:lnTo>
                    <a:pt x="8399272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6">
              <a:extLst>
                <a:ext uri="{FF2B5EF4-FFF2-40B4-BE49-F238E27FC236}">
                  <a16:creationId xmlns:a16="http://schemas.microsoft.com/office/drawing/2014/main" xmlns="" id="{4BA3B5E5-23CD-BB41-927E-A21BFE99A732}"/>
                </a:ext>
              </a:extLst>
            </p:cNvPr>
            <p:cNvSpPr/>
            <p:nvPr/>
          </p:nvSpPr>
          <p:spPr>
            <a:xfrm>
              <a:off x="1593850" y="4335779"/>
              <a:ext cx="8399780" cy="0"/>
            </a:xfrm>
            <a:custGeom>
              <a:avLst/>
              <a:gdLst/>
              <a:ahLst/>
              <a:cxnLst/>
              <a:rect l="l" t="t" r="r" b="b"/>
              <a:pathLst>
                <a:path w="8399780">
                  <a:moveTo>
                    <a:pt x="0" y="0"/>
                  </a:moveTo>
                  <a:lnTo>
                    <a:pt x="8399272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8">
            <a:extLst>
              <a:ext uri="{FF2B5EF4-FFF2-40B4-BE49-F238E27FC236}">
                <a16:creationId xmlns:a16="http://schemas.microsoft.com/office/drawing/2014/main" xmlns="" id="{EA783ACE-46DF-E342-B597-3ACFB2A25A7F}"/>
              </a:ext>
            </a:extLst>
          </p:cNvPr>
          <p:cNvSpPr txBox="1"/>
          <p:nvPr/>
        </p:nvSpPr>
        <p:spPr>
          <a:xfrm>
            <a:off x="44722" y="2138310"/>
            <a:ext cx="8374380" cy="165608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65"/>
              </a:spcBef>
            </a:pP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Ordre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précédence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des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opérateurs</a:t>
            </a:r>
            <a:r>
              <a:rPr sz="20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endParaRPr sz="2000" dirty="0">
              <a:latin typeface="Calibri"/>
              <a:cs typeface="Calibri"/>
            </a:endParaRPr>
          </a:p>
          <a:p>
            <a:pPr marL="4156710" indent="-255270">
              <a:lnSpc>
                <a:spcPct val="100000"/>
              </a:lnSpc>
              <a:spcBef>
                <a:spcPts val="165"/>
              </a:spcBef>
              <a:buAutoNum type="arabicPeriod"/>
              <a:tabLst>
                <a:tab pos="4157345" algn="l"/>
              </a:tabLst>
            </a:pP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endParaRPr sz="2000" dirty="0">
              <a:latin typeface="Calibri"/>
              <a:cs typeface="Calibri"/>
            </a:endParaRPr>
          </a:p>
          <a:p>
            <a:pPr marL="3588385" indent="-255904">
              <a:lnSpc>
                <a:spcPct val="100000"/>
              </a:lnSpc>
              <a:spcBef>
                <a:spcPts val="170"/>
              </a:spcBef>
              <a:buAutoNum type="arabicPeriod"/>
              <a:tabLst>
                <a:tab pos="3589020" algn="l"/>
              </a:tabLst>
            </a:pP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W/n</a:t>
            </a:r>
            <a:r>
              <a:rPr sz="20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et</a:t>
            </a:r>
            <a:r>
              <a:rPr sz="20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PRE/n</a:t>
            </a:r>
            <a:endParaRPr sz="2000" dirty="0">
              <a:latin typeface="Calibri"/>
              <a:cs typeface="Calibri"/>
            </a:endParaRPr>
          </a:p>
          <a:p>
            <a:pPr marL="4074160" indent="-254635">
              <a:lnSpc>
                <a:spcPct val="100000"/>
              </a:lnSpc>
              <a:spcBef>
                <a:spcPts val="170"/>
              </a:spcBef>
              <a:buAutoNum type="arabicPeriod"/>
              <a:tabLst>
                <a:tab pos="4074795" algn="l"/>
              </a:tabLst>
            </a:pP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endParaRPr sz="2000" dirty="0">
              <a:latin typeface="Calibri"/>
              <a:cs typeface="Calibri"/>
            </a:endParaRPr>
          </a:p>
          <a:p>
            <a:pPr marL="3815079" indent="-254635">
              <a:lnSpc>
                <a:spcPct val="100000"/>
              </a:lnSpc>
              <a:spcBef>
                <a:spcPts val="165"/>
              </a:spcBef>
              <a:buAutoNum type="arabicPeriod"/>
              <a:tabLst>
                <a:tab pos="3815715" algn="l"/>
              </a:tabLst>
            </a:pP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18" name="object 9">
            <a:extLst>
              <a:ext uri="{FF2B5EF4-FFF2-40B4-BE49-F238E27FC236}">
                <a16:creationId xmlns:a16="http://schemas.microsoft.com/office/drawing/2014/main" xmlns="" id="{603C205D-D2CB-EE44-B76D-92EEA5268D64}"/>
              </a:ext>
            </a:extLst>
          </p:cNvPr>
          <p:cNvSpPr txBox="1"/>
          <p:nvPr/>
        </p:nvSpPr>
        <p:spPr>
          <a:xfrm>
            <a:off x="152400" y="903433"/>
            <a:ext cx="48126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AF50"/>
                </a:solidFill>
                <a:latin typeface="Calibri"/>
                <a:cs typeface="Calibri"/>
              </a:rPr>
              <a:t>Construire</a:t>
            </a:r>
            <a:r>
              <a:rPr sz="2400" b="1" spc="-2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une</a:t>
            </a:r>
            <a:r>
              <a:rPr sz="2400" b="1" spc="-5" dirty="0">
                <a:solidFill>
                  <a:srgbClr val="00AF50"/>
                </a:solidFill>
                <a:latin typeface="Calibri"/>
                <a:cs typeface="Calibri"/>
              </a:rPr>
              <a:t> équation</a:t>
            </a:r>
            <a:r>
              <a:rPr sz="2400" b="1" spc="-1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de</a:t>
            </a:r>
            <a:r>
              <a:rPr sz="2400" b="1" spc="-1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recherche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9" name="object 10">
            <a:extLst>
              <a:ext uri="{FF2B5EF4-FFF2-40B4-BE49-F238E27FC236}">
                <a16:creationId xmlns:a16="http://schemas.microsoft.com/office/drawing/2014/main" xmlns="" id="{EA948E3E-E603-D84B-A069-B089074D1833}"/>
              </a:ext>
            </a:extLst>
          </p:cNvPr>
          <p:cNvSpPr txBox="1"/>
          <p:nvPr/>
        </p:nvSpPr>
        <p:spPr>
          <a:xfrm>
            <a:off x="40912" y="4420624"/>
            <a:ext cx="9333230" cy="13048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Exemple</a:t>
            </a:r>
            <a:r>
              <a:rPr sz="140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sz="14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</a:t>
            </a:r>
            <a:r>
              <a:rPr sz="14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W/15</a:t>
            </a:r>
            <a:r>
              <a:rPr sz="1400" spc="2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</a:t>
            </a:r>
            <a:r>
              <a:rPr sz="1400" spc="2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14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water</a:t>
            </a:r>
            <a:r>
              <a:rPr sz="14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sz="1400" spc="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orbit</a:t>
            </a:r>
            <a:r>
              <a:rPr sz="14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sz="14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planet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0020" indent="-147955">
              <a:lnSpc>
                <a:spcPct val="100000"/>
              </a:lnSpc>
              <a:buFont typeface="Calibri"/>
              <a:buChar char="•"/>
              <a:tabLst>
                <a:tab pos="160655" algn="l"/>
              </a:tabLst>
            </a:pPr>
            <a:r>
              <a:rPr sz="14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Scopus</a:t>
            </a:r>
            <a:r>
              <a:rPr sz="1400" spc="3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2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s’occupe</a:t>
            </a:r>
            <a:r>
              <a:rPr sz="1400" spc="2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</a:t>
            </a:r>
            <a:r>
              <a:rPr sz="14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sz="1400" spc="2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sz="14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sz="1400" spc="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sz="14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regarder</a:t>
            </a:r>
            <a:r>
              <a:rPr sz="14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sz="1400" spc="-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documents</a:t>
            </a:r>
            <a:r>
              <a:rPr sz="1400" spc="2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</a:t>
            </a:r>
            <a:r>
              <a:rPr sz="14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contiennent</a:t>
            </a:r>
            <a:r>
              <a:rPr sz="1400" spc="2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sz="1400" spc="4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water</a:t>
            </a:r>
            <a:r>
              <a:rPr sz="14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»,</a:t>
            </a:r>
            <a:r>
              <a:rPr sz="14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sz="14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orbit</a:t>
            </a:r>
            <a:r>
              <a:rPr sz="1400" spc="2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sz="14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</a:t>
            </a:r>
            <a:r>
              <a:rPr sz="14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sz="14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planet</a:t>
            </a:r>
            <a:r>
              <a:rPr sz="1400" spc="2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».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0020" indent="-147955">
              <a:lnSpc>
                <a:spcPct val="100000"/>
              </a:lnSpc>
              <a:buFont typeface="Calibri"/>
              <a:buChar char="•"/>
              <a:tabLst>
                <a:tab pos="160655" algn="l"/>
              </a:tabLst>
            </a:pPr>
            <a:r>
              <a:rPr sz="14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Scopus</a:t>
            </a:r>
            <a:r>
              <a:rPr sz="1400" spc="3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regarde</a:t>
            </a:r>
            <a:r>
              <a:rPr sz="14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sz="1400" spc="-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documents</a:t>
            </a:r>
            <a:r>
              <a:rPr sz="1400" spc="4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où</a:t>
            </a:r>
            <a:r>
              <a:rPr sz="1400" spc="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sz="1400" spc="3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</a:t>
            </a:r>
            <a:r>
              <a:rPr sz="14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sz="14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sz="1400" spc="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trouve</a:t>
            </a:r>
            <a:r>
              <a:rPr sz="1400" spc="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à</a:t>
            </a:r>
            <a:r>
              <a:rPr sz="14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sz="14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bonne</a:t>
            </a:r>
            <a:r>
              <a:rPr sz="1400" spc="3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  <a:r>
              <a:rPr sz="14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«</a:t>
            </a:r>
            <a:r>
              <a:rPr sz="1400" spc="3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</a:t>
            </a:r>
            <a:r>
              <a:rPr sz="1400" spc="3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».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60020" indent="-147955">
              <a:lnSpc>
                <a:spcPct val="100000"/>
              </a:lnSpc>
              <a:buFont typeface="Calibri"/>
              <a:buChar char="•"/>
              <a:tabLst>
                <a:tab pos="160655" algn="l"/>
              </a:tabLst>
            </a:pPr>
            <a:r>
              <a:rPr sz="14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Scopus</a:t>
            </a:r>
            <a:r>
              <a:rPr sz="1400" spc="3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regarde</a:t>
            </a:r>
            <a:r>
              <a:rPr sz="14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l’opérateur</a:t>
            </a:r>
            <a:r>
              <a:rPr sz="1400" spc="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sz="1400" spc="2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1400" spc="2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sz="1400" spc="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sz="14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sz="140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donc</a:t>
            </a:r>
            <a:r>
              <a:rPr sz="1400" spc="2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retourner</a:t>
            </a:r>
            <a:r>
              <a:rPr sz="1400" spc="2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sz="14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documents</a:t>
            </a:r>
            <a:r>
              <a:rPr sz="1400" spc="4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</a:t>
            </a:r>
            <a:r>
              <a:rPr sz="14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étapes</a:t>
            </a:r>
            <a:r>
              <a:rPr sz="14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précédentes</a:t>
            </a:r>
            <a:r>
              <a:rPr sz="140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</a:t>
            </a:r>
            <a:r>
              <a:rPr sz="14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contiennent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sz="14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water</a:t>
            </a:r>
            <a:r>
              <a:rPr sz="1400" spc="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»,</a:t>
            </a:r>
            <a:r>
              <a:rPr sz="14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sz="14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orbit</a:t>
            </a:r>
            <a:r>
              <a:rPr sz="1400" spc="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sz="1400" spc="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</a:t>
            </a:r>
            <a:r>
              <a:rPr sz="14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sz="14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planet</a:t>
            </a:r>
            <a:r>
              <a:rPr sz="14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sz="14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sz="140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</a:t>
            </a:r>
            <a:r>
              <a:rPr sz="14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contiennent</a:t>
            </a:r>
            <a:r>
              <a:rPr sz="14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également</a:t>
            </a:r>
            <a:r>
              <a:rPr sz="140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le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mot</a:t>
            </a:r>
            <a:r>
              <a:rPr sz="14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sz="1400" spc="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</a:t>
            </a:r>
            <a:r>
              <a:rPr sz="1400" spc="2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sz="14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sz="140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sz="1400" spc="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robot</a:t>
            </a:r>
            <a:r>
              <a:rPr sz="1400" spc="2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sz="1400" spc="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à</a:t>
            </a:r>
            <a:r>
              <a:rPr sz="14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sz="1400" spc="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bonne</a:t>
            </a:r>
            <a:r>
              <a:rPr sz="1400" spc="40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843B0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0818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42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xmlns="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xmlns="" id="{35A607D7-4E30-3040-86FD-92374350392D}"/>
              </a:ext>
            </a:extLst>
          </p:cNvPr>
          <p:cNvSpPr txBox="1"/>
          <p:nvPr/>
        </p:nvSpPr>
        <p:spPr>
          <a:xfrm>
            <a:off x="185646" y="3536195"/>
            <a:ext cx="5984875" cy="1086485"/>
          </a:xfrm>
          <a:prstGeom prst="rect">
            <a:avLst/>
          </a:prstGeom>
        </p:spPr>
        <p:txBody>
          <a:bodyPr vert="horz" wrap="square" lIns="0" tIns="131445" rIns="0" bIns="0" rtlCol="0">
            <a:spAutoFit/>
          </a:bodyPr>
          <a:lstStyle/>
          <a:p>
            <a:pPr marL="23495">
              <a:lnSpc>
                <a:spcPct val="100000"/>
              </a:lnSpc>
              <a:spcBef>
                <a:spcPts val="1035"/>
              </a:spcBef>
            </a:pP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Les</a:t>
            </a:r>
            <a:r>
              <a:rPr sz="1800" b="1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wildcards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35"/>
              </a:spcBef>
            </a:pPr>
            <a:r>
              <a:rPr sz="1800" dirty="0">
                <a:latin typeface="Calibri"/>
                <a:cs typeface="Calibri"/>
              </a:rPr>
              <a:t>« </a:t>
            </a:r>
            <a:r>
              <a:rPr sz="1800" b="1" dirty="0">
                <a:latin typeface="Calibri"/>
                <a:cs typeface="Calibri"/>
              </a:rPr>
              <a:t>?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»</a:t>
            </a:r>
            <a:r>
              <a:rPr sz="1800" spc="-10" dirty="0">
                <a:latin typeface="Calibri"/>
                <a:cs typeface="Calibri"/>
              </a:rPr>
              <a:t> représente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n’importe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quel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caractère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(unique)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833B0A"/>
                </a:solidFill>
                <a:latin typeface="Calibri"/>
                <a:cs typeface="Calibri"/>
              </a:rPr>
              <a:t>Exemple</a:t>
            </a:r>
            <a:r>
              <a:rPr sz="1800" spc="-5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833B0A"/>
                </a:solidFill>
                <a:latin typeface="Calibri"/>
                <a:cs typeface="Calibri"/>
              </a:rPr>
              <a:t>:</a:t>
            </a:r>
            <a:r>
              <a:rPr sz="1800" spc="10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833B0A"/>
                </a:solidFill>
                <a:latin typeface="Calibri"/>
                <a:cs typeface="Calibri"/>
              </a:rPr>
              <a:t>wom?n</a:t>
            </a:r>
            <a:r>
              <a:rPr sz="1800" spc="5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833B0A"/>
                </a:solidFill>
                <a:latin typeface="Calibri"/>
                <a:cs typeface="Calibri"/>
              </a:rPr>
              <a:t>va</a:t>
            </a:r>
            <a:r>
              <a:rPr sz="1800" spc="-5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833B0A"/>
                </a:solidFill>
                <a:latin typeface="Calibri"/>
                <a:cs typeface="Calibri"/>
              </a:rPr>
              <a:t>renvoyer</a:t>
            </a:r>
            <a:r>
              <a:rPr sz="1800" dirty="0">
                <a:solidFill>
                  <a:srgbClr val="833B0A"/>
                </a:solidFill>
                <a:latin typeface="Calibri"/>
                <a:cs typeface="Calibri"/>
              </a:rPr>
              <a:t> à</a:t>
            </a:r>
            <a:r>
              <a:rPr sz="1800" spc="-5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833B0A"/>
                </a:solidFill>
                <a:latin typeface="Calibri"/>
                <a:cs typeface="Calibri"/>
              </a:rPr>
              <a:t>la</a:t>
            </a:r>
            <a:r>
              <a:rPr sz="1800" spc="10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833B0A"/>
                </a:solidFill>
                <a:latin typeface="Calibri"/>
                <a:cs typeface="Calibri"/>
              </a:rPr>
              <a:t>fois</a:t>
            </a:r>
            <a:r>
              <a:rPr sz="1800" dirty="0">
                <a:solidFill>
                  <a:srgbClr val="833B0A"/>
                </a:solidFill>
                <a:latin typeface="Calibri"/>
                <a:cs typeface="Calibri"/>
              </a:rPr>
              <a:t> «</a:t>
            </a:r>
            <a:r>
              <a:rPr sz="1800" spc="5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833B0A"/>
                </a:solidFill>
                <a:latin typeface="Calibri"/>
                <a:cs typeface="Calibri"/>
              </a:rPr>
              <a:t>woman</a:t>
            </a:r>
            <a:r>
              <a:rPr sz="1800" spc="15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833B0A"/>
                </a:solidFill>
                <a:latin typeface="Calibri"/>
                <a:cs typeface="Calibri"/>
              </a:rPr>
              <a:t>» </a:t>
            </a:r>
            <a:r>
              <a:rPr sz="1800" spc="-5" dirty="0">
                <a:solidFill>
                  <a:srgbClr val="833B0A"/>
                </a:solidFill>
                <a:latin typeface="Calibri"/>
                <a:cs typeface="Calibri"/>
              </a:rPr>
              <a:t>et</a:t>
            </a:r>
            <a:r>
              <a:rPr sz="1800" spc="10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833B0A"/>
                </a:solidFill>
                <a:latin typeface="Calibri"/>
                <a:cs typeface="Calibri"/>
              </a:rPr>
              <a:t>« </a:t>
            </a:r>
            <a:r>
              <a:rPr sz="1800" spc="-10" dirty="0">
                <a:solidFill>
                  <a:srgbClr val="833B0A"/>
                </a:solidFill>
                <a:latin typeface="Calibri"/>
                <a:cs typeface="Calibri"/>
              </a:rPr>
              <a:t>women</a:t>
            </a:r>
            <a:r>
              <a:rPr sz="1800" spc="20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833B0A"/>
                </a:solidFill>
                <a:latin typeface="Calibri"/>
                <a:cs typeface="Calibri"/>
              </a:rPr>
              <a:t>»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xmlns="" id="{C9EBAF9A-6354-A748-A4A8-A49B6074061E}"/>
              </a:ext>
            </a:extLst>
          </p:cNvPr>
          <p:cNvSpPr txBox="1"/>
          <p:nvPr/>
        </p:nvSpPr>
        <p:spPr>
          <a:xfrm>
            <a:off x="79654" y="4820415"/>
            <a:ext cx="9305925" cy="1232389"/>
          </a:xfrm>
          <a:prstGeom prst="rect">
            <a:avLst/>
          </a:prstGeom>
        </p:spPr>
        <p:txBody>
          <a:bodyPr vert="horz" wrap="square" lIns="0" tIns="1308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1600" spc="-5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Expression</a:t>
            </a:r>
            <a:r>
              <a:rPr sz="1600" spc="-70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5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exacte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6360" marR="5080">
              <a:lnSpc>
                <a:spcPct val="100000"/>
              </a:lnSpc>
              <a:spcBef>
                <a:spcPts val="930"/>
              </a:spcBef>
            </a:pP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guillemets</a:t>
            </a:r>
            <a:r>
              <a:rPr sz="16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"</a:t>
            </a:r>
            <a:r>
              <a:rPr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permettent</a:t>
            </a:r>
            <a:r>
              <a:rPr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6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faire</a:t>
            </a:r>
            <a:r>
              <a:rPr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recherches</a:t>
            </a:r>
            <a:r>
              <a:rPr sz="16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d’expressions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(=</a:t>
            </a:r>
            <a:r>
              <a:rPr sz="16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mots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apparaissent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ensemble dans</a:t>
            </a:r>
            <a:r>
              <a:rPr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</a:t>
            </a:r>
            <a:r>
              <a:rPr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champ</a:t>
            </a:r>
            <a:r>
              <a:rPr sz="16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sélectionné</a:t>
            </a:r>
            <a:r>
              <a:rPr sz="16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sz="16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sinon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sz="16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sz="16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</a:t>
            </a:r>
            <a:r>
              <a:rPr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placé</a:t>
            </a:r>
            <a:r>
              <a:rPr sz="16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entre!)</a:t>
            </a:r>
            <a:r>
              <a:rPr sz="16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l’utilisation</a:t>
            </a:r>
            <a:r>
              <a:rPr sz="16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d’accolades </a:t>
            </a:r>
            <a:r>
              <a:rPr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{} </a:t>
            </a:r>
            <a:r>
              <a:rPr sz="1600" spc="-3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permet</a:t>
            </a:r>
            <a:r>
              <a:rPr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</a:t>
            </a:r>
            <a:r>
              <a:rPr sz="16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d’expressions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exactes.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xmlns="" id="{2F98918B-148C-5448-B6F0-3CF0FCCE043C}"/>
              </a:ext>
            </a:extLst>
          </p:cNvPr>
          <p:cNvSpPr txBox="1"/>
          <p:nvPr/>
        </p:nvSpPr>
        <p:spPr>
          <a:xfrm>
            <a:off x="152400" y="1519186"/>
            <a:ext cx="6147435" cy="1313180"/>
          </a:xfrm>
          <a:prstGeom prst="rect">
            <a:avLst/>
          </a:prstGeom>
        </p:spPr>
        <p:txBody>
          <a:bodyPr vert="horz" wrap="square" lIns="0" tIns="1073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4"/>
              </a:spcBef>
            </a:pP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Les</a:t>
            </a:r>
            <a:r>
              <a:rPr sz="1800" b="1" spc="-3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troncatures</a:t>
            </a:r>
            <a:endParaRPr sz="1800" dirty="0">
              <a:latin typeface="Calibri"/>
              <a:cs typeface="Calibri"/>
            </a:endParaRPr>
          </a:p>
          <a:p>
            <a:pPr marL="93345" marR="5080">
              <a:lnSpc>
                <a:spcPct val="100000"/>
              </a:lnSpc>
              <a:spcBef>
                <a:spcPts val="750"/>
              </a:spcBef>
            </a:pPr>
            <a:r>
              <a:rPr sz="1800" dirty="0">
                <a:latin typeface="Calibri"/>
                <a:cs typeface="Calibri"/>
              </a:rPr>
              <a:t>« </a:t>
            </a:r>
            <a:r>
              <a:rPr sz="1800" b="1" dirty="0">
                <a:latin typeface="Calibri"/>
                <a:cs typeface="Calibri"/>
              </a:rPr>
              <a:t>*</a:t>
            </a:r>
            <a:r>
              <a:rPr sz="1800" b="1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»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représente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n’importe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quel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nombre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caractères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(même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0).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833B0A"/>
                </a:solidFill>
                <a:latin typeface="Calibri"/>
                <a:cs typeface="Calibri"/>
              </a:rPr>
              <a:t>Exemples</a:t>
            </a:r>
            <a:r>
              <a:rPr sz="1800" dirty="0">
                <a:solidFill>
                  <a:srgbClr val="833B0A"/>
                </a:solidFill>
                <a:latin typeface="Calibri"/>
                <a:cs typeface="Calibri"/>
              </a:rPr>
              <a:t> :</a:t>
            </a:r>
            <a:r>
              <a:rPr sz="1800" spc="10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833B0A"/>
                </a:solidFill>
                <a:latin typeface="Calibri"/>
                <a:cs typeface="Calibri"/>
              </a:rPr>
              <a:t>comput*</a:t>
            </a:r>
            <a:r>
              <a:rPr sz="1800" spc="10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833B0A"/>
                </a:solidFill>
                <a:latin typeface="Calibri"/>
                <a:cs typeface="Calibri"/>
              </a:rPr>
              <a:t>va</a:t>
            </a:r>
            <a:r>
              <a:rPr sz="1800" spc="-10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833B0A"/>
                </a:solidFill>
                <a:latin typeface="Calibri"/>
                <a:cs typeface="Calibri"/>
              </a:rPr>
              <a:t>renvoyer</a:t>
            </a:r>
            <a:r>
              <a:rPr sz="1800" dirty="0">
                <a:solidFill>
                  <a:srgbClr val="833B0A"/>
                </a:solidFill>
                <a:latin typeface="Calibri"/>
                <a:cs typeface="Calibri"/>
              </a:rPr>
              <a:t> «</a:t>
            </a:r>
            <a:r>
              <a:rPr sz="1800" spc="20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833B0A"/>
                </a:solidFill>
                <a:latin typeface="Calibri"/>
                <a:cs typeface="Calibri"/>
              </a:rPr>
              <a:t>computer</a:t>
            </a:r>
            <a:r>
              <a:rPr sz="1800" spc="15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833B0A"/>
                </a:solidFill>
                <a:latin typeface="Calibri"/>
                <a:cs typeface="Calibri"/>
              </a:rPr>
              <a:t>»,</a:t>
            </a:r>
            <a:r>
              <a:rPr sz="1800" spc="5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833B0A"/>
                </a:solidFill>
                <a:latin typeface="Calibri"/>
                <a:cs typeface="Calibri"/>
              </a:rPr>
              <a:t>«</a:t>
            </a:r>
            <a:r>
              <a:rPr sz="1800" spc="5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833B0A"/>
                </a:solidFill>
                <a:latin typeface="Calibri"/>
                <a:cs typeface="Calibri"/>
              </a:rPr>
              <a:t>computers</a:t>
            </a:r>
            <a:r>
              <a:rPr sz="1800" spc="30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833B0A"/>
                </a:solidFill>
                <a:latin typeface="Calibri"/>
                <a:cs typeface="Calibri"/>
              </a:rPr>
              <a:t>»,</a:t>
            </a:r>
            <a:endParaRPr sz="1800" dirty="0">
              <a:latin typeface="Calibri"/>
              <a:cs typeface="Calibri"/>
            </a:endParaRPr>
          </a:p>
          <a:p>
            <a:pPr marL="93345">
              <a:lnSpc>
                <a:spcPct val="100000"/>
              </a:lnSpc>
            </a:pPr>
            <a:r>
              <a:rPr sz="1800" dirty="0">
                <a:solidFill>
                  <a:srgbClr val="833B0A"/>
                </a:solidFill>
                <a:latin typeface="Calibri"/>
                <a:cs typeface="Calibri"/>
              </a:rPr>
              <a:t>«</a:t>
            </a:r>
            <a:r>
              <a:rPr sz="1800" spc="-10" dirty="0">
                <a:solidFill>
                  <a:srgbClr val="833B0A"/>
                </a:solidFill>
                <a:latin typeface="Calibri"/>
                <a:cs typeface="Calibri"/>
              </a:rPr>
              <a:t> computerize</a:t>
            </a:r>
            <a:r>
              <a:rPr sz="1800" spc="10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833B0A"/>
                </a:solidFill>
                <a:latin typeface="Calibri"/>
                <a:cs typeface="Calibri"/>
              </a:rPr>
              <a:t>», </a:t>
            </a:r>
            <a:r>
              <a:rPr sz="1800" dirty="0">
                <a:solidFill>
                  <a:srgbClr val="833B0A"/>
                </a:solidFill>
                <a:latin typeface="Calibri"/>
                <a:cs typeface="Calibri"/>
              </a:rPr>
              <a:t>«</a:t>
            </a:r>
            <a:r>
              <a:rPr sz="1800" spc="5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833B0A"/>
                </a:solidFill>
                <a:latin typeface="Calibri"/>
                <a:cs typeface="Calibri"/>
              </a:rPr>
              <a:t>computerization</a:t>
            </a:r>
            <a:r>
              <a:rPr sz="1800" spc="15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833B0A"/>
                </a:solidFill>
                <a:latin typeface="Calibri"/>
                <a:cs typeface="Calibri"/>
              </a:rPr>
              <a:t>»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xmlns="" id="{5AF134CC-5B04-7B48-92BC-F143BBD10AF5}"/>
              </a:ext>
            </a:extLst>
          </p:cNvPr>
          <p:cNvSpPr txBox="1"/>
          <p:nvPr/>
        </p:nvSpPr>
        <p:spPr>
          <a:xfrm>
            <a:off x="152400" y="906681"/>
            <a:ext cx="48126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AF50"/>
                </a:solidFill>
                <a:latin typeface="Calibri"/>
                <a:cs typeface="Calibri"/>
              </a:rPr>
              <a:t>Construire</a:t>
            </a:r>
            <a:r>
              <a:rPr sz="2400" b="1" spc="-2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une</a:t>
            </a:r>
            <a:r>
              <a:rPr sz="2400" b="1" spc="-5" dirty="0">
                <a:solidFill>
                  <a:srgbClr val="00AF50"/>
                </a:solidFill>
                <a:latin typeface="Calibri"/>
                <a:cs typeface="Calibri"/>
              </a:rPr>
              <a:t> équation</a:t>
            </a:r>
            <a:r>
              <a:rPr sz="2400" b="1" spc="-1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de</a:t>
            </a:r>
            <a:r>
              <a:rPr sz="2400" b="1" spc="-1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recherche</a:t>
            </a:r>
            <a:endParaRPr sz="2400" dirty="0">
              <a:latin typeface="Calibri"/>
              <a:cs typeface="Calibri"/>
            </a:endParaRPr>
          </a:p>
        </p:txBody>
      </p:sp>
      <p:grpSp>
        <p:nvGrpSpPr>
          <p:cNvPr id="16" name="object 7">
            <a:extLst>
              <a:ext uri="{FF2B5EF4-FFF2-40B4-BE49-F238E27FC236}">
                <a16:creationId xmlns:a16="http://schemas.microsoft.com/office/drawing/2014/main" xmlns="" id="{A10BE3D1-5FB8-884F-839B-1EE227EC46BB}"/>
              </a:ext>
            </a:extLst>
          </p:cNvPr>
          <p:cNvGrpSpPr/>
          <p:nvPr/>
        </p:nvGrpSpPr>
        <p:grpSpPr>
          <a:xfrm>
            <a:off x="6391229" y="1676400"/>
            <a:ext cx="2885730" cy="2756731"/>
            <a:chOff x="7932166" y="2667254"/>
            <a:chExt cx="3644900" cy="2113280"/>
          </a:xfrm>
        </p:grpSpPr>
        <p:sp>
          <p:nvSpPr>
            <p:cNvPr id="17" name="object 8">
              <a:extLst>
                <a:ext uri="{FF2B5EF4-FFF2-40B4-BE49-F238E27FC236}">
                  <a16:creationId xmlns:a16="http://schemas.microsoft.com/office/drawing/2014/main" xmlns="" id="{2B3C4011-7070-A448-AA32-5AE34CC167DB}"/>
                </a:ext>
              </a:extLst>
            </p:cNvPr>
            <p:cNvSpPr/>
            <p:nvPr/>
          </p:nvSpPr>
          <p:spPr>
            <a:xfrm>
              <a:off x="7938516" y="2673604"/>
              <a:ext cx="3632200" cy="2087880"/>
            </a:xfrm>
            <a:custGeom>
              <a:avLst/>
              <a:gdLst/>
              <a:ahLst/>
              <a:cxnLst/>
              <a:rect l="l" t="t" r="r" b="b"/>
              <a:pathLst>
                <a:path w="3632200" h="2087879">
                  <a:moveTo>
                    <a:pt x="3632200" y="0"/>
                  </a:moveTo>
                  <a:lnTo>
                    <a:pt x="0" y="0"/>
                  </a:lnTo>
                  <a:lnTo>
                    <a:pt x="0" y="2087372"/>
                  </a:lnTo>
                  <a:lnTo>
                    <a:pt x="3632200" y="2087372"/>
                  </a:lnTo>
                  <a:lnTo>
                    <a:pt x="363220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9">
              <a:extLst>
                <a:ext uri="{FF2B5EF4-FFF2-40B4-BE49-F238E27FC236}">
                  <a16:creationId xmlns:a16="http://schemas.microsoft.com/office/drawing/2014/main" xmlns="" id="{387B4C7E-DB17-C24E-995D-86CCF50E548F}"/>
                </a:ext>
              </a:extLst>
            </p:cNvPr>
            <p:cNvSpPr/>
            <p:nvPr/>
          </p:nvSpPr>
          <p:spPr>
            <a:xfrm>
              <a:off x="7938516" y="2667254"/>
              <a:ext cx="3632200" cy="2113280"/>
            </a:xfrm>
            <a:custGeom>
              <a:avLst/>
              <a:gdLst/>
              <a:ahLst/>
              <a:cxnLst/>
              <a:rect l="l" t="t" r="r" b="b"/>
              <a:pathLst>
                <a:path w="3632200" h="2113279">
                  <a:moveTo>
                    <a:pt x="0" y="0"/>
                  </a:moveTo>
                  <a:lnTo>
                    <a:pt x="0" y="2112772"/>
                  </a:lnTo>
                </a:path>
                <a:path w="3632200" h="2113279">
                  <a:moveTo>
                    <a:pt x="3632200" y="0"/>
                  </a:moveTo>
                  <a:lnTo>
                    <a:pt x="3632200" y="2112772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0">
              <a:extLst>
                <a:ext uri="{FF2B5EF4-FFF2-40B4-BE49-F238E27FC236}">
                  <a16:creationId xmlns:a16="http://schemas.microsoft.com/office/drawing/2014/main" xmlns="" id="{2FDA3CF1-F662-1C42-8A7D-7B88C22927A7}"/>
                </a:ext>
              </a:extLst>
            </p:cNvPr>
            <p:cNvSpPr/>
            <p:nvPr/>
          </p:nvSpPr>
          <p:spPr>
            <a:xfrm>
              <a:off x="7932166" y="2667254"/>
              <a:ext cx="3644900" cy="12700"/>
            </a:xfrm>
            <a:custGeom>
              <a:avLst/>
              <a:gdLst/>
              <a:ahLst/>
              <a:cxnLst/>
              <a:rect l="l" t="t" r="r" b="b"/>
              <a:pathLst>
                <a:path w="3644900" h="12700">
                  <a:moveTo>
                    <a:pt x="0" y="12700"/>
                  </a:moveTo>
                  <a:lnTo>
                    <a:pt x="3644900" y="12700"/>
                  </a:lnTo>
                  <a:lnTo>
                    <a:pt x="3644900" y="0"/>
                  </a:lnTo>
                  <a:lnTo>
                    <a:pt x="0" y="0"/>
                  </a:lnTo>
                  <a:lnTo>
                    <a:pt x="0" y="12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1">
              <a:extLst>
                <a:ext uri="{FF2B5EF4-FFF2-40B4-BE49-F238E27FC236}">
                  <a16:creationId xmlns:a16="http://schemas.microsoft.com/office/drawing/2014/main" xmlns="" id="{1B244BD5-787E-2642-BC67-4B2B59BB1237}"/>
                </a:ext>
              </a:extLst>
            </p:cNvPr>
            <p:cNvSpPr/>
            <p:nvPr/>
          </p:nvSpPr>
          <p:spPr>
            <a:xfrm>
              <a:off x="7932166" y="4760976"/>
              <a:ext cx="3644900" cy="0"/>
            </a:xfrm>
            <a:custGeom>
              <a:avLst/>
              <a:gdLst/>
              <a:ahLst/>
              <a:cxnLst/>
              <a:rect l="l" t="t" r="r" b="b"/>
              <a:pathLst>
                <a:path w="3644900">
                  <a:moveTo>
                    <a:pt x="0" y="0"/>
                  </a:moveTo>
                  <a:lnTo>
                    <a:pt x="3644900" y="0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12">
            <a:extLst>
              <a:ext uri="{FF2B5EF4-FFF2-40B4-BE49-F238E27FC236}">
                <a16:creationId xmlns:a16="http://schemas.microsoft.com/office/drawing/2014/main" xmlns="" id="{985A068F-CBBD-994F-9FEC-1E674A928AC1}"/>
              </a:ext>
            </a:extLst>
          </p:cNvPr>
          <p:cNvSpPr txBox="1"/>
          <p:nvPr/>
        </p:nvSpPr>
        <p:spPr>
          <a:xfrm>
            <a:off x="6299835" y="1935982"/>
            <a:ext cx="3165130" cy="2084352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229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Scopus</a:t>
            </a:r>
            <a:r>
              <a:rPr sz="16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recherche</a:t>
            </a:r>
            <a:r>
              <a:rPr sz="1600" b="1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par</a:t>
            </a:r>
            <a:r>
              <a:rPr sz="16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défaut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les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 formes</a:t>
            </a:r>
            <a:endParaRPr sz="1600" dirty="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  <a:spcBef>
                <a:spcPts val="130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plurielles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et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les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formes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 associées.</a:t>
            </a:r>
            <a:endParaRPr sz="1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50" dirty="0">
              <a:latin typeface="Calibri"/>
              <a:cs typeface="Calibri"/>
            </a:endParaRPr>
          </a:p>
          <a:p>
            <a:pPr marL="328295" marR="318770" algn="ctr">
              <a:lnSpc>
                <a:spcPct val="106900"/>
              </a:lnSpc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Exemple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Chercher</a:t>
            </a:r>
            <a:r>
              <a:rPr sz="1600" b="1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«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behavior</a:t>
            </a:r>
            <a:r>
              <a:rPr sz="16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» 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va </a:t>
            </a:r>
            <a:r>
              <a:rPr sz="1600" b="1" spc="-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permettre</a:t>
            </a:r>
            <a:r>
              <a:rPr sz="16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trouver</a:t>
            </a:r>
            <a:r>
              <a:rPr sz="1600" b="1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à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la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fois</a:t>
            </a:r>
            <a:endParaRPr sz="1600" dirty="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  <a:spcBef>
                <a:spcPts val="145"/>
              </a:spcBef>
            </a:pP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«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 behavior</a:t>
            </a:r>
            <a:r>
              <a:rPr sz="16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»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 et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 «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behaviour</a:t>
            </a:r>
            <a:r>
              <a:rPr sz="1600" b="1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»</a:t>
            </a:r>
            <a:endParaRPr sz="1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41596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43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xmlns="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pic>
        <p:nvPicPr>
          <p:cNvPr id="10" name="object 3">
            <a:extLst>
              <a:ext uri="{FF2B5EF4-FFF2-40B4-BE49-F238E27FC236}">
                <a16:creationId xmlns:a16="http://schemas.microsoft.com/office/drawing/2014/main" xmlns="" id="{E710C056-8B34-F74D-B211-8CB1D0D7E91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38400" y="1834769"/>
            <a:ext cx="6705600" cy="4251960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:a16="http://schemas.microsoft.com/office/drawing/2014/main" xmlns="" id="{7FF311D0-733A-C94D-95FD-96239C85B897}"/>
              </a:ext>
            </a:extLst>
          </p:cNvPr>
          <p:cNvSpPr txBox="1"/>
          <p:nvPr/>
        </p:nvSpPr>
        <p:spPr>
          <a:xfrm>
            <a:off x="76200" y="1011369"/>
            <a:ext cx="5963285" cy="3284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6332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AF50"/>
                </a:solidFill>
                <a:latin typeface="Calibri"/>
                <a:cs typeface="Calibri"/>
              </a:rPr>
              <a:t>Construire</a:t>
            </a:r>
            <a:r>
              <a:rPr sz="2400" b="1" spc="-2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une</a:t>
            </a:r>
            <a:r>
              <a:rPr sz="2400" b="1" spc="-5" dirty="0">
                <a:solidFill>
                  <a:srgbClr val="00AF50"/>
                </a:solidFill>
                <a:latin typeface="Calibri"/>
                <a:cs typeface="Calibri"/>
              </a:rPr>
              <a:t> équation</a:t>
            </a:r>
            <a:r>
              <a:rPr sz="2400" b="1" spc="-1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de</a:t>
            </a:r>
            <a:r>
              <a:rPr sz="2400" b="1" spc="-1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recherche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 dirty="0">
              <a:latin typeface="Calibri"/>
              <a:cs typeface="Calibri"/>
            </a:endParaRPr>
          </a:p>
          <a:p>
            <a:pPr marL="189865">
              <a:lnSpc>
                <a:spcPct val="100000"/>
              </a:lnSpc>
            </a:pP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La</a:t>
            </a: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 Recherche</a:t>
            </a:r>
            <a:r>
              <a:rPr sz="1800" b="1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006FC0"/>
                </a:solidFill>
                <a:latin typeface="Calibri"/>
                <a:cs typeface="Calibri"/>
              </a:rPr>
              <a:t>Avancée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50" dirty="0">
              <a:latin typeface="Calibri"/>
              <a:cs typeface="Calibri"/>
            </a:endParaRPr>
          </a:p>
          <a:p>
            <a:pPr marL="64769" marR="3009900" indent="-52705">
              <a:lnSpc>
                <a:spcPct val="100000"/>
              </a:lnSpc>
              <a:buChar char="•"/>
              <a:tabLst>
                <a:tab pos="179070" algn="l"/>
              </a:tabLst>
            </a:pP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Utilisation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sz="1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</a:t>
            </a:r>
            <a:r>
              <a:rPr sz="1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codes</a:t>
            </a:r>
            <a:r>
              <a:rPr sz="16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 </a:t>
            </a:r>
            <a:r>
              <a:rPr sz="1600" spc="-3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(champs</a:t>
            </a:r>
            <a:r>
              <a:rPr sz="16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pour</a:t>
            </a:r>
            <a:r>
              <a:rPr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recherche)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8435" indent="-166370">
              <a:lnSpc>
                <a:spcPct val="100000"/>
              </a:lnSpc>
              <a:buChar char="•"/>
              <a:tabLst>
                <a:tab pos="179070" algn="l"/>
              </a:tabLst>
            </a:pPr>
            <a:r>
              <a:rPr sz="1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Opérateurs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booléens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8435" indent="-166370">
              <a:lnSpc>
                <a:spcPct val="100000"/>
              </a:lnSpc>
              <a:buChar char="•"/>
              <a:tabLst>
                <a:tab pos="179070" algn="l"/>
              </a:tabLst>
            </a:pPr>
            <a:r>
              <a:rPr sz="1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Opérateurs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</a:t>
            </a:r>
            <a:r>
              <a:rPr sz="1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proximité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7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Wingdings"/>
                <a:cs typeface="Wingdings"/>
              </a:rPr>
              <a:t>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Calibri"/>
                <a:cs typeface="Calibri"/>
              </a:rPr>
              <a:t>«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b="1" i="1" dirty="0">
                <a:latin typeface="Calibri"/>
                <a:cs typeface="Calibri"/>
              </a:rPr>
              <a:t>Query</a:t>
            </a:r>
            <a:r>
              <a:rPr sz="1800" b="1" i="1" spc="5" dirty="0">
                <a:latin typeface="Calibri"/>
                <a:cs typeface="Calibri"/>
              </a:rPr>
              <a:t> </a:t>
            </a:r>
            <a:r>
              <a:rPr sz="1800" b="1" i="1" spc="-5" dirty="0">
                <a:latin typeface="Calibri"/>
                <a:cs typeface="Calibri"/>
              </a:rPr>
              <a:t>String</a:t>
            </a:r>
            <a:r>
              <a:rPr sz="1800" b="1" i="1" spc="-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35750787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44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xmlns="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xmlns="" id="{69C92DF4-B686-764A-BB92-EE3B26F1308C}"/>
              </a:ext>
            </a:extLst>
          </p:cNvPr>
          <p:cNvSpPr txBox="1"/>
          <p:nvPr/>
        </p:nvSpPr>
        <p:spPr>
          <a:xfrm>
            <a:off x="4805438" y="1693944"/>
            <a:ext cx="406971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833B0A"/>
                </a:solidFill>
                <a:latin typeface="Calibri"/>
                <a:cs typeface="Calibri"/>
              </a:rPr>
              <a:t>«</a:t>
            </a:r>
            <a:r>
              <a:rPr sz="1800" spc="5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833B0A"/>
                </a:solidFill>
                <a:latin typeface="Calibri"/>
                <a:cs typeface="Calibri"/>
              </a:rPr>
              <a:t>Quels</a:t>
            </a:r>
            <a:r>
              <a:rPr sz="1800" i="1" spc="15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833B0A"/>
                </a:solidFill>
                <a:latin typeface="Calibri"/>
                <a:cs typeface="Calibri"/>
              </a:rPr>
              <a:t>sont</a:t>
            </a:r>
            <a:r>
              <a:rPr sz="1800" i="1" spc="10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833B0A"/>
                </a:solidFill>
                <a:latin typeface="Calibri"/>
                <a:cs typeface="Calibri"/>
              </a:rPr>
              <a:t>les</a:t>
            </a:r>
            <a:r>
              <a:rPr sz="1800" i="1" spc="20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833B0A"/>
                </a:solidFill>
                <a:latin typeface="Calibri"/>
                <a:cs typeface="Calibri"/>
              </a:rPr>
              <a:t>traitements</a:t>
            </a:r>
            <a:r>
              <a:rPr sz="1800" i="1" spc="5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833B0A"/>
                </a:solidFill>
                <a:latin typeface="Calibri"/>
                <a:cs typeface="Calibri"/>
              </a:rPr>
              <a:t>orthodontiques </a:t>
            </a:r>
            <a:r>
              <a:rPr sz="1800" i="1" spc="-390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833B0A"/>
                </a:solidFill>
                <a:latin typeface="Calibri"/>
                <a:cs typeface="Calibri"/>
              </a:rPr>
              <a:t>utilisés</a:t>
            </a:r>
            <a:r>
              <a:rPr sz="1800" i="1" spc="10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833B0A"/>
                </a:solidFill>
                <a:latin typeface="Calibri"/>
                <a:cs typeface="Calibri"/>
              </a:rPr>
              <a:t>en </a:t>
            </a:r>
            <a:r>
              <a:rPr sz="1800" i="1" spc="-10" dirty="0">
                <a:solidFill>
                  <a:srgbClr val="833B0A"/>
                </a:solidFill>
                <a:latin typeface="Calibri"/>
                <a:cs typeface="Calibri"/>
              </a:rPr>
              <a:t>cas</a:t>
            </a:r>
            <a:r>
              <a:rPr sz="1800" i="1" spc="15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i="1" spc="-25" dirty="0">
                <a:solidFill>
                  <a:srgbClr val="833B0A"/>
                </a:solidFill>
                <a:latin typeface="Calibri"/>
                <a:cs typeface="Calibri"/>
              </a:rPr>
              <a:t>d’apnée</a:t>
            </a:r>
            <a:r>
              <a:rPr sz="1800" i="1" spc="15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833B0A"/>
                </a:solidFill>
                <a:latin typeface="Calibri"/>
                <a:cs typeface="Calibri"/>
              </a:rPr>
              <a:t>du sommeil</a:t>
            </a:r>
            <a:r>
              <a:rPr sz="1800" i="1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833B0A"/>
                </a:solidFill>
                <a:latin typeface="Calibri"/>
                <a:cs typeface="Calibri"/>
              </a:rPr>
              <a:t>chez</a:t>
            </a:r>
            <a:r>
              <a:rPr sz="1800" i="1" spc="15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833B0A"/>
                </a:solidFill>
                <a:latin typeface="Calibri"/>
                <a:cs typeface="Calibri"/>
              </a:rPr>
              <a:t>les </a:t>
            </a:r>
            <a:r>
              <a:rPr sz="1800" i="1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833B0A"/>
                </a:solidFill>
                <a:latin typeface="Calibri"/>
                <a:cs typeface="Calibri"/>
              </a:rPr>
              <a:t>enfants</a:t>
            </a:r>
            <a:r>
              <a:rPr sz="1800" i="1" spc="-15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i="1" spc="-5" dirty="0">
                <a:solidFill>
                  <a:srgbClr val="833B0A"/>
                </a:solidFill>
                <a:latin typeface="Calibri"/>
                <a:cs typeface="Calibri"/>
              </a:rPr>
              <a:t>de</a:t>
            </a:r>
            <a:r>
              <a:rPr sz="1800" i="1" spc="10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833B0A"/>
                </a:solidFill>
                <a:latin typeface="Calibri"/>
                <a:cs typeface="Calibri"/>
              </a:rPr>
              <a:t>6 à</a:t>
            </a:r>
            <a:r>
              <a:rPr sz="1800" i="1" spc="5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833B0A"/>
                </a:solidFill>
                <a:latin typeface="Calibri"/>
                <a:cs typeface="Calibri"/>
              </a:rPr>
              <a:t>12 </a:t>
            </a:r>
            <a:r>
              <a:rPr sz="1800" i="1" spc="-5" dirty="0">
                <a:solidFill>
                  <a:srgbClr val="833B0A"/>
                </a:solidFill>
                <a:latin typeface="Calibri"/>
                <a:cs typeface="Calibri"/>
              </a:rPr>
              <a:t>ans</a:t>
            </a:r>
            <a:r>
              <a:rPr sz="1800" i="1" spc="10" dirty="0">
                <a:solidFill>
                  <a:srgbClr val="833B0A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833B0A"/>
                </a:solidFill>
                <a:latin typeface="Calibri"/>
                <a:cs typeface="Calibri"/>
              </a:rPr>
              <a:t>? </a:t>
            </a:r>
            <a:r>
              <a:rPr sz="1800" dirty="0">
                <a:solidFill>
                  <a:srgbClr val="833B0A"/>
                </a:solidFill>
                <a:latin typeface="Calibri"/>
                <a:cs typeface="Calibri"/>
              </a:rPr>
              <a:t>»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xmlns="" id="{E9E07658-6E53-0C4B-9CCA-6280B562EE68}"/>
              </a:ext>
            </a:extLst>
          </p:cNvPr>
          <p:cNvSpPr txBox="1"/>
          <p:nvPr/>
        </p:nvSpPr>
        <p:spPr>
          <a:xfrm>
            <a:off x="0" y="1225359"/>
            <a:ext cx="5548630" cy="8104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8030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Construire</a:t>
            </a:r>
            <a:r>
              <a:rPr b="1" spc="-25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une</a:t>
            </a:r>
            <a:r>
              <a:rPr b="1" spc="-5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équation</a:t>
            </a:r>
            <a:r>
              <a:rPr b="1" spc="-15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b="1" spc="-15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b="1" spc="-1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recherche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939"/>
              </a:spcBef>
            </a:pPr>
            <a:r>
              <a:rPr b="1" spc="-5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Exemple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object 6">
            <a:extLst>
              <a:ext uri="{FF2B5EF4-FFF2-40B4-BE49-F238E27FC236}">
                <a16:creationId xmlns:a16="http://schemas.microsoft.com/office/drawing/2014/main" xmlns="" id="{13F4E613-B9C5-BB49-B1FB-5FD8F85BC5C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98605" y="3888166"/>
            <a:ext cx="1902477" cy="647721"/>
          </a:xfrm>
          <a:prstGeom prst="rect">
            <a:avLst/>
          </a:prstGeom>
        </p:spPr>
      </p:pic>
      <p:pic>
        <p:nvPicPr>
          <p:cNvPr id="15" name="object 7">
            <a:extLst>
              <a:ext uri="{FF2B5EF4-FFF2-40B4-BE49-F238E27FC236}">
                <a16:creationId xmlns:a16="http://schemas.microsoft.com/office/drawing/2014/main" xmlns="" id="{A0C6ED6C-6D40-494C-9699-9DE3BA5D0CCF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38800" y="3907342"/>
            <a:ext cx="2989728" cy="580664"/>
          </a:xfrm>
          <a:prstGeom prst="rect">
            <a:avLst/>
          </a:prstGeom>
        </p:spPr>
      </p:pic>
      <p:sp>
        <p:nvSpPr>
          <p:cNvPr id="16" name="object 8">
            <a:extLst>
              <a:ext uri="{FF2B5EF4-FFF2-40B4-BE49-F238E27FC236}">
                <a16:creationId xmlns:a16="http://schemas.microsoft.com/office/drawing/2014/main" xmlns="" id="{7156C5CB-908D-2F42-8922-7667DD371833}"/>
              </a:ext>
            </a:extLst>
          </p:cNvPr>
          <p:cNvSpPr/>
          <p:nvPr/>
        </p:nvSpPr>
        <p:spPr>
          <a:xfrm>
            <a:off x="1809444" y="4062298"/>
            <a:ext cx="704850" cy="173990"/>
          </a:xfrm>
          <a:custGeom>
            <a:avLst/>
            <a:gdLst/>
            <a:ahLst/>
            <a:cxnLst/>
            <a:rect l="l" t="t" r="r" b="b"/>
            <a:pathLst>
              <a:path w="704850" h="173989">
                <a:moveTo>
                  <a:pt x="530860" y="0"/>
                </a:moveTo>
                <a:lnTo>
                  <a:pt x="530860" y="173736"/>
                </a:lnTo>
                <a:lnTo>
                  <a:pt x="646684" y="115824"/>
                </a:lnTo>
                <a:lnTo>
                  <a:pt x="559816" y="115824"/>
                </a:lnTo>
                <a:lnTo>
                  <a:pt x="559816" y="57912"/>
                </a:lnTo>
                <a:lnTo>
                  <a:pt x="646684" y="57912"/>
                </a:lnTo>
                <a:lnTo>
                  <a:pt x="530860" y="0"/>
                </a:lnTo>
                <a:close/>
              </a:path>
              <a:path w="704850" h="173989">
                <a:moveTo>
                  <a:pt x="530860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530860" y="115824"/>
                </a:lnTo>
                <a:lnTo>
                  <a:pt x="530860" y="57912"/>
                </a:lnTo>
                <a:close/>
              </a:path>
              <a:path w="704850" h="173989">
                <a:moveTo>
                  <a:pt x="646684" y="57912"/>
                </a:moveTo>
                <a:lnTo>
                  <a:pt x="559816" y="57912"/>
                </a:lnTo>
                <a:lnTo>
                  <a:pt x="559816" y="115824"/>
                </a:lnTo>
                <a:lnTo>
                  <a:pt x="646684" y="115824"/>
                </a:lnTo>
                <a:lnTo>
                  <a:pt x="704596" y="86868"/>
                </a:lnTo>
                <a:lnTo>
                  <a:pt x="646684" y="5791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9">
            <a:extLst>
              <a:ext uri="{FF2B5EF4-FFF2-40B4-BE49-F238E27FC236}">
                <a16:creationId xmlns:a16="http://schemas.microsoft.com/office/drawing/2014/main" xmlns="" id="{4A14C851-C8FE-8645-8FFD-BD5F683E1790}"/>
              </a:ext>
            </a:extLst>
          </p:cNvPr>
          <p:cNvSpPr/>
          <p:nvPr/>
        </p:nvSpPr>
        <p:spPr>
          <a:xfrm>
            <a:off x="4761024" y="4110679"/>
            <a:ext cx="704850" cy="173990"/>
          </a:xfrm>
          <a:custGeom>
            <a:avLst/>
            <a:gdLst/>
            <a:ahLst/>
            <a:cxnLst/>
            <a:rect l="l" t="t" r="r" b="b"/>
            <a:pathLst>
              <a:path w="704850" h="173989">
                <a:moveTo>
                  <a:pt x="530860" y="0"/>
                </a:moveTo>
                <a:lnTo>
                  <a:pt x="530860" y="173735"/>
                </a:lnTo>
                <a:lnTo>
                  <a:pt x="646683" y="115823"/>
                </a:lnTo>
                <a:lnTo>
                  <a:pt x="559816" y="115823"/>
                </a:lnTo>
                <a:lnTo>
                  <a:pt x="559816" y="57911"/>
                </a:lnTo>
                <a:lnTo>
                  <a:pt x="646684" y="57911"/>
                </a:lnTo>
                <a:lnTo>
                  <a:pt x="530860" y="0"/>
                </a:lnTo>
                <a:close/>
              </a:path>
              <a:path w="704850" h="173989">
                <a:moveTo>
                  <a:pt x="530860" y="57911"/>
                </a:moveTo>
                <a:lnTo>
                  <a:pt x="0" y="57911"/>
                </a:lnTo>
                <a:lnTo>
                  <a:pt x="0" y="115823"/>
                </a:lnTo>
                <a:lnTo>
                  <a:pt x="530860" y="115823"/>
                </a:lnTo>
                <a:lnTo>
                  <a:pt x="530860" y="57911"/>
                </a:lnTo>
                <a:close/>
              </a:path>
              <a:path w="704850" h="173989">
                <a:moveTo>
                  <a:pt x="646684" y="57911"/>
                </a:moveTo>
                <a:lnTo>
                  <a:pt x="559816" y="57911"/>
                </a:lnTo>
                <a:lnTo>
                  <a:pt x="559816" y="115823"/>
                </a:lnTo>
                <a:lnTo>
                  <a:pt x="646683" y="115823"/>
                </a:lnTo>
                <a:lnTo>
                  <a:pt x="704596" y="86867"/>
                </a:lnTo>
                <a:lnTo>
                  <a:pt x="646684" y="5791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49489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45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xmlns="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pic>
        <p:nvPicPr>
          <p:cNvPr id="10" name="object 2">
            <a:extLst>
              <a:ext uri="{FF2B5EF4-FFF2-40B4-BE49-F238E27FC236}">
                <a16:creationId xmlns:a16="http://schemas.microsoft.com/office/drawing/2014/main" xmlns="" id="{61E560BE-0CB3-9A45-A077-8C208729003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8055" y="2363723"/>
            <a:ext cx="6181345" cy="3713988"/>
          </a:xfrm>
          <a:prstGeom prst="rect">
            <a:avLst/>
          </a:prstGeom>
        </p:spPr>
      </p:pic>
      <p:grpSp>
        <p:nvGrpSpPr>
          <p:cNvPr id="11" name="object 7">
            <a:extLst>
              <a:ext uri="{FF2B5EF4-FFF2-40B4-BE49-F238E27FC236}">
                <a16:creationId xmlns:a16="http://schemas.microsoft.com/office/drawing/2014/main" xmlns="" id="{652DD081-A9C6-0945-BC4D-2C968EC8CAB8}"/>
              </a:ext>
            </a:extLst>
          </p:cNvPr>
          <p:cNvGrpSpPr/>
          <p:nvPr/>
        </p:nvGrpSpPr>
        <p:grpSpPr>
          <a:xfrm>
            <a:off x="5781102" y="3812732"/>
            <a:ext cx="3425546" cy="2214880"/>
            <a:chOff x="7267956" y="3887723"/>
            <a:chExt cx="4642485" cy="2214880"/>
          </a:xfrm>
        </p:grpSpPr>
        <p:pic>
          <p:nvPicPr>
            <p:cNvPr id="14" name="object 8">
              <a:extLst>
                <a:ext uri="{FF2B5EF4-FFF2-40B4-BE49-F238E27FC236}">
                  <a16:creationId xmlns:a16="http://schemas.microsoft.com/office/drawing/2014/main" xmlns="" id="{B8E9DE38-B8CB-404E-95D2-F3C87D7A2A46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22664" y="3887723"/>
              <a:ext cx="2787396" cy="973859"/>
            </a:xfrm>
            <a:prstGeom prst="rect">
              <a:avLst/>
            </a:prstGeom>
          </p:spPr>
        </p:pic>
        <p:sp>
          <p:nvSpPr>
            <p:cNvPr id="15" name="object 9">
              <a:extLst>
                <a:ext uri="{FF2B5EF4-FFF2-40B4-BE49-F238E27FC236}">
                  <a16:creationId xmlns:a16="http://schemas.microsoft.com/office/drawing/2014/main" xmlns="" id="{D27F1FBD-3B02-3C43-B6D8-3D4F9FB38DE5}"/>
                </a:ext>
              </a:extLst>
            </p:cNvPr>
            <p:cNvSpPr/>
            <p:nvPr/>
          </p:nvSpPr>
          <p:spPr>
            <a:xfrm>
              <a:off x="8311388" y="4657343"/>
              <a:ext cx="2014855" cy="1147445"/>
            </a:xfrm>
            <a:custGeom>
              <a:avLst/>
              <a:gdLst/>
              <a:ahLst/>
              <a:cxnLst/>
              <a:rect l="l" t="t" r="r" b="b"/>
              <a:pathLst>
                <a:path w="2014854" h="1147445">
                  <a:moveTo>
                    <a:pt x="1848769" y="59754"/>
                  </a:moveTo>
                  <a:lnTo>
                    <a:pt x="0" y="1096937"/>
                  </a:lnTo>
                  <a:lnTo>
                    <a:pt x="28447" y="1147444"/>
                  </a:lnTo>
                  <a:lnTo>
                    <a:pt x="1877141" y="110272"/>
                  </a:lnTo>
                  <a:lnTo>
                    <a:pt x="1848769" y="59754"/>
                  </a:lnTo>
                  <a:close/>
                </a:path>
                <a:path w="2014854" h="1147445">
                  <a:moveTo>
                    <a:pt x="1983574" y="45592"/>
                  </a:moveTo>
                  <a:lnTo>
                    <a:pt x="1874011" y="45592"/>
                  </a:lnTo>
                  <a:lnTo>
                    <a:pt x="1902332" y="96138"/>
                  </a:lnTo>
                  <a:lnTo>
                    <a:pt x="1877141" y="110272"/>
                  </a:lnTo>
                  <a:lnTo>
                    <a:pt x="1905507" y="160781"/>
                  </a:lnTo>
                  <a:lnTo>
                    <a:pt x="1983574" y="45592"/>
                  </a:lnTo>
                  <a:close/>
                </a:path>
                <a:path w="2014854" h="1147445">
                  <a:moveTo>
                    <a:pt x="1874011" y="45592"/>
                  </a:moveTo>
                  <a:lnTo>
                    <a:pt x="1848769" y="59754"/>
                  </a:lnTo>
                  <a:lnTo>
                    <a:pt x="1877141" y="110272"/>
                  </a:lnTo>
                  <a:lnTo>
                    <a:pt x="1902332" y="96138"/>
                  </a:lnTo>
                  <a:lnTo>
                    <a:pt x="1874011" y="45592"/>
                  </a:lnTo>
                  <a:close/>
                </a:path>
                <a:path w="2014854" h="1147445">
                  <a:moveTo>
                    <a:pt x="2014473" y="0"/>
                  </a:moveTo>
                  <a:lnTo>
                    <a:pt x="1820417" y="9270"/>
                  </a:lnTo>
                  <a:lnTo>
                    <a:pt x="1848769" y="59754"/>
                  </a:lnTo>
                  <a:lnTo>
                    <a:pt x="1874011" y="45592"/>
                  </a:lnTo>
                  <a:lnTo>
                    <a:pt x="1983574" y="45592"/>
                  </a:lnTo>
                  <a:lnTo>
                    <a:pt x="201447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0">
              <a:extLst>
                <a:ext uri="{FF2B5EF4-FFF2-40B4-BE49-F238E27FC236}">
                  <a16:creationId xmlns:a16="http://schemas.microsoft.com/office/drawing/2014/main" xmlns="" id="{32AF8DAA-3FF8-D042-9476-D5DB7927BEB3}"/>
                </a:ext>
              </a:extLst>
            </p:cNvPr>
            <p:cNvSpPr/>
            <p:nvPr/>
          </p:nvSpPr>
          <p:spPr>
            <a:xfrm>
              <a:off x="7296912" y="5486399"/>
              <a:ext cx="1028700" cy="586740"/>
            </a:xfrm>
            <a:custGeom>
              <a:avLst/>
              <a:gdLst/>
              <a:ahLst/>
              <a:cxnLst/>
              <a:rect l="l" t="t" r="r" b="b"/>
              <a:pathLst>
                <a:path w="1028700" h="586739">
                  <a:moveTo>
                    <a:pt x="0" y="586740"/>
                  </a:moveTo>
                  <a:lnTo>
                    <a:pt x="1028700" y="586740"/>
                  </a:lnTo>
                  <a:lnTo>
                    <a:pt x="1028700" y="0"/>
                  </a:lnTo>
                  <a:lnTo>
                    <a:pt x="0" y="0"/>
                  </a:lnTo>
                  <a:lnTo>
                    <a:pt x="0" y="586740"/>
                  </a:lnTo>
                  <a:close/>
                </a:path>
              </a:pathLst>
            </a:custGeom>
            <a:ln w="57911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3">
            <a:extLst>
              <a:ext uri="{FF2B5EF4-FFF2-40B4-BE49-F238E27FC236}">
                <a16:creationId xmlns:a16="http://schemas.microsoft.com/office/drawing/2014/main" xmlns="" id="{22768794-C108-D244-8954-EA459EB9F40C}"/>
              </a:ext>
            </a:extLst>
          </p:cNvPr>
          <p:cNvSpPr txBox="1"/>
          <p:nvPr/>
        </p:nvSpPr>
        <p:spPr>
          <a:xfrm>
            <a:off x="253838" y="1021031"/>
            <a:ext cx="5548630" cy="8104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803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Construire</a:t>
            </a:r>
            <a:r>
              <a:rPr spc="-25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une</a:t>
            </a:r>
            <a:r>
              <a:rPr spc="-5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équation</a:t>
            </a:r>
            <a:r>
              <a:rPr spc="-15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pc="-15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pc="-1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recherche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  <a:spcBef>
                <a:spcPts val="1939"/>
              </a:spcBef>
            </a:pPr>
            <a:r>
              <a:rPr spc="-5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Exemple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9585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46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xmlns="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xmlns="" id="{C31B9403-1C1E-AD43-BF17-59805B32B5AA}"/>
              </a:ext>
            </a:extLst>
          </p:cNvPr>
          <p:cNvSpPr txBox="1"/>
          <p:nvPr/>
        </p:nvSpPr>
        <p:spPr>
          <a:xfrm>
            <a:off x="457200" y="1143000"/>
            <a:ext cx="5548630" cy="942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803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AF50"/>
                </a:solidFill>
                <a:latin typeface="Calibri"/>
                <a:cs typeface="Calibri"/>
              </a:rPr>
              <a:t>Construire</a:t>
            </a:r>
            <a:r>
              <a:rPr sz="2400" b="1" spc="-2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une</a:t>
            </a:r>
            <a:r>
              <a:rPr sz="2400" b="1" spc="-5" dirty="0">
                <a:solidFill>
                  <a:srgbClr val="00AF50"/>
                </a:solidFill>
                <a:latin typeface="Calibri"/>
                <a:cs typeface="Calibri"/>
              </a:rPr>
              <a:t> équation</a:t>
            </a:r>
            <a:r>
              <a:rPr sz="2400" b="1" spc="-1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de</a:t>
            </a:r>
            <a:r>
              <a:rPr sz="2400" b="1" spc="-1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recherche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39"/>
              </a:spcBef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Exemple</a:t>
            </a:r>
            <a:endParaRPr sz="2000" dirty="0">
              <a:latin typeface="Calibri"/>
              <a:cs typeface="Calibri"/>
            </a:endParaRPr>
          </a:p>
        </p:txBody>
      </p:sp>
      <p:pic>
        <p:nvPicPr>
          <p:cNvPr id="21" name="object 6">
            <a:extLst>
              <a:ext uri="{FF2B5EF4-FFF2-40B4-BE49-F238E27FC236}">
                <a16:creationId xmlns:a16="http://schemas.microsoft.com/office/drawing/2014/main" xmlns="" id="{F28CBA08-37A9-7D46-A494-7E11E6A8FF5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7982" y="2470755"/>
            <a:ext cx="8521218" cy="293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57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47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xmlns="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pic>
        <p:nvPicPr>
          <p:cNvPr id="10" name="object 2">
            <a:extLst>
              <a:ext uri="{FF2B5EF4-FFF2-40B4-BE49-F238E27FC236}">
                <a16:creationId xmlns:a16="http://schemas.microsoft.com/office/drawing/2014/main" xmlns="" id="{6C43BCED-BEED-7A4D-BC9E-F720B26FCE8C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36785" y="4221040"/>
            <a:ext cx="5452798" cy="1361385"/>
          </a:xfrm>
          <a:prstGeom prst="rect">
            <a:avLst/>
          </a:prstGeom>
        </p:spPr>
      </p:pic>
      <p:grpSp>
        <p:nvGrpSpPr>
          <p:cNvPr id="11" name="object 3">
            <a:extLst>
              <a:ext uri="{FF2B5EF4-FFF2-40B4-BE49-F238E27FC236}">
                <a16:creationId xmlns:a16="http://schemas.microsoft.com/office/drawing/2014/main" xmlns="" id="{A2A4E33B-0EAE-3340-A939-43916B602CDE}"/>
              </a:ext>
            </a:extLst>
          </p:cNvPr>
          <p:cNvGrpSpPr/>
          <p:nvPr/>
        </p:nvGrpSpPr>
        <p:grpSpPr>
          <a:xfrm>
            <a:off x="601093" y="1683738"/>
            <a:ext cx="8238107" cy="3814571"/>
            <a:chOff x="550163" y="1810511"/>
            <a:chExt cx="11058144" cy="4671060"/>
          </a:xfrm>
        </p:grpSpPr>
        <p:pic>
          <p:nvPicPr>
            <p:cNvPr id="17" name="object 7">
              <a:extLst>
                <a:ext uri="{FF2B5EF4-FFF2-40B4-BE49-F238E27FC236}">
                  <a16:creationId xmlns:a16="http://schemas.microsoft.com/office/drawing/2014/main" xmlns="" id="{BA877049-A15A-9044-861D-D42D38D70A7F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71315" y="1810511"/>
              <a:ext cx="4814316" cy="2763012"/>
            </a:xfrm>
            <a:prstGeom prst="rect">
              <a:avLst/>
            </a:prstGeom>
          </p:spPr>
        </p:pic>
        <p:pic>
          <p:nvPicPr>
            <p:cNvPr id="18" name="object 8">
              <a:extLst>
                <a:ext uri="{FF2B5EF4-FFF2-40B4-BE49-F238E27FC236}">
                  <a16:creationId xmlns:a16="http://schemas.microsoft.com/office/drawing/2014/main" xmlns="" id="{9D073693-23A2-8C40-B65B-E351F50610DE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0163" y="2478023"/>
              <a:ext cx="1650492" cy="4003548"/>
            </a:xfrm>
            <a:prstGeom prst="rect">
              <a:avLst/>
            </a:prstGeom>
          </p:spPr>
        </p:pic>
        <p:sp>
          <p:nvSpPr>
            <p:cNvPr id="19" name="object 9">
              <a:extLst>
                <a:ext uri="{FF2B5EF4-FFF2-40B4-BE49-F238E27FC236}">
                  <a16:creationId xmlns:a16="http://schemas.microsoft.com/office/drawing/2014/main" xmlns="" id="{F4D63B0A-9C57-B747-B564-508D90857ADD}"/>
                </a:ext>
              </a:extLst>
            </p:cNvPr>
            <p:cNvSpPr/>
            <p:nvPr/>
          </p:nvSpPr>
          <p:spPr>
            <a:xfrm>
              <a:off x="1867789" y="2478023"/>
              <a:ext cx="4297045" cy="2409825"/>
            </a:xfrm>
            <a:custGeom>
              <a:avLst/>
              <a:gdLst/>
              <a:ahLst/>
              <a:cxnLst/>
              <a:rect l="l" t="t" r="r" b="b"/>
              <a:pathLst>
                <a:path w="4297045" h="2409825">
                  <a:moveTo>
                    <a:pt x="1489837" y="0"/>
                  </a:moveTo>
                  <a:lnTo>
                    <a:pt x="1296797" y="22098"/>
                  </a:lnTo>
                  <a:lnTo>
                    <a:pt x="1328470" y="70650"/>
                  </a:lnTo>
                  <a:lnTo>
                    <a:pt x="0" y="936625"/>
                  </a:lnTo>
                  <a:lnTo>
                    <a:pt x="31750" y="985139"/>
                  </a:lnTo>
                  <a:lnTo>
                    <a:pt x="1360157" y="119202"/>
                  </a:lnTo>
                  <a:lnTo>
                    <a:pt x="1391793" y="167640"/>
                  </a:lnTo>
                  <a:lnTo>
                    <a:pt x="1457744" y="54864"/>
                  </a:lnTo>
                  <a:lnTo>
                    <a:pt x="1489837" y="0"/>
                  </a:lnTo>
                  <a:close/>
                </a:path>
                <a:path w="4297045" h="2409825">
                  <a:moveTo>
                    <a:pt x="4296791" y="2235581"/>
                  </a:moveTo>
                  <a:lnTo>
                    <a:pt x="4238879" y="2235581"/>
                  </a:lnTo>
                  <a:lnTo>
                    <a:pt x="4238879" y="1781556"/>
                  </a:lnTo>
                  <a:lnTo>
                    <a:pt x="4180967" y="1781556"/>
                  </a:lnTo>
                  <a:lnTo>
                    <a:pt x="4180967" y="2235581"/>
                  </a:lnTo>
                  <a:lnTo>
                    <a:pt x="4123055" y="2235581"/>
                  </a:lnTo>
                  <a:lnTo>
                    <a:pt x="4209923" y="2409317"/>
                  </a:lnTo>
                  <a:lnTo>
                    <a:pt x="4282313" y="2264537"/>
                  </a:lnTo>
                  <a:lnTo>
                    <a:pt x="4296791" y="2235581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10">
              <a:extLst>
                <a:ext uri="{FF2B5EF4-FFF2-40B4-BE49-F238E27FC236}">
                  <a16:creationId xmlns:a16="http://schemas.microsoft.com/office/drawing/2014/main" xmlns="" id="{78C34B4E-AA19-284E-9615-91D9CC3108ED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92411" y="4783835"/>
              <a:ext cx="2215896" cy="499872"/>
            </a:xfrm>
            <a:prstGeom prst="rect">
              <a:avLst/>
            </a:prstGeom>
          </p:spPr>
        </p:pic>
        <p:sp>
          <p:nvSpPr>
            <p:cNvPr id="21" name="object 11">
              <a:extLst>
                <a:ext uri="{FF2B5EF4-FFF2-40B4-BE49-F238E27FC236}">
                  <a16:creationId xmlns:a16="http://schemas.microsoft.com/office/drawing/2014/main" xmlns="" id="{429DB124-0D75-4A42-AA58-7150044A9155}"/>
                </a:ext>
              </a:extLst>
            </p:cNvPr>
            <p:cNvSpPr/>
            <p:nvPr/>
          </p:nvSpPr>
          <p:spPr>
            <a:xfrm>
              <a:off x="8901048" y="5352288"/>
              <a:ext cx="780415" cy="681355"/>
            </a:xfrm>
            <a:custGeom>
              <a:avLst/>
              <a:gdLst/>
              <a:ahLst/>
              <a:cxnLst/>
              <a:rect l="l" t="t" r="r" b="b"/>
              <a:pathLst>
                <a:path w="780415" h="681354">
                  <a:moveTo>
                    <a:pt x="629600" y="91879"/>
                  </a:moveTo>
                  <a:lnTo>
                    <a:pt x="0" y="637336"/>
                  </a:lnTo>
                  <a:lnTo>
                    <a:pt x="37846" y="681101"/>
                  </a:lnTo>
                  <a:lnTo>
                    <a:pt x="667567" y="135693"/>
                  </a:lnTo>
                  <a:lnTo>
                    <a:pt x="629600" y="91879"/>
                  </a:lnTo>
                  <a:close/>
                </a:path>
                <a:path w="780415" h="681354">
                  <a:moveTo>
                    <a:pt x="749674" y="72898"/>
                  </a:moveTo>
                  <a:lnTo>
                    <a:pt x="651509" y="72898"/>
                  </a:lnTo>
                  <a:lnTo>
                    <a:pt x="689482" y="116712"/>
                  </a:lnTo>
                  <a:lnTo>
                    <a:pt x="667567" y="135693"/>
                  </a:lnTo>
                  <a:lnTo>
                    <a:pt x="705484" y="179450"/>
                  </a:lnTo>
                  <a:lnTo>
                    <a:pt x="749674" y="72898"/>
                  </a:lnTo>
                  <a:close/>
                </a:path>
                <a:path w="780415" h="681354">
                  <a:moveTo>
                    <a:pt x="651509" y="72898"/>
                  </a:moveTo>
                  <a:lnTo>
                    <a:pt x="629600" y="91879"/>
                  </a:lnTo>
                  <a:lnTo>
                    <a:pt x="667567" y="135693"/>
                  </a:lnTo>
                  <a:lnTo>
                    <a:pt x="689482" y="116712"/>
                  </a:lnTo>
                  <a:lnTo>
                    <a:pt x="651509" y="72898"/>
                  </a:lnTo>
                  <a:close/>
                </a:path>
                <a:path w="780415" h="681354">
                  <a:moveTo>
                    <a:pt x="779906" y="0"/>
                  </a:moveTo>
                  <a:lnTo>
                    <a:pt x="591693" y="48133"/>
                  </a:lnTo>
                  <a:lnTo>
                    <a:pt x="629600" y="91879"/>
                  </a:lnTo>
                  <a:lnTo>
                    <a:pt x="651509" y="72898"/>
                  </a:lnTo>
                  <a:lnTo>
                    <a:pt x="749674" y="72898"/>
                  </a:lnTo>
                  <a:lnTo>
                    <a:pt x="779906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13">
            <a:extLst>
              <a:ext uri="{FF2B5EF4-FFF2-40B4-BE49-F238E27FC236}">
                <a16:creationId xmlns:a16="http://schemas.microsoft.com/office/drawing/2014/main" xmlns="" id="{34FC49F5-3A7E-604F-A8D5-C204E7E02B98}"/>
              </a:ext>
            </a:extLst>
          </p:cNvPr>
          <p:cNvSpPr txBox="1"/>
          <p:nvPr/>
        </p:nvSpPr>
        <p:spPr>
          <a:xfrm>
            <a:off x="362254" y="915450"/>
            <a:ext cx="5548630" cy="942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803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AF50"/>
                </a:solidFill>
                <a:latin typeface="Calibri"/>
                <a:cs typeface="Calibri"/>
              </a:rPr>
              <a:t>Construire</a:t>
            </a:r>
            <a:r>
              <a:rPr sz="2400" b="1" spc="-2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une</a:t>
            </a:r>
            <a:r>
              <a:rPr sz="2400" b="1" spc="-5" dirty="0">
                <a:solidFill>
                  <a:srgbClr val="00AF50"/>
                </a:solidFill>
                <a:latin typeface="Calibri"/>
                <a:cs typeface="Calibri"/>
              </a:rPr>
              <a:t> équation</a:t>
            </a:r>
            <a:r>
              <a:rPr sz="2400" b="1" spc="-1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de</a:t>
            </a:r>
            <a:r>
              <a:rPr sz="2400" b="1" spc="-1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recherche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39"/>
              </a:spcBef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Exemple</a:t>
            </a:r>
            <a:endParaRPr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56678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48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xmlns="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grpSp>
        <p:nvGrpSpPr>
          <p:cNvPr id="10" name="object 2">
            <a:extLst>
              <a:ext uri="{FF2B5EF4-FFF2-40B4-BE49-F238E27FC236}">
                <a16:creationId xmlns:a16="http://schemas.microsoft.com/office/drawing/2014/main" xmlns="" id="{A5775041-4164-3B4E-ABC3-866EA96995C4}"/>
              </a:ext>
            </a:extLst>
          </p:cNvPr>
          <p:cNvGrpSpPr/>
          <p:nvPr/>
        </p:nvGrpSpPr>
        <p:grpSpPr>
          <a:xfrm>
            <a:off x="2561372" y="1971496"/>
            <a:ext cx="6559361" cy="1703165"/>
            <a:chOff x="3453384" y="1929288"/>
            <a:chExt cx="6559361" cy="1703165"/>
          </a:xfrm>
        </p:grpSpPr>
        <p:pic>
          <p:nvPicPr>
            <p:cNvPr id="16" name="object 6">
              <a:extLst>
                <a:ext uri="{FF2B5EF4-FFF2-40B4-BE49-F238E27FC236}">
                  <a16:creationId xmlns:a16="http://schemas.microsoft.com/office/drawing/2014/main" xmlns="" id="{DEB4FD8F-1E95-5E44-A486-052729D9EE1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14914" y="1929288"/>
              <a:ext cx="6497831" cy="810101"/>
            </a:xfrm>
            <a:prstGeom prst="rect">
              <a:avLst/>
            </a:prstGeom>
          </p:spPr>
        </p:pic>
        <p:sp>
          <p:nvSpPr>
            <p:cNvPr id="17" name="object 7">
              <a:extLst>
                <a:ext uri="{FF2B5EF4-FFF2-40B4-BE49-F238E27FC236}">
                  <a16:creationId xmlns:a16="http://schemas.microsoft.com/office/drawing/2014/main" xmlns="" id="{0125DCF0-8FA9-6944-8E07-DEBED8A72380}"/>
                </a:ext>
              </a:extLst>
            </p:cNvPr>
            <p:cNvSpPr/>
            <p:nvPr/>
          </p:nvSpPr>
          <p:spPr>
            <a:xfrm>
              <a:off x="3709415" y="2881883"/>
              <a:ext cx="173990" cy="750570"/>
            </a:xfrm>
            <a:custGeom>
              <a:avLst/>
              <a:gdLst/>
              <a:ahLst/>
              <a:cxnLst/>
              <a:rect l="l" t="t" r="r" b="b"/>
              <a:pathLst>
                <a:path w="173989" h="750570">
                  <a:moveTo>
                    <a:pt x="57912" y="576579"/>
                  </a:moveTo>
                  <a:lnTo>
                    <a:pt x="0" y="576579"/>
                  </a:lnTo>
                  <a:lnTo>
                    <a:pt x="86868" y="750315"/>
                  </a:lnTo>
                  <a:lnTo>
                    <a:pt x="159258" y="605536"/>
                  </a:lnTo>
                  <a:lnTo>
                    <a:pt x="57912" y="605536"/>
                  </a:lnTo>
                  <a:lnTo>
                    <a:pt x="57912" y="576579"/>
                  </a:lnTo>
                  <a:close/>
                </a:path>
                <a:path w="173989" h="750570">
                  <a:moveTo>
                    <a:pt x="115824" y="0"/>
                  </a:moveTo>
                  <a:lnTo>
                    <a:pt x="57912" y="0"/>
                  </a:lnTo>
                  <a:lnTo>
                    <a:pt x="57912" y="605536"/>
                  </a:lnTo>
                  <a:lnTo>
                    <a:pt x="115824" y="605536"/>
                  </a:lnTo>
                  <a:lnTo>
                    <a:pt x="115824" y="0"/>
                  </a:lnTo>
                  <a:close/>
                </a:path>
                <a:path w="173989" h="750570">
                  <a:moveTo>
                    <a:pt x="173736" y="576579"/>
                  </a:moveTo>
                  <a:lnTo>
                    <a:pt x="115824" y="576579"/>
                  </a:lnTo>
                  <a:lnTo>
                    <a:pt x="115824" y="605536"/>
                  </a:lnTo>
                  <a:lnTo>
                    <a:pt x="159258" y="605536"/>
                  </a:lnTo>
                  <a:lnTo>
                    <a:pt x="173736" y="57657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8">
              <a:extLst>
                <a:ext uri="{FF2B5EF4-FFF2-40B4-BE49-F238E27FC236}">
                  <a16:creationId xmlns:a16="http://schemas.microsoft.com/office/drawing/2014/main" xmlns="" id="{A38D8E9A-CD08-2C43-8CED-611275B02781}"/>
                </a:ext>
              </a:extLst>
            </p:cNvPr>
            <p:cNvSpPr/>
            <p:nvPr/>
          </p:nvSpPr>
          <p:spPr>
            <a:xfrm>
              <a:off x="3453384" y="2439923"/>
              <a:ext cx="685800" cy="441959"/>
            </a:xfrm>
            <a:custGeom>
              <a:avLst/>
              <a:gdLst/>
              <a:ahLst/>
              <a:cxnLst/>
              <a:rect l="l" t="t" r="r" b="b"/>
              <a:pathLst>
                <a:path w="685800" h="441960">
                  <a:moveTo>
                    <a:pt x="0" y="441960"/>
                  </a:moveTo>
                  <a:lnTo>
                    <a:pt x="685800" y="441960"/>
                  </a:lnTo>
                  <a:lnTo>
                    <a:pt x="685800" y="0"/>
                  </a:lnTo>
                  <a:lnTo>
                    <a:pt x="0" y="0"/>
                  </a:lnTo>
                  <a:lnTo>
                    <a:pt x="0" y="441960"/>
                  </a:lnTo>
                  <a:close/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9">
            <a:extLst>
              <a:ext uri="{FF2B5EF4-FFF2-40B4-BE49-F238E27FC236}">
                <a16:creationId xmlns:a16="http://schemas.microsoft.com/office/drawing/2014/main" xmlns="" id="{6729C070-ADB7-C545-A3E5-9937D2188D36}"/>
              </a:ext>
            </a:extLst>
          </p:cNvPr>
          <p:cNvGrpSpPr/>
          <p:nvPr/>
        </p:nvGrpSpPr>
        <p:grpSpPr>
          <a:xfrm>
            <a:off x="76201" y="3813540"/>
            <a:ext cx="6172200" cy="1968500"/>
            <a:chOff x="705183" y="3810893"/>
            <a:chExt cx="6648450" cy="1968500"/>
          </a:xfrm>
        </p:grpSpPr>
        <p:pic>
          <p:nvPicPr>
            <p:cNvPr id="20" name="object 10">
              <a:extLst>
                <a:ext uri="{FF2B5EF4-FFF2-40B4-BE49-F238E27FC236}">
                  <a16:creationId xmlns:a16="http://schemas.microsoft.com/office/drawing/2014/main" xmlns="" id="{5870CB37-FA60-294A-A1C0-2F86D556537B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183" y="3810893"/>
              <a:ext cx="5427455" cy="1806728"/>
            </a:xfrm>
            <a:prstGeom prst="rect">
              <a:avLst/>
            </a:prstGeom>
          </p:spPr>
        </p:pic>
        <p:sp>
          <p:nvSpPr>
            <p:cNvPr id="21" name="object 11">
              <a:extLst>
                <a:ext uri="{FF2B5EF4-FFF2-40B4-BE49-F238E27FC236}">
                  <a16:creationId xmlns:a16="http://schemas.microsoft.com/office/drawing/2014/main" xmlns="" id="{755A1659-C311-1740-B84A-F3FFE2CE3A9A}"/>
                </a:ext>
              </a:extLst>
            </p:cNvPr>
            <p:cNvSpPr/>
            <p:nvPr/>
          </p:nvSpPr>
          <p:spPr>
            <a:xfrm>
              <a:off x="3320034" y="4661153"/>
              <a:ext cx="4033520" cy="627380"/>
            </a:xfrm>
            <a:custGeom>
              <a:avLst/>
              <a:gdLst/>
              <a:ahLst/>
              <a:cxnLst/>
              <a:rect l="l" t="t" r="r" b="b"/>
              <a:pathLst>
                <a:path w="4033520" h="627379">
                  <a:moveTo>
                    <a:pt x="3857288" y="57417"/>
                  </a:moveTo>
                  <a:lnTo>
                    <a:pt x="0" y="569722"/>
                  </a:lnTo>
                  <a:lnTo>
                    <a:pt x="7619" y="627253"/>
                  </a:lnTo>
                  <a:lnTo>
                    <a:pt x="3864949" y="114816"/>
                  </a:lnTo>
                  <a:lnTo>
                    <a:pt x="3857288" y="57417"/>
                  </a:lnTo>
                  <a:close/>
                </a:path>
                <a:path w="4033520" h="627379">
                  <a:moveTo>
                    <a:pt x="4005347" y="53594"/>
                  </a:moveTo>
                  <a:lnTo>
                    <a:pt x="3886072" y="53594"/>
                  </a:lnTo>
                  <a:lnTo>
                    <a:pt x="3893692" y="110998"/>
                  </a:lnTo>
                  <a:lnTo>
                    <a:pt x="3864949" y="114816"/>
                  </a:lnTo>
                  <a:lnTo>
                    <a:pt x="3872611" y="172212"/>
                  </a:lnTo>
                  <a:lnTo>
                    <a:pt x="4033392" y="63246"/>
                  </a:lnTo>
                  <a:lnTo>
                    <a:pt x="4005347" y="53594"/>
                  </a:lnTo>
                  <a:close/>
                </a:path>
                <a:path w="4033520" h="627379">
                  <a:moveTo>
                    <a:pt x="3886072" y="53594"/>
                  </a:moveTo>
                  <a:lnTo>
                    <a:pt x="3857288" y="57417"/>
                  </a:lnTo>
                  <a:lnTo>
                    <a:pt x="3864949" y="114816"/>
                  </a:lnTo>
                  <a:lnTo>
                    <a:pt x="3893692" y="110998"/>
                  </a:lnTo>
                  <a:lnTo>
                    <a:pt x="3886072" y="53594"/>
                  </a:lnTo>
                  <a:close/>
                </a:path>
                <a:path w="4033520" h="627379">
                  <a:moveTo>
                    <a:pt x="3849623" y="0"/>
                  </a:moveTo>
                  <a:lnTo>
                    <a:pt x="3857288" y="57417"/>
                  </a:lnTo>
                  <a:lnTo>
                    <a:pt x="3886072" y="53594"/>
                  </a:lnTo>
                  <a:lnTo>
                    <a:pt x="4005347" y="53594"/>
                  </a:lnTo>
                  <a:lnTo>
                    <a:pt x="3849623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2">
              <a:extLst>
                <a:ext uri="{FF2B5EF4-FFF2-40B4-BE49-F238E27FC236}">
                  <a16:creationId xmlns:a16="http://schemas.microsoft.com/office/drawing/2014/main" xmlns="" id="{6977FB02-B1B1-5A47-9C9A-073554D98DF9}"/>
                </a:ext>
              </a:extLst>
            </p:cNvPr>
            <p:cNvSpPr/>
            <p:nvPr/>
          </p:nvSpPr>
          <p:spPr>
            <a:xfrm>
              <a:off x="2267712" y="5259323"/>
              <a:ext cx="1056640" cy="490855"/>
            </a:xfrm>
            <a:custGeom>
              <a:avLst/>
              <a:gdLst/>
              <a:ahLst/>
              <a:cxnLst/>
              <a:rect l="l" t="t" r="r" b="b"/>
              <a:pathLst>
                <a:path w="1056639" h="490854">
                  <a:moveTo>
                    <a:pt x="0" y="490728"/>
                  </a:moveTo>
                  <a:lnTo>
                    <a:pt x="1056132" y="490728"/>
                  </a:lnTo>
                  <a:lnTo>
                    <a:pt x="1056132" y="0"/>
                  </a:lnTo>
                  <a:lnTo>
                    <a:pt x="0" y="0"/>
                  </a:lnTo>
                  <a:lnTo>
                    <a:pt x="0" y="490728"/>
                  </a:lnTo>
                  <a:close/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3" name="object 13">
            <a:extLst>
              <a:ext uri="{FF2B5EF4-FFF2-40B4-BE49-F238E27FC236}">
                <a16:creationId xmlns:a16="http://schemas.microsoft.com/office/drawing/2014/main" xmlns="" id="{9863D90B-8A83-7945-AA58-02A3496FE949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20911" y="3412759"/>
            <a:ext cx="2306839" cy="2054860"/>
          </a:xfrm>
          <a:prstGeom prst="rect">
            <a:avLst/>
          </a:prstGeom>
        </p:spPr>
      </p:pic>
      <p:sp>
        <p:nvSpPr>
          <p:cNvPr id="25" name="object 15">
            <a:extLst>
              <a:ext uri="{FF2B5EF4-FFF2-40B4-BE49-F238E27FC236}">
                <a16:creationId xmlns:a16="http://schemas.microsoft.com/office/drawing/2014/main" xmlns="" id="{C8941E30-F1ED-4849-83D0-6CD4C3F004DE}"/>
              </a:ext>
            </a:extLst>
          </p:cNvPr>
          <p:cNvSpPr txBox="1"/>
          <p:nvPr/>
        </p:nvSpPr>
        <p:spPr>
          <a:xfrm>
            <a:off x="228600" y="1064280"/>
            <a:ext cx="5548630" cy="942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803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AF50"/>
                </a:solidFill>
                <a:latin typeface="Calibri"/>
                <a:cs typeface="Calibri"/>
              </a:rPr>
              <a:t>Construire</a:t>
            </a:r>
            <a:r>
              <a:rPr sz="2400" b="1" spc="-2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une</a:t>
            </a:r>
            <a:r>
              <a:rPr sz="2400" b="1" spc="-5" dirty="0">
                <a:solidFill>
                  <a:srgbClr val="00AF50"/>
                </a:solidFill>
                <a:latin typeface="Calibri"/>
                <a:cs typeface="Calibri"/>
              </a:rPr>
              <a:t> équation</a:t>
            </a:r>
            <a:r>
              <a:rPr sz="2400" b="1" spc="-1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de</a:t>
            </a:r>
            <a:r>
              <a:rPr sz="2400" b="1" spc="-1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recherche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939"/>
              </a:spcBef>
            </a:pPr>
            <a:r>
              <a:rPr sz="2000" b="1" spc="-5" dirty="0">
                <a:solidFill>
                  <a:srgbClr val="006FC0"/>
                </a:solidFill>
                <a:latin typeface="Calibri"/>
                <a:cs typeface="Calibri"/>
              </a:rPr>
              <a:t>Exemple</a:t>
            </a:r>
            <a:endParaRPr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85071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49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xmlns="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grpSp>
        <p:nvGrpSpPr>
          <p:cNvPr id="10" name="object 2">
            <a:extLst>
              <a:ext uri="{FF2B5EF4-FFF2-40B4-BE49-F238E27FC236}">
                <a16:creationId xmlns:a16="http://schemas.microsoft.com/office/drawing/2014/main" xmlns="" id="{0ED0EE1A-34EA-9245-A328-DA4957D2A7EC}"/>
              </a:ext>
            </a:extLst>
          </p:cNvPr>
          <p:cNvGrpSpPr/>
          <p:nvPr/>
        </p:nvGrpSpPr>
        <p:grpSpPr>
          <a:xfrm>
            <a:off x="2927473" y="1600200"/>
            <a:ext cx="6031481" cy="3178437"/>
            <a:chOff x="3924004" y="1102201"/>
            <a:chExt cx="7600170" cy="4820629"/>
          </a:xfrm>
        </p:grpSpPr>
        <p:pic>
          <p:nvPicPr>
            <p:cNvPr id="11" name="object 3">
              <a:extLst>
                <a:ext uri="{FF2B5EF4-FFF2-40B4-BE49-F238E27FC236}">
                  <a16:creationId xmlns:a16="http://schemas.microsoft.com/office/drawing/2014/main" xmlns="" id="{37981784-4D08-BA49-8422-57495EDC626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6215" y="1102201"/>
              <a:ext cx="2727959" cy="4791456"/>
            </a:xfrm>
            <a:prstGeom prst="rect">
              <a:avLst/>
            </a:prstGeom>
          </p:spPr>
        </p:pic>
        <p:pic>
          <p:nvPicPr>
            <p:cNvPr id="14" name="object 4">
              <a:extLst>
                <a:ext uri="{FF2B5EF4-FFF2-40B4-BE49-F238E27FC236}">
                  <a16:creationId xmlns:a16="http://schemas.microsoft.com/office/drawing/2014/main" xmlns="" id="{54D19EC6-D443-F84C-862F-3888835E8777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63214" y="3694742"/>
              <a:ext cx="2936748" cy="2228088"/>
            </a:xfrm>
            <a:prstGeom prst="rect">
              <a:avLst/>
            </a:prstGeom>
          </p:spPr>
        </p:pic>
        <p:sp>
          <p:nvSpPr>
            <p:cNvPr id="15" name="object 5">
              <a:extLst>
                <a:ext uri="{FF2B5EF4-FFF2-40B4-BE49-F238E27FC236}">
                  <a16:creationId xmlns:a16="http://schemas.microsoft.com/office/drawing/2014/main" xmlns="" id="{095D9854-480A-544D-9822-5E85FAA3A6FB}"/>
                </a:ext>
              </a:extLst>
            </p:cNvPr>
            <p:cNvSpPr/>
            <p:nvPr/>
          </p:nvSpPr>
          <p:spPr>
            <a:xfrm>
              <a:off x="3924004" y="2179974"/>
              <a:ext cx="4895257" cy="1812326"/>
            </a:xfrm>
            <a:custGeom>
              <a:avLst/>
              <a:gdLst/>
              <a:ahLst/>
              <a:cxnLst/>
              <a:rect l="l" t="t" r="r" b="b"/>
              <a:pathLst>
                <a:path w="5067300" h="2174240">
                  <a:moveTo>
                    <a:pt x="1229360" y="2174113"/>
                  </a:moveTo>
                  <a:lnTo>
                    <a:pt x="1204899" y="2085975"/>
                  </a:lnTo>
                  <a:lnTo>
                    <a:pt x="1177417" y="1986915"/>
                  </a:lnTo>
                  <a:lnTo>
                    <a:pt x="1134440" y="2025662"/>
                  </a:lnTo>
                  <a:lnTo>
                    <a:pt x="42926" y="815340"/>
                  </a:lnTo>
                  <a:lnTo>
                    <a:pt x="0" y="854202"/>
                  </a:lnTo>
                  <a:lnTo>
                    <a:pt x="1091438" y="2064435"/>
                  </a:lnTo>
                  <a:lnTo>
                    <a:pt x="1048385" y="2103247"/>
                  </a:lnTo>
                  <a:lnTo>
                    <a:pt x="1229360" y="2174113"/>
                  </a:lnTo>
                  <a:close/>
                </a:path>
                <a:path w="5067300" h="2174240">
                  <a:moveTo>
                    <a:pt x="5067300" y="56007"/>
                  </a:moveTo>
                  <a:lnTo>
                    <a:pt x="5054219" y="52070"/>
                  </a:lnTo>
                  <a:lnTo>
                    <a:pt x="4881372" y="0"/>
                  </a:lnTo>
                  <a:lnTo>
                    <a:pt x="4891176" y="57010"/>
                  </a:lnTo>
                  <a:lnTo>
                    <a:pt x="1744726" y="600202"/>
                  </a:lnTo>
                  <a:lnTo>
                    <a:pt x="1754632" y="657225"/>
                  </a:lnTo>
                  <a:lnTo>
                    <a:pt x="4901006" y="114147"/>
                  </a:lnTo>
                  <a:lnTo>
                    <a:pt x="4910836" y="171196"/>
                  </a:lnTo>
                  <a:lnTo>
                    <a:pt x="5067300" y="5600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7">
            <a:extLst>
              <a:ext uri="{FF2B5EF4-FFF2-40B4-BE49-F238E27FC236}">
                <a16:creationId xmlns:a16="http://schemas.microsoft.com/office/drawing/2014/main" xmlns="" id="{5F514C64-8D9D-1C4E-81A4-62CBF2D409CB}"/>
              </a:ext>
            </a:extLst>
          </p:cNvPr>
          <p:cNvSpPr txBox="1"/>
          <p:nvPr/>
        </p:nvSpPr>
        <p:spPr>
          <a:xfrm>
            <a:off x="214863" y="1005202"/>
            <a:ext cx="5787746" cy="17979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5519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00AF50"/>
                </a:solidFill>
                <a:latin typeface="Calibri"/>
                <a:cs typeface="Calibri"/>
              </a:rPr>
              <a:t>Appliquer</a:t>
            </a:r>
            <a:r>
              <a:rPr sz="2400" b="1" spc="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des </a:t>
            </a: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filtres</a:t>
            </a:r>
            <a:r>
              <a:rPr sz="2400" b="1" spc="1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à</a:t>
            </a:r>
            <a:r>
              <a:rPr sz="2400" b="1" spc="-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00AF50"/>
                </a:solidFill>
                <a:latin typeface="Calibri"/>
                <a:cs typeface="Calibri"/>
              </a:rPr>
              <a:t>sa </a:t>
            </a:r>
            <a:r>
              <a:rPr sz="2400" b="1" spc="-10" dirty="0">
                <a:solidFill>
                  <a:srgbClr val="00AF50"/>
                </a:solidFill>
                <a:latin typeface="Calibri"/>
                <a:cs typeface="Calibri"/>
              </a:rPr>
              <a:t>recherche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Les</a:t>
            </a:r>
            <a:r>
              <a:rPr sz="1800" b="1" spc="-2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filtres</a:t>
            </a:r>
            <a:r>
              <a:rPr sz="1800" b="1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alibri"/>
                <a:cs typeface="Calibri"/>
              </a:rPr>
              <a:t>sur</a:t>
            </a:r>
            <a:r>
              <a:rPr sz="1800" b="1" spc="-2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Scopus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1800" spc="-10" dirty="0">
                <a:latin typeface="Calibri"/>
                <a:cs typeface="Calibri"/>
              </a:rPr>
              <a:t>Filtres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différents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pour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Auteurs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et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b="1" spc="-5" dirty="0">
                <a:latin typeface="Calibri"/>
                <a:cs typeface="Calibri"/>
              </a:rPr>
              <a:t>Documents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8934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r>
              <a:rPr lang="fr-FR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</a:t>
            </a:r>
            <a:r>
              <a:rPr lang="fr-FR" b="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contenu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5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1512B958-5565-3B4C-81EB-4FDAE77D9806}"/>
              </a:ext>
            </a:extLst>
          </p:cNvPr>
          <p:cNvSpPr txBox="1"/>
          <p:nvPr/>
        </p:nvSpPr>
        <p:spPr>
          <a:xfrm>
            <a:off x="685800" y="1066800"/>
            <a:ext cx="1742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50-230℅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04FAFE99-CEEA-4648-B0A4-C9FCE0D846D1}"/>
              </a:ext>
            </a:extLst>
          </p:cNvPr>
          <p:cNvSpPr txBox="1"/>
          <p:nvPr/>
        </p:nvSpPr>
        <p:spPr>
          <a:xfrm>
            <a:off x="152400" y="1600200"/>
            <a:ext cx="480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Plus de couverture dans toutes les régions du monde que les concurrents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xmlns="" id="{EC603BD3-4EDC-234B-802B-C4BBC041A371}"/>
              </a:ext>
            </a:extLst>
          </p:cNvPr>
          <p:cNvSpPr txBox="1"/>
          <p:nvPr/>
        </p:nvSpPr>
        <p:spPr>
          <a:xfrm>
            <a:off x="6205168" y="983016"/>
            <a:ext cx="1742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1.4 billion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xmlns="" id="{B6F30F33-C2D4-8547-A9ED-82EA4831C0A2}"/>
              </a:ext>
            </a:extLst>
          </p:cNvPr>
          <p:cNvSpPr txBox="1"/>
          <p:nvPr/>
        </p:nvSpPr>
        <p:spPr>
          <a:xfrm>
            <a:off x="6194281" y="1555255"/>
            <a:ext cx="228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références citées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xmlns="" id="{1521EDFA-30AD-6249-9649-974A6129E533}"/>
              </a:ext>
            </a:extLst>
          </p:cNvPr>
          <p:cNvSpPr txBox="1"/>
          <p:nvPr/>
        </p:nvSpPr>
        <p:spPr>
          <a:xfrm>
            <a:off x="685800" y="2483660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fr-FR" sz="24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million+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xmlns="" id="{1B1C28A8-D5AA-7241-B1C0-BF5EAC8FA921}"/>
              </a:ext>
            </a:extLst>
          </p:cNvPr>
          <p:cNvSpPr txBox="1"/>
          <p:nvPr/>
        </p:nvSpPr>
        <p:spPr>
          <a:xfrm>
            <a:off x="152400" y="3017060"/>
            <a:ext cx="2672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profils d'auteurs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xmlns="" id="{E2FC7E8B-0727-0749-8782-9E8E35B4D46D}"/>
              </a:ext>
            </a:extLst>
          </p:cNvPr>
          <p:cNvSpPr txBox="1"/>
          <p:nvPr/>
        </p:nvSpPr>
        <p:spPr>
          <a:xfrm>
            <a:off x="6205168" y="2312832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70,000</a:t>
            </a:r>
            <a:endParaRPr lang="fr-FR" sz="24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xmlns="" id="{15CD42A6-2E45-F541-B082-3DB66A0C71D0}"/>
              </a:ext>
            </a:extLst>
          </p:cNvPr>
          <p:cNvSpPr txBox="1"/>
          <p:nvPr/>
        </p:nvSpPr>
        <p:spPr>
          <a:xfrm>
            <a:off x="6012102" y="2966743"/>
            <a:ext cx="2672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profils d'affiliation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xmlns="" id="{E4018599-91F3-0E4A-AA92-CFDA6EEABE57}"/>
              </a:ext>
            </a:extLst>
          </p:cNvPr>
          <p:cNvSpPr txBox="1"/>
          <p:nvPr/>
        </p:nvSpPr>
        <p:spPr>
          <a:xfrm>
            <a:off x="789214" y="3434604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4,000</a:t>
            </a:r>
            <a:endParaRPr lang="fr-FR" sz="24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xmlns="" id="{0B1BE596-9005-F74B-B470-EFF07F459E5F}"/>
              </a:ext>
            </a:extLst>
          </p:cNvPr>
          <p:cNvSpPr txBox="1"/>
          <p:nvPr/>
        </p:nvSpPr>
        <p:spPr>
          <a:xfrm>
            <a:off x="39937" y="3891113"/>
            <a:ext cx="43034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 universités et 150 organismes de recherche de premier plan font confiance aux données de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Scopus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à des fins d'évaluation et d'évaluation de la recherche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xmlns="" id="{5350061D-497B-F846-A3A7-C680E9E7228C}"/>
              </a:ext>
            </a:extLst>
          </p:cNvPr>
          <p:cNvSpPr txBox="1"/>
          <p:nvPr/>
        </p:nvSpPr>
        <p:spPr>
          <a:xfrm>
            <a:off x="350545" y="5329535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365 quotidien</a:t>
            </a:r>
            <a:endParaRPr lang="fr-FR" sz="2400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xmlns="" id="{E7843312-0ADB-C54E-97C5-60DC1D1FA8D5}"/>
              </a:ext>
            </a:extLst>
          </p:cNvPr>
          <p:cNvSpPr txBox="1"/>
          <p:nvPr/>
        </p:nvSpPr>
        <p:spPr>
          <a:xfrm>
            <a:off x="190500" y="5868844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mises à jour de contenu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xmlns="" id="{E527F198-6362-1E4C-9F2E-E1FBCC52E41F}"/>
              </a:ext>
            </a:extLst>
          </p:cNvPr>
          <p:cNvSpPr txBox="1"/>
          <p:nvPr/>
        </p:nvSpPr>
        <p:spPr>
          <a:xfrm>
            <a:off x="5933336" y="3546611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100℅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xmlns="" id="{CBB34221-04ED-624D-BFDE-6BC7400D46BA}"/>
              </a:ext>
            </a:extLst>
          </p:cNvPr>
          <p:cNvSpPr txBox="1"/>
          <p:nvPr/>
        </p:nvSpPr>
        <p:spPr>
          <a:xfrm>
            <a:off x="4720794" y="3946333"/>
            <a:ext cx="4343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 contenu de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Scopus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est sélectionné par le Content </a:t>
            </a:r>
            <a:r>
              <a:rPr lang="fr-F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Selection</a:t>
            </a: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Conseil consultatif indépendant, qui est strict en matière de qualité et d'éthique de publication</a:t>
            </a:r>
          </a:p>
        </p:txBody>
      </p:sp>
    </p:spTree>
    <p:extLst>
      <p:ext uri="{BB962C8B-B14F-4D97-AF65-F5344CB8AC3E}">
        <p14:creationId xmlns:p14="http://schemas.microsoft.com/office/powerpoint/2010/main" val="20848490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50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xmlns="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pic>
        <p:nvPicPr>
          <p:cNvPr id="10" name="object 2">
            <a:extLst>
              <a:ext uri="{FF2B5EF4-FFF2-40B4-BE49-F238E27FC236}">
                <a16:creationId xmlns:a16="http://schemas.microsoft.com/office/drawing/2014/main" xmlns="" id="{D390EFA1-EDA5-894F-AB5D-8B307687F47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12394" y="979307"/>
            <a:ext cx="4558578" cy="5056632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:a16="http://schemas.microsoft.com/office/drawing/2014/main" xmlns="" id="{3EA44550-9363-5049-B52C-4AA628DA58DF}"/>
              </a:ext>
            </a:extLst>
          </p:cNvPr>
          <p:cNvSpPr txBox="1"/>
          <p:nvPr/>
        </p:nvSpPr>
        <p:spPr>
          <a:xfrm>
            <a:off x="229667" y="1078001"/>
            <a:ext cx="4491127" cy="164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5519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Appliquer</a:t>
            </a:r>
            <a:r>
              <a:rPr sz="1600" spc="5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 </a:t>
            </a:r>
            <a:r>
              <a:rPr sz="1600" spc="-1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filtres</a:t>
            </a:r>
            <a:r>
              <a:rPr sz="1600" spc="1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à</a:t>
            </a:r>
            <a:r>
              <a:rPr sz="1600" spc="-5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 </a:t>
            </a:r>
            <a:r>
              <a:rPr sz="1600" spc="-1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recherche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Utiliser</a:t>
            </a:r>
            <a:r>
              <a:rPr sz="1600" spc="-70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sz="1600" spc="-35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solidFill>
                  <a:srgbClr val="006F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filtre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7800" indent="-165735">
              <a:lnSpc>
                <a:spcPct val="100000"/>
              </a:lnSpc>
              <a:spcBef>
                <a:spcPts val="1180"/>
              </a:spcBef>
              <a:buChar char="•"/>
              <a:tabLst>
                <a:tab pos="178435" algn="l"/>
              </a:tabLst>
            </a:pP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</a:t>
            </a:r>
            <a:r>
              <a:rPr sz="16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  <a:p>
            <a:pPr marL="177800" indent="-165735">
              <a:lnSpc>
                <a:spcPct val="100000"/>
              </a:lnSpc>
              <a:buChar char="•"/>
              <a:tabLst>
                <a:tab pos="178435" algn="l"/>
              </a:tabLst>
            </a:pP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sz="16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Exclude</a:t>
            </a:r>
            <a:r>
              <a:rPr sz="16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33084926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8096" y="168315"/>
            <a:ext cx="828863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spcBef>
                <a:spcPts val="95"/>
              </a:spcBef>
            </a:pPr>
            <a:r>
              <a:rPr lang="fr-FR" sz="2800" b="0" kern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lang="fr-FR" sz="2800" b="0" kern="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différentes</a:t>
            </a:r>
            <a:r>
              <a:rPr lang="fr-FR" sz="2800" b="0" kern="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0" kern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étapes</a:t>
            </a:r>
            <a:r>
              <a:rPr lang="fr-FR" sz="2800" b="0" kern="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0" kern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d’une</a:t>
            </a:r>
            <a:r>
              <a:rPr lang="fr-FR" sz="2800" b="0" kern="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0" kern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 </a:t>
            </a:r>
            <a:r>
              <a:rPr lang="fr-FR" sz="2800" b="0" kern="0" spc="-7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0" kern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bibliographique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51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452" y="49293"/>
            <a:ext cx="812548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85537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xmlns="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grpSp>
        <p:nvGrpSpPr>
          <p:cNvPr id="11" name="object 3">
            <a:extLst>
              <a:ext uri="{FF2B5EF4-FFF2-40B4-BE49-F238E27FC236}">
                <a16:creationId xmlns:a16="http://schemas.microsoft.com/office/drawing/2014/main" xmlns="" id="{BDFF6D36-FE26-154E-BE44-72AE1592F7E6}"/>
              </a:ext>
            </a:extLst>
          </p:cNvPr>
          <p:cNvGrpSpPr/>
          <p:nvPr/>
        </p:nvGrpSpPr>
        <p:grpSpPr>
          <a:xfrm>
            <a:off x="336804" y="1382775"/>
            <a:ext cx="8013700" cy="4826000"/>
            <a:chOff x="336804" y="1382775"/>
            <a:chExt cx="8013700" cy="4826000"/>
          </a:xfrm>
        </p:grpSpPr>
        <p:sp>
          <p:nvSpPr>
            <p:cNvPr id="14" name="object 4">
              <a:extLst>
                <a:ext uri="{FF2B5EF4-FFF2-40B4-BE49-F238E27FC236}">
                  <a16:creationId xmlns:a16="http://schemas.microsoft.com/office/drawing/2014/main" xmlns="" id="{CB7BDD20-FE40-6A48-BBF3-AC72F0970F1E}"/>
                </a:ext>
              </a:extLst>
            </p:cNvPr>
            <p:cNvSpPr/>
            <p:nvPr/>
          </p:nvSpPr>
          <p:spPr>
            <a:xfrm>
              <a:off x="355854" y="1398269"/>
              <a:ext cx="6779259" cy="1438910"/>
            </a:xfrm>
            <a:custGeom>
              <a:avLst/>
              <a:gdLst/>
              <a:ahLst/>
              <a:cxnLst/>
              <a:rect l="l" t="t" r="r" b="b"/>
              <a:pathLst>
                <a:path w="6779259" h="1438910">
                  <a:moveTo>
                    <a:pt x="6634861" y="0"/>
                  </a:moveTo>
                  <a:lnTo>
                    <a:pt x="143865" y="0"/>
                  </a:lnTo>
                  <a:lnTo>
                    <a:pt x="98394" y="7332"/>
                  </a:lnTo>
                  <a:lnTo>
                    <a:pt x="58901" y="27753"/>
                  </a:lnTo>
                  <a:lnTo>
                    <a:pt x="27758" y="58896"/>
                  </a:lnTo>
                  <a:lnTo>
                    <a:pt x="7334" y="98397"/>
                  </a:lnTo>
                  <a:lnTo>
                    <a:pt x="0" y="143890"/>
                  </a:lnTo>
                  <a:lnTo>
                    <a:pt x="0" y="1294764"/>
                  </a:lnTo>
                  <a:lnTo>
                    <a:pt x="7334" y="1340258"/>
                  </a:lnTo>
                  <a:lnTo>
                    <a:pt x="27758" y="1379759"/>
                  </a:lnTo>
                  <a:lnTo>
                    <a:pt x="58901" y="1410902"/>
                  </a:lnTo>
                  <a:lnTo>
                    <a:pt x="98394" y="1431323"/>
                  </a:lnTo>
                  <a:lnTo>
                    <a:pt x="143865" y="1438655"/>
                  </a:lnTo>
                  <a:lnTo>
                    <a:pt x="6634861" y="1438655"/>
                  </a:lnTo>
                  <a:lnTo>
                    <a:pt x="6680354" y="1431323"/>
                  </a:lnTo>
                  <a:lnTo>
                    <a:pt x="6719855" y="1410902"/>
                  </a:lnTo>
                  <a:lnTo>
                    <a:pt x="6750998" y="1379759"/>
                  </a:lnTo>
                  <a:lnTo>
                    <a:pt x="6771419" y="1340258"/>
                  </a:lnTo>
                  <a:lnTo>
                    <a:pt x="6778752" y="1294764"/>
                  </a:lnTo>
                  <a:lnTo>
                    <a:pt x="6778752" y="143890"/>
                  </a:lnTo>
                  <a:lnTo>
                    <a:pt x="6771419" y="98397"/>
                  </a:lnTo>
                  <a:lnTo>
                    <a:pt x="6750998" y="58896"/>
                  </a:lnTo>
                  <a:lnTo>
                    <a:pt x="6719855" y="27753"/>
                  </a:lnTo>
                  <a:lnTo>
                    <a:pt x="6680354" y="7332"/>
                  </a:lnTo>
                  <a:lnTo>
                    <a:pt x="663486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5">
              <a:extLst>
                <a:ext uri="{FF2B5EF4-FFF2-40B4-BE49-F238E27FC236}">
                  <a16:creationId xmlns:a16="http://schemas.microsoft.com/office/drawing/2014/main" xmlns="" id="{EE578CCE-8066-0C40-A4ED-143F93919012}"/>
                </a:ext>
              </a:extLst>
            </p:cNvPr>
            <p:cNvSpPr/>
            <p:nvPr/>
          </p:nvSpPr>
          <p:spPr>
            <a:xfrm>
              <a:off x="336804" y="1382775"/>
              <a:ext cx="6817359" cy="1473200"/>
            </a:xfrm>
            <a:custGeom>
              <a:avLst/>
              <a:gdLst/>
              <a:ahLst/>
              <a:cxnLst/>
              <a:rect l="l" t="t" r="r" b="b"/>
              <a:pathLst>
                <a:path w="6817359" h="1473200">
                  <a:moveTo>
                    <a:pt x="134594" y="1447800"/>
                  </a:moveTo>
                  <a:lnTo>
                    <a:pt x="72593" y="1447800"/>
                  </a:lnTo>
                  <a:lnTo>
                    <a:pt x="86182" y="1460500"/>
                  </a:lnTo>
                  <a:lnTo>
                    <a:pt x="100406" y="1473200"/>
                  </a:lnTo>
                  <a:lnTo>
                    <a:pt x="6703314" y="1473200"/>
                  </a:lnTo>
                  <a:lnTo>
                    <a:pt x="6718173" y="1460500"/>
                  </a:lnTo>
                  <a:lnTo>
                    <a:pt x="148501" y="1460500"/>
                  </a:lnTo>
                  <a:lnTo>
                    <a:pt x="134594" y="1447800"/>
                  </a:lnTo>
                  <a:close/>
                </a:path>
                <a:path w="6817359" h="1473200">
                  <a:moveTo>
                    <a:pt x="6745732" y="1447800"/>
                  </a:moveTo>
                  <a:lnTo>
                    <a:pt x="6681978" y="1447800"/>
                  </a:lnTo>
                  <a:lnTo>
                    <a:pt x="6668008" y="1460500"/>
                  </a:lnTo>
                  <a:lnTo>
                    <a:pt x="6732524" y="1460500"/>
                  </a:lnTo>
                  <a:lnTo>
                    <a:pt x="6745732" y="1447800"/>
                  </a:lnTo>
                  <a:close/>
                </a:path>
                <a:path w="6817359" h="1473200">
                  <a:moveTo>
                    <a:pt x="134962" y="25400"/>
                  </a:moveTo>
                  <a:lnTo>
                    <a:pt x="71056" y="25400"/>
                  </a:lnTo>
                  <a:lnTo>
                    <a:pt x="58572" y="38100"/>
                  </a:lnTo>
                  <a:lnTo>
                    <a:pt x="27343" y="76200"/>
                  </a:lnTo>
                  <a:lnTo>
                    <a:pt x="7073" y="114300"/>
                  </a:lnTo>
                  <a:lnTo>
                    <a:pt x="3175" y="139700"/>
                  </a:lnTo>
                  <a:lnTo>
                    <a:pt x="787" y="152400"/>
                  </a:lnTo>
                  <a:lnTo>
                    <a:pt x="0" y="165100"/>
                  </a:lnTo>
                  <a:lnTo>
                    <a:pt x="25" y="1320800"/>
                  </a:lnTo>
                  <a:lnTo>
                    <a:pt x="977" y="1333500"/>
                  </a:lnTo>
                  <a:lnTo>
                    <a:pt x="3543" y="1346200"/>
                  </a:lnTo>
                  <a:lnTo>
                    <a:pt x="7645" y="1371600"/>
                  </a:lnTo>
                  <a:lnTo>
                    <a:pt x="28333" y="1409700"/>
                  </a:lnTo>
                  <a:lnTo>
                    <a:pt x="60007" y="1447800"/>
                  </a:lnTo>
                  <a:lnTo>
                    <a:pt x="108280" y="1447800"/>
                  </a:lnTo>
                  <a:lnTo>
                    <a:pt x="96037" y="1435100"/>
                  </a:lnTo>
                  <a:lnTo>
                    <a:pt x="84467" y="1435100"/>
                  </a:lnTo>
                  <a:lnTo>
                    <a:pt x="73723" y="1422400"/>
                  </a:lnTo>
                  <a:lnTo>
                    <a:pt x="63804" y="1409700"/>
                  </a:lnTo>
                  <a:lnTo>
                    <a:pt x="54724" y="1409700"/>
                  </a:lnTo>
                  <a:lnTo>
                    <a:pt x="46685" y="1397000"/>
                  </a:lnTo>
                  <a:lnTo>
                    <a:pt x="29108" y="1358900"/>
                  </a:lnTo>
                  <a:lnTo>
                    <a:pt x="22860" y="1320800"/>
                  </a:lnTo>
                  <a:lnTo>
                    <a:pt x="22860" y="165100"/>
                  </a:lnTo>
                  <a:lnTo>
                    <a:pt x="29222" y="127000"/>
                  </a:lnTo>
                  <a:lnTo>
                    <a:pt x="46875" y="88900"/>
                  </a:lnTo>
                  <a:lnTo>
                    <a:pt x="64058" y="63500"/>
                  </a:lnTo>
                  <a:lnTo>
                    <a:pt x="74015" y="63500"/>
                  </a:lnTo>
                  <a:lnTo>
                    <a:pt x="84772" y="50800"/>
                  </a:lnTo>
                  <a:lnTo>
                    <a:pt x="96367" y="38100"/>
                  </a:lnTo>
                  <a:lnTo>
                    <a:pt x="121513" y="38100"/>
                  </a:lnTo>
                  <a:lnTo>
                    <a:pt x="134962" y="25400"/>
                  </a:lnTo>
                  <a:close/>
                </a:path>
                <a:path w="6817359" h="1473200">
                  <a:moveTo>
                    <a:pt x="6705092" y="1435100"/>
                  </a:moveTo>
                  <a:lnTo>
                    <a:pt x="110909" y="1435100"/>
                  </a:lnTo>
                  <a:lnTo>
                    <a:pt x="123037" y="1447800"/>
                  </a:lnTo>
                  <a:lnTo>
                    <a:pt x="6692773" y="1447800"/>
                  </a:lnTo>
                  <a:lnTo>
                    <a:pt x="6705092" y="1435100"/>
                  </a:lnTo>
                  <a:close/>
                </a:path>
                <a:path w="6817359" h="1473200">
                  <a:moveTo>
                    <a:pt x="6744335" y="25400"/>
                  </a:moveTo>
                  <a:lnTo>
                    <a:pt x="6682359" y="25400"/>
                  </a:lnTo>
                  <a:lnTo>
                    <a:pt x="6695821" y="38100"/>
                  </a:lnTo>
                  <a:lnTo>
                    <a:pt x="6720967" y="38100"/>
                  </a:lnTo>
                  <a:lnTo>
                    <a:pt x="6732397" y="50800"/>
                  </a:lnTo>
                  <a:lnTo>
                    <a:pt x="6743192" y="63500"/>
                  </a:lnTo>
                  <a:lnTo>
                    <a:pt x="6753098" y="63500"/>
                  </a:lnTo>
                  <a:lnTo>
                    <a:pt x="6762115" y="76200"/>
                  </a:lnTo>
                  <a:lnTo>
                    <a:pt x="6783070" y="114300"/>
                  </a:lnTo>
                  <a:lnTo>
                    <a:pt x="6793230" y="152400"/>
                  </a:lnTo>
                  <a:lnTo>
                    <a:pt x="6793992" y="165100"/>
                  </a:lnTo>
                  <a:lnTo>
                    <a:pt x="6793992" y="1320800"/>
                  </a:lnTo>
                  <a:lnTo>
                    <a:pt x="6787642" y="1358900"/>
                  </a:lnTo>
                  <a:lnTo>
                    <a:pt x="6769989" y="1397000"/>
                  </a:lnTo>
                  <a:lnTo>
                    <a:pt x="6761861" y="1409700"/>
                  </a:lnTo>
                  <a:lnTo>
                    <a:pt x="6752844" y="1409700"/>
                  </a:lnTo>
                  <a:lnTo>
                    <a:pt x="6742938" y="1422400"/>
                  </a:lnTo>
                  <a:lnTo>
                    <a:pt x="6732143" y="1435100"/>
                  </a:lnTo>
                  <a:lnTo>
                    <a:pt x="6720586" y="1435100"/>
                  </a:lnTo>
                  <a:lnTo>
                    <a:pt x="6708394" y="1447800"/>
                  </a:lnTo>
                  <a:lnTo>
                    <a:pt x="6758305" y="1447800"/>
                  </a:lnTo>
                  <a:lnTo>
                    <a:pt x="6769862" y="1435100"/>
                  </a:lnTo>
                  <a:lnTo>
                    <a:pt x="6797675" y="1397000"/>
                  </a:lnTo>
                  <a:lnTo>
                    <a:pt x="6809740" y="1358900"/>
                  </a:lnTo>
                  <a:lnTo>
                    <a:pt x="6813677" y="1346200"/>
                  </a:lnTo>
                  <a:lnTo>
                    <a:pt x="6816090" y="1333500"/>
                  </a:lnTo>
                  <a:lnTo>
                    <a:pt x="6816852" y="1320800"/>
                  </a:lnTo>
                  <a:lnTo>
                    <a:pt x="6816852" y="165100"/>
                  </a:lnTo>
                  <a:lnTo>
                    <a:pt x="6813296" y="127000"/>
                  </a:lnTo>
                  <a:lnTo>
                    <a:pt x="6796786" y="88900"/>
                  </a:lnTo>
                  <a:lnTo>
                    <a:pt x="6768592" y="50800"/>
                  </a:lnTo>
                  <a:lnTo>
                    <a:pt x="6756908" y="38100"/>
                  </a:lnTo>
                  <a:lnTo>
                    <a:pt x="6744335" y="25400"/>
                  </a:lnTo>
                  <a:close/>
                </a:path>
                <a:path w="6817359" h="1473200">
                  <a:moveTo>
                    <a:pt x="102603" y="1422400"/>
                  </a:moveTo>
                  <a:lnTo>
                    <a:pt x="88430" y="1422400"/>
                  </a:lnTo>
                  <a:lnTo>
                    <a:pt x="99314" y="1435100"/>
                  </a:lnTo>
                  <a:lnTo>
                    <a:pt x="113525" y="1435100"/>
                  </a:lnTo>
                  <a:lnTo>
                    <a:pt x="102603" y="1422400"/>
                  </a:lnTo>
                  <a:close/>
                </a:path>
                <a:path w="6817359" h="1473200">
                  <a:moveTo>
                    <a:pt x="6727571" y="1422400"/>
                  </a:moveTo>
                  <a:lnTo>
                    <a:pt x="6712585" y="1422400"/>
                  </a:lnTo>
                  <a:lnTo>
                    <a:pt x="6701790" y="1435100"/>
                  </a:lnTo>
                  <a:lnTo>
                    <a:pt x="6716522" y="1435100"/>
                  </a:lnTo>
                  <a:lnTo>
                    <a:pt x="6727571" y="1422400"/>
                  </a:lnTo>
                  <a:close/>
                </a:path>
                <a:path w="6817359" h="1473200">
                  <a:moveTo>
                    <a:pt x="104292" y="50800"/>
                  </a:moveTo>
                  <a:lnTo>
                    <a:pt x="89344" y="50800"/>
                  </a:lnTo>
                  <a:lnTo>
                    <a:pt x="79159" y="63500"/>
                  </a:lnTo>
                  <a:lnTo>
                    <a:pt x="69672" y="76200"/>
                  </a:lnTo>
                  <a:lnTo>
                    <a:pt x="61048" y="76200"/>
                  </a:lnTo>
                  <a:lnTo>
                    <a:pt x="41109" y="114300"/>
                  </a:lnTo>
                  <a:lnTo>
                    <a:pt x="31229" y="152400"/>
                  </a:lnTo>
                  <a:lnTo>
                    <a:pt x="30467" y="1320800"/>
                  </a:lnTo>
                  <a:lnTo>
                    <a:pt x="31114" y="1333500"/>
                  </a:lnTo>
                  <a:lnTo>
                    <a:pt x="33083" y="1346200"/>
                  </a:lnTo>
                  <a:lnTo>
                    <a:pt x="36258" y="1358900"/>
                  </a:lnTo>
                  <a:lnTo>
                    <a:pt x="40703" y="1371600"/>
                  </a:lnTo>
                  <a:lnTo>
                    <a:pt x="46126" y="1384300"/>
                  </a:lnTo>
                  <a:lnTo>
                    <a:pt x="52793" y="1384300"/>
                  </a:lnTo>
                  <a:lnTo>
                    <a:pt x="60337" y="1397000"/>
                  </a:lnTo>
                  <a:lnTo>
                    <a:pt x="68922" y="1409700"/>
                  </a:lnTo>
                  <a:lnTo>
                    <a:pt x="78295" y="1422400"/>
                  </a:lnTo>
                  <a:lnTo>
                    <a:pt x="92379" y="1422400"/>
                  </a:lnTo>
                  <a:lnTo>
                    <a:pt x="82867" y="1409700"/>
                  </a:lnTo>
                  <a:lnTo>
                    <a:pt x="74041" y="1409700"/>
                  </a:lnTo>
                  <a:lnTo>
                    <a:pt x="65963" y="1397000"/>
                  </a:lnTo>
                  <a:lnTo>
                    <a:pt x="58915" y="1384300"/>
                  </a:lnTo>
                  <a:lnTo>
                    <a:pt x="52628" y="1371600"/>
                  </a:lnTo>
                  <a:lnTo>
                    <a:pt x="47574" y="1358900"/>
                  </a:lnTo>
                  <a:lnTo>
                    <a:pt x="43408" y="1358900"/>
                  </a:lnTo>
                  <a:lnTo>
                    <a:pt x="40462" y="1346200"/>
                  </a:lnTo>
                  <a:lnTo>
                    <a:pt x="38646" y="1333500"/>
                  </a:lnTo>
                  <a:lnTo>
                    <a:pt x="38074" y="1320800"/>
                  </a:lnTo>
                  <a:lnTo>
                    <a:pt x="38100" y="165100"/>
                  </a:lnTo>
                  <a:lnTo>
                    <a:pt x="43980" y="127000"/>
                  </a:lnTo>
                  <a:lnTo>
                    <a:pt x="59905" y="88900"/>
                  </a:lnTo>
                  <a:lnTo>
                    <a:pt x="67144" y="88900"/>
                  </a:lnTo>
                  <a:lnTo>
                    <a:pt x="75298" y="76200"/>
                  </a:lnTo>
                  <a:lnTo>
                    <a:pt x="84302" y="63500"/>
                  </a:lnTo>
                  <a:lnTo>
                    <a:pt x="93916" y="63500"/>
                  </a:lnTo>
                  <a:lnTo>
                    <a:pt x="104292" y="50800"/>
                  </a:lnTo>
                  <a:close/>
                </a:path>
                <a:path w="6817359" h="1473200">
                  <a:moveTo>
                    <a:pt x="6756527" y="76200"/>
                  </a:moveTo>
                  <a:lnTo>
                    <a:pt x="6742811" y="76200"/>
                  </a:lnTo>
                  <a:lnTo>
                    <a:pt x="6750812" y="88900"/>
                  </a:lnTo>
                  <a:lnTo>
                    <a:pt x="6757924" y="101600"/>
                  </a:lnTo>
                  <a:lnTo>
                    <a:pt x="6764147" y="101600"/>
                  </a:lnTo>
                  <a:lnTo>
                    <a:pt x="6769227" y="114300"/>
                  </a:lnTo>
                  <a:lnTo>
                    <a:pt x="6773418" y="127000"/>
                  </a:lnTo>
                  <a:lnTo>
                    <a:pt x="6776339" y="139700"/>
                  </a:lnTo>
                  <a:lnTo>
                    <a:pt x="6778244" y="152400"/>
                  </a:lnTo>
                  <a:lnTo>
                    <a:pt x="6778752" y="165100"/>
                  </a:lnTo>
                  <a:lnTo>
                    <a:pt x="6778752" y="1320800"/>
                  </a:lnTo>
                  <a:lnTo>
                    <a:pt x="6777990" y="1333500"/>
                  </a:lnTo>
                  <a:lnTo>
                    <a:pt x="6775958" y="1346200"/>
                  </a:lnTo>
                  <a:lnTo>
                    <a:pt x="6772910" y="1358900"/>
                  </a:lnTo>
                  <a:lnTo>
                    <a:pt x="6768592" y="1371600"/>
                  </a:lnTo>
                  <a:lnTo>
                    <a:pt x="6763258" y="1371600"/>
                  </a:lnTo>
                  <a:lnTo>
                    <a:pt x="6757035" y="1384300"/>
                  </a:lnTo>
                  <a:lnTo>
                    <a:pt x="6749669" y="1397000"/>
                  </a:lnTo>
                  <a:lnTo>
                    <a:pt x="6741541" y="1409700"/>
                  </a:lnTo>
                  <a:lnTo>
                    <a:pt x="6732651" y="1409700"/>
                  </a:lnTo>
                  <a:lnTo>
                    <a:pt x="6722999" y="1422400"/>
                  </a:lnTo>
                  <a:lnTo>
                    <a:pt x="6737858" y="1422400"/>
                  </a:lnTo>
                  <a:lnTo>
                    <a:pt x="6747256" y="1409700"/>
                  </a:lnTo>
                  <a:lnTo>
                    <a:pt x="6755765" y="1397000"/>
                  </a:lnTo>
                  <a:lnTo>
                    <a:pt x="6763512" y="1397000"/>
                  </a:lnTo>
                  <a:lnTo>
                    <a:pt x="6780276" y="1358900"/>
                  </a:lnTo>
                  <a:lnTo>
                    <a:pt x="6786372" y="1320800"/>
                  </a:lnTo>
                  <a:lnTo>
                    <a:pt x="6786372" y="165100"/>
                  </a:lnTo>
                  <a:lnTo>
                    <a:pt x="6780530" y="127000"/>
                  </a:lnTo>
                  <a:lnTo>
                    <a:pt x="6764020" y="88900"/>
                  </a:lnTo>
                  <a:lnTo>
                    <a:pt x="6756527" y="76200"/>
                  </a:lnTo>
                  <a:close/>
                </a:path>
                <a:path w="6817359" h="1473200">
                  <a:moveTo>
                    <a:pt x="6728333" y="50800"/>
                  </a:moveTo>
                  <a:lnTo>
                    <a:pt x="6714363" y="50800"/>
                  </a:lnTo>
                  <a:lnTo>
                    <a:pt x="6724396" y="63500"/>
                  </a:lnTo>
                  <a:lnTo>
                    <a:pt x="6734175" y="76200"/>
                  </a:lnTo>
                  <a:lnTo>
                    <a:pt x="6748018" y="76200"/>
                  </a:lnTo>
                  <a:lnTo>
                    <a:pt x="6738747" y="63500"/>
                  </a:lnTo>
                  <a:lnTo>
                    <a:pt x="6728333" y="50800"/>
                  </a:lnTo>
                  <a:close/>
                </a:path>
                <a:path w="6817359" h="1473200">
                  <a:moveTo>
                    <a:pt x="138722" y="38100"/>
                  </a:moveTo>
                  <a:lnTo>
                    <a:pt x="111886" y="38100"/>
                  </a:lnTo>
                  <a:lnTo>
                    <a:pt x="100330" y="50800"/>
                  </a:lnTo>
                  <a:lnTo>
                    <a:pt x="126771" y="50800"/>
                  </a:lnTo>
                  <a:lnTo>
                    <a:pt x="138722" y="38100"/>
                  </a:lnTo>
                  <a:close/>
                </a:path>
                <a:path w="6817359" h="1473200">
                  <a:moveTo>
                    <a:pt x="6705981" y="38100"/>
                  </a:moveTo>
                  <a:lnTo>
                    <a:pt x="6680073" y="38100"/>
                  </a:lnTo>
                  <a:lnTo>
                    <a:pt x="6692011" y="50800"/>
                  </a:lnTo>
                  <a:lnTo>
                    <a:pt x="6717665" y="50800"/>
                  </a:lnTo>
                  <a:lnTo>
                    <a:pt x="6705981" y="38100"/>
                  </a:lnTo>
                  <a:close/>
                </a:path>
                <a:path w="6817359" h="1473200">
                  <a:moveTo>
                    <a:pt x="6716522" y="12700"/>
                  </a:moveTo>
                  <a:lnTo>
                    <a:pt x="98755" y="12700"/>
                  </a:lnTo>
                  <a:lnTo>
                    <a:pt x="84493" y="25400"/>
                  </a:lnTo>
                  <a:lnTo>
                    <a:pt x="6730746" y="25400"/>
                  </a:lnTo>
                  <a:lnTo>
                    <a:pt x="6716522" y="12700"/>
                  </a:lnTo>
                  <a:close/>
                </a:path>
                <a:path w="6817359" h="1473200">
                  <a:moveTo>
                    <a:pt x="6685788" y="0"/>
                  </a:moveTo>
                  <a:lnTo>
                    <a:pt x="129311" y="0"/>
                  </a:lnTo>
                  <a:lnTo>
                    <a:pt x="113639" y="12700"/>
                  </a:lnTo>
                  <a:lnTo>
                    <a:pt x="6701409" y="12700"/>
                  </a:lnTo>
                  <a:lnTo>
                    <a:pt x="66857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6">
              <a:extLst>
                <a:ext uri="{FF2B5EF4-FFF2-40B4-BE49-F238E27FC236}">
                  <a16:creationId xmlns:a16="http://schemas.microsoft.com/office/drawing/2014/main" xmlns="" id="{C74EB15B-C6E5-584D-88A4-6D50273E9AB6}"/>
                </a:ext>
              </a:extLst>
            </p:cNvPr>
            <p:cNvSpPr/>
            <p:nvPr/>
          </p:nvSpPr>
          <p:spPr>
            <a:xfrm>
              <a:off x="954786" y="3076193"/>
              <a:ext cx="6777355" cy="1437640"/>
            </a:xfrm>
            <a:custGeom>
              <a:avLst/>
              <a:gdLst/>
              <a:ahLst/>
              <a:cxnLst/>
              <a:rect l="l" t="t" r="r" b="b"/>
              <a:pathLst>
                <a:path w="6777355" h="1437639">
                  <a:moveTo>
                    <a:pt x="6633463" y="0"/>
                  </a:moveTo>
                  <a:lnTo>
                    <a:pt x="143713" y="0"/>
                  </a:lnTo>
                  <a:lnTo>
                    <a:pt x="98287" y="7331"/>
                  </a:lnTo>
                  <a:lnTo>
                    <a:pt x="58836" y="27744"/>
                  </a:lnTo>
                  <a:lnTo>
                    <a:pt x="27727" y="58869"/>
                  </a:lnTo>
                  <a:lnTo>
                    <a:pt x="7326" y="98332"/>
                  </a:lnTo>
                  <a:lnTo>
                    <a:pt x="0" y="143763"/>
                  </a:lnTo>
                  <a:lnTo>
                    <a:pt x="0" y="1293367"/>
                  </a:lnTo>
                  <a:lnTo>
                    <a:pt x="7326" y="1338799"/>
                  </a:lnTo>
                  <a:lnTo>
                    <a:pt x="27727" y="1378262"/>
                  </a:lnTo>
                  <a:lnTo>
                    <a:pt x="58836" y="1409387"/>
                  </a:lnTo>
                  <a:lnTo>
                    <a:pt x="98287" y="1429800"/>
                  </a:lnTo>
                  <a:lnTo>
                    <a:pt x="143713" y="1437131"/>
                  </a:lnTo>
                  <a:lnTo>
                    <a:pt x="6633463" y="1437131"/>
                  </a:lnTo>
                  <a:lnTo>
                    <a:pt x="6678895" y="1429800"/>
                  </a:lnTo>
                  <a:lnTo>
                    <a:pt x="6718358" y="1409387"/>
                  </a:lnTo>
                  <a:lnTo>
                    <a:pt x="6749483" y="1378262"/>
                  </a:lnTo>
                  <a:lnTo>
                    <a:pt x="6769896" y="1338799"/>
                  </a:lnTo>
                  <a:lnTo>
                    <a:pt x="6777228" y="1293367"/>
                  </a:lnTo>
                  <a:lnTo>
                    <a:pt x="6777228" y="143763"/>
                  </a:lnTo>
                  <a:lnTo>
                    <a:pt x="6769896" y="98332"/>
                  </a:lnTo>
                  <a:lnTo>
                    <a:pt x="6749483" y="58869"/>
                  </a:lnTo>
                  <a:lnTo>
                    <a:pt x="6718358" y="27744"/>
                  </a:lnTo>
                  <a:lnTo>
                    <a:pt x="6678895" y="7331"/>
                  </a:lnTo>
                  <a:lnTo>
                    <a:pt x="6633463" y="0"/>
                  </a:lnTo>
                  <a:close/>
                </a:path>
              </a:pathLst>
            </a:custGeom>
            <a:solidFill>
              <a:srgbClr val="7B7B7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7">
              <a:extLst>
                <a:ext uri="{FF2B5EF4-FFF2-40B4-BE49-F238E27FC236}">
                  <a16:creationId xmlns:a16="http://schemas.microsoft.com/office/drawing/2014/main" xmlns="" id="{7E10F75D-2A60-A449-A77B-D6D2835AAF12}"/>
                </a:ext>
              </a:extLst>
            </p:cNvPr>
            <p:cNvSpPr/>
            <p:nvPr/>
          </p:nvSpPr>
          <p:spPr>
            <a:xfrm>
              <a:off x="935736" y="3059175"/>
              <a:ext cx="6815455" cy="1473200"/>
            </a:xfrm>
            <a:custGeom>
              <a:avLst/>
              <a:gdLst/>
              <a:ahLst/>
              <a:cxnLst/>
              <a:rect l="l" t="t" r="r" b="b"/>
              <a:pathLst>
                <a:path w="6815455" h="1473200">
                  <a:moveTo>
                    <a:pt x="134404" y="1447800"/>
                  </a:moveTo>
                  <a:lnTo>
                    <a:pt x="72491" y="1447800"/>
                  </a:lnTo>
                  <a:lnTo>
                    <a:pt x="85991" y="1460500"/>
                  </a:lnTo>
                  <a:lnTo>
                    <a:pt x="100380" y="1473200"/>
                  </a:lnTo>
                  <a:lnTo>
                    <a:pt x="6701790" y="1473200"/>
                  </a:lnTo>
                  <a:lnTo>
                    <a:pt x="6716903" y="1460500"/>
                  </a:lnTo>
                  <a:lnTo>
                    <a:pt x="148310" y="1460500"/>
                  </a:lnTo>
                  <a:lnTo>
                    <a:pt x="134404" y="1447800"/>
                  </a:lnTo>
                  <a:close/>
                </a:path>
                <a:path w="6815455" h="1473200">
                  <a:moveTo>
                    <a:pt x="6744334" y="1447800"/>
                  </a:moveTo>
                  <a:lnTo>
                    <a:pt x="6680708" y="1447800"/>
                  </a:lnTo>
                  <a:lnTo>
                    <a:pt x="6666738" y="1460500"/>
                  </a:lnTo>
                  <a:lnTo>
                    <a:pt x="6731000" y="1460500"/>
                  </a:lnTo>
                  <a:lnTo>
                    <a:pt x="6744334" y="1447800"/>
                  </a:lnTo>
                  <a:close/>
                </a:path>
                <a:path w="6815455" h="1473200">
                  <a:moveTo>
                    <a:pt x="96278" y="38100"/>
                  </a:moveTo>
                  <a:lnTo>
                    <a:pt x="58546" y="38100"/>
                  </a:lnTo>
                  <a:lnTo>
                    <a:pt x="47040" y="50800"/>
                  </a:lnTo>
                  <a:lnTo>
                    <a:pt x="19189" y="88900"/>
                  </a:lnTo>
                  <a:lnTo>
                    <a:pt x="3175" y="139700"/>
                  </a:lnTo>
                  <a:lnTo>
                    <a:pt x="787" y="152400"/>
                  </a:lnTo>
                  <a:lnTo>
                    <a:pt x="0" y="165100"/>
                  </a:lnTo>
                  <a:lnTo>
                    <a:pt x="25" y="1320800"/>
                  </a:lnTo>
                  <a:lnTo>
                    <a:pt x="977" y="1333500"/>
                  </a:lnTo>
                  <a:lnTo>
                    <a:pt x="3555" y="1346200"/>
                  </a:lnTo>
                  <a:lnTo>
                    <a:pt x="7645" y="1371600"/>
                  </a:lnTo>
                  <a:lnTo>
                    <a:pt x="28384" y="1409700"/>
                  </a:lnTo>
                  <a:lnTo>
                    <a:pt x="59994" y="1447800"/>
                  </a:lnTo>
                  <a:lnTo>
                    <a:pt x="108165" y="1447800"/>
                  </a:lnTo>
                  <a:lnTo>
                    <a:pt x="95961" y="1435100"/>
                  </a:lnTo>
                  <a:lnTo>
                    <a:pt x="84366" y="1435100"/>
                  </a:lnTo>
                  <a:lnTo>
                    <a:pt x="73609" y="1422400"/>
                  </a:lnTo>
                  <a:lnTo>
                    <a:pt x="63728" y="1409700"/>
                  </a:lnTo>
                  <a:lnTo>
                    <a:pt x="54736" y="1409700"/>
                  </a:lnTo>
                  <a:lnTo>
                    <a:pt x="46672" y="1397000"/>
                  </a:lnTo>
                  <a:lnTo>
                    <a:pt x="29108" y="1358900"/>
                  </a:lnTo>
                  <a:lnTo>
                    <a:pt x="22859" y="1320800"/>
                  </a:lnTo>
                  <a:lnTo>
                    <a:pt x="22859" y="165100"/>
                  </a:lnTo>
                  <a:lnTo>
                    <a:pt x="29222" y="127000"/>
                  </a:lnTo>
                  <a:lnTo>
                    <a:pt x="46875" y="88900"/>
                  </a:lnTo>
                  <a:lnTo>
                    <a:pt x="63969" y="63500"/>
                  </a:lnTo>
                  <a:lnTo>
                    <a:pt x="73901" y="63500"/>
                  </a:lnTo>
                  <a:lnTo>
                    <a:pt x="84670" y="50800"/>
                  </a:lnTo>
                  <a:lnTo>
                    <a:pt x="96278" y="38100"/>
                  </a:lnTo>
                  <a:close/>
                </a:path>
                <a:path w="6815455" h="1473200">
                  <a:moveTo>
                    <a:pt x="6703567" y="1435100"/>
                  </a:moveTo>
                  <a:lnTo>
                    <a:pt x="110769" y="1435100"/>
                  </a:lnTo>
                  <a:lnTo>
                    <a:pt x="122847" y="1447800"/>
                  </a:lnTo>
                  <a:lnTo>
                    <a:pt x="6691503" y="1447800"/>
                  </a:lnTo>
                  <a:lnTo>
                    <a:pt x="6703567" y="1435100"/>
                  </a:lnTo>
                  <a:close/>
                </a:path>
                <a:path w="6815455" h="1473200">
                  <a:moveTo>
                    <a:pt x="6742938" y="25400"/>
                  </a:moveTo>
                  <a:lnTo>
                    <a:pt x="6680961" y="25400"/>
                  </a:lnTo>
                  <a:lnTo>
                    <a:pt x="6694423" y="38100"/>
                  </a:lnTo>
                  <a:lnTo>
                    <a:pt x="6719442" y="38100"/>
                  </a:lnTo>
                  <a:lnTo>
                    <a:pt x="6731000" y="50800"/>
                  </a:lnTo>
                  <a:lnTo>
                    <a:pt x="6741667" y="63500"/>
                  </a:lnTo>
                  <a:lnTo>
                    <a:pt x="6751573" y="63500"/>
                  </a:lnTo>
                  <a:lnTo>
                    <a:pt x="6760717" y="76200"/>
                  </a:lnTo>
                  <a:lnTo>
                    <a:pt x="6781546" y="114300"/>
                  </a:lnTo>
                  <a:lnTo>
                    <a:pt x="6791706" y="152400"/>
                  </a:lnTo>
                  <a:lnTo>
                    <a:pt x="6792467" y="165100"/>
                  </a:lnTo>
                  <a:lnTo>
                    <a:pt x="6792467" y="1320800"/>
                  </a:lnTo>
                  <a:lnTo>
                    <a:pt x="6786117" y="1358900"/>
                  </a:lnTo>
                  <a:lnTo>
                    <a:pt x="6768465" y="1397000"/>
                  </a:lnTo>
                  <a:lnTo>
                    <a:pt x="6760463" y="1409700"/>
                  </a:lnTo>
                  <a:lnTo>
                    <a:pt x="6751319" y="1409700"/>
                  </a:lnTo>
                  <a:lnTo>
                    <a:pt x="6741413" y="1422400"/>
                  </a:lnTo>
                  <a:lnTo>
                    <a:pt x="6730619" y="1435100"/>
                  </a:lnTo>
                  <a:lnTo>
                    <a:pt x="6719188" y="1435100"/>
                  </a:lnTo>
                  <a:lnTo>
                    <a:pt x="6706869" y="1447800"/>
                  </a:lnTo>
                  <a:lnTo>
                    <a:pt x="6756908" y="1447800"/>
                  </a:lnTo>
                  <a:lnTo>
                    <a:pt x="6768211" y="1435100"/>
                  </a:lnTo>
                  <a:lnTo>
                    <a:pt x="6796023" y="1397000"/>
                  </a:lnTo>
                  <a:lnTo>
                    <a:pt x="6808215" y="1358900"/>
                  </a:lnTo>
                  <a:lnTo>
                    <a:pt x="6812153" y="1346200"/>
                  </a:lnTo>
                  <a:lnTo>
                    <a:pt x="6814565" y="1333500"/>
                  </a:lnTo>
                  <a:lnTo>
                    <a:pt x="6815328" y="1320800"/>
                  </a:lnTo>
                  <a:lnTo>
                    <a:pt x="6815328" y="165100"/>
                  </a:lnTo>
                  <a:lnTo>
                    <a:pt x="6814311" y="152400"/>
                  </a:lnTo>
                  <a:lnTo>
                    <a:pt x="6811771" y="139700"/>
                  </a:lnTo>
                  <a:lnTo>
                    <a:pt x="6807708" y="114300"/>
                  </a:lnTo>
                  <a:lnTo>
                    <a:pt x="6787007" y="76200"/>
                  </a:lnTo>
                  <a:lnTo>
                    <a:pt x="6755384" y="38100"/>
                  </a:lnTo>
                  <a:lnTo>
                    <a:pt x="6742938" y="25400"/>
                  </a:lnTo>
                  <a:close/>
                </a:path>
                <a:path w="6815455" h="1473200">
                  <a:moveTo>
                    <a:pt x="102603" y="1422400"/>
                  </a:moveTo>
                  <a:lnTo>
                    <a:pt x="88328" y="1422400"/>
                  </a:lnTo>
                  <a:lnTo>
                    <a:pt x="99288" y="1435100"/>
                  </a:lnTo>
                  <a:lnTo>
                    <a:pt x="113360" y="1435100"/>
                  </a:lnTo>
                  <a:lnTo>
                    <a:pt x="102603" y="1422400"/>
                  </a:lnTo>
                  <a:close/>
                </a:path>
                <a:path w="6815455" h="1473200">
                  <a:moveTo>
                    <a:pt x="6726046" y="1422400"/>
                  </a:moveTo>
                  <a:lnTo>
                    <a:pt x="6711315" y="1422400"/>
                  </a:lnTo>
                  <a:lnTo>
                    <a:pt x="6700265" y="1435100"/>
                  </a:lnTo>
                  <a:lnTo>
                    <a:pt x="6715252" y="1435100"/>
                  </a:lnTo>
                  <a:lnTo>
                    <a:pt x="6726046" y="1422400"/>
                  </a:lnTo>
                  <a:close/>
                </a:path>
                <a:path w="6815455" h="1473200">
                  <a:moveTo>
                    <a:pt x="75260" y="76200"/>
                  </a:moveTo>
                  <a:lnTo>
                    <a:pt x="61048" y="76200"/>
                  </a:lnTo>
                  <a:lnTo>
                    <a:pt x="53390" y="88900"/>
                  </a:lnTo>
                  <a:lnTo>
                    <a:pt x="36601" y="127000"/>
                  </a:lnTo>
                  <a:lnTo>
                    <a:pt x="30479" y="165100"/>
                  </a:lnTo>
                  <a:lnTo>
                    <a:pt x="30467" y="1320800"/>
                  </a:lnTo>
                  <a:lnTo>
                    <a:pt x="31114" y="1333500"/>
                  </a:lnTo>
                  <a:lnTo>
                    <a:pt x="33070" y="1346200"/>
                  </a:lnTo>
                  <a:lnTo>
                    <a:pt x="36258" y="1358900"/>
                  </a:lnTo>
                  <a:lnTo>
                    <a:pt x="40703" y="1371600"/>
                  </a:lnTo>
                  <a:lnTo>
                    <a:pt x="46126" y="1384300"/>
                  </a:lnTo>
                  <a:lnTo>
                    <a:pt x="52768" y="1384300"/>
                  </a:lnTo>
                  <a:lnTo>
                    <a:pt x="60375" y="1397000"/>
                  </a:lnTo>
                  <a:lnTo>
                    <a:pt x="68872" y="1409700"/>
                  </a:lnTo>
                  <a:lnTo>
                    <a:pt x="78143" y="1422400"/>
                  </a:lnTo>
                  <a:lnTo>
                    <a:pt x="92290" y="1422400"/>
                  </a:lnTo>
                  <a:lnTo>
                    <a:pt x="82689" y="1409700"/>
                  </a:lnTo>
                  <a:lnTo>
                    <a:pt x="74015" y="1409700"/>
                  </a:lnTo>
                  <a:lnTo>
                    <a:pt x="66027" y="1397000"/>
                  </a:lnTo>
                  <a:lnTo>
                    <a:pt x="58864" y="1384300"/>
                  </a:lnTo>
                  <a:lnTo>
                    <a:pt x="52628" y="1371600"/>
                  </a:lnTo>
                  <a:lnTo>
                    <a:pt x="47574" y="1358900"/>
                  </a:lnTo>
                  <a:lnTo>
                    <a:pt x="43408" y="1358900"/>
                  </a:lnTo>
                  <a:lnTo>
                    <a:pt x="40449" y="1346200"/>
                  </a:lnTo>
                  <a:lnTo>
                    <a:pt x="38646" y="1333500"/>
                  </a:lnTo>
                  <a:lnTo>
                    <a:pt x="38074" y="1320800"/>
                  </a:lnTo>
                  <a:lnTo>
                    <a:pt x="38100" y="165100"/>
                  </a:lnTo>
                  <a:lnTo>
                    <a:pt x="43980" y="127000"/>
                  </a:lnTo>
                  <a:lnTo>
                    <a:pt x="53581" y="101600"/>
                  </a:lnTo>
                  <a:lnTo>
                    <a:pt x="59905" y="101600"/>
                  </a:lnTo>
                  <a:lnTo>
                    <a:pt x="67157" y="88900"/>
                  </a:lnTo>
                  <a:lnTo>
                    <a:pt x="75260" y="76200"/>
                  </a:lnTo>
                  <a:close/>
                </a:path>
                <a:path w="6815455" h="1473200">
                  <a:moveTo>
                    <a:pt x="6737096" y="63500"/>
                  </a:moveTo>
                  <a:lnTo>
                    <a:pt x="6722998" y="63500"/>
                  </a:lnTo>
                  <a:lnTo>
                    <a:pt x="6732523" y="76200"/>
                  </a:lnTo>
                  <a:lnTo>
                    <a:pt x="6741413" y="76200"/>
                  </a:lnTo>
                  <a:lnTo>
                    <a:pt x="6749415" y="88900"/>
                  </a:lnTo>
                  <a:lnTo>
                    <a:pt x="6756527" y="101600"/>
                  </a:lnTo>
                  <a:lnTo>
                    <a:pt x="6762623" y="114300"/>
                  </a:lnTo>
                  <a:lnTo>
                    <a:pt x="6767957" y="114300"/>
                  </a:lnTo>
                  <a:lnTo>
                    <a:pt x="6771894" y="127000"/>
                  </a:lnTo>
                  <a:lnTo>
                    <a:pt x="6774815" y="139700"/>
                  </a:lnTo>
                  <a:lnTo>
                    <a:pt x="6776719" y="152400"/>
                  </a:lnTo>
                  <a:lnTo>
                    <a:pt x="6777228" y="165100"/>
                  </a:lnTo>
                  <a:lnTo>
                    <a:pt x="6777228" y="1320800"/>
                  </a:lnTo>
                  <a:lnTo>
                    <a:pt x="6776465" y="1333500"/>
                  </a:lnTo>
                  <a:lnTo>
                    <a:pt x="6774434" y="1346200"/>
                  </a:lnTo>
                  <a:lnTo>
                    <a:pt x="6771386" y="1358900"/>
                  </a:lnTo>
                  <a:lnTo>
                    <a:pt x="6767067" y="1371600"/>
                  </a:lnTo>
                  <a:lnTo>
                    <a:pt x="6761861" y="1371600"/>
                  </a:lnTo>
                  <a:lnTo>
                    <a:pt x="6755511" y="1384300"/>
                  </a:lnTo>
                  <a:lnTo>
                    <a:pt x="6748144" y="1397000"/>
                  </a:lnTo>
                  <a:lnTo>
                    <a:pt x="6740144" y="1409700"/>
                  </a:lnTo>
                  <a:lnTo>
                    <a:pt x="6731127" y="1409700"/>
                  </a:lnTo>
                  <a:lnTo>
                    <a:pt x="6721475" y="1422400"/>
                  </a:lnTo>
                  <a:lnTo>
                    <a:pt x="6736207" y="1422400"/>
                  </a:lnTo>
                  <a:lnTo>
                    <a:pt x="6745732" y="1409700"/>
                  </a:lnTo>
                  <a:lnTo>
                    <a:pt x="6754367" y="1397000"/>
                  </a:lnTo>
                  <a:lnTo>
                    <a:pt x="6761988" y="1397000"/>
                  </a:lnTo>
                  <a:lnTo>
                    <a:pt x="6778752" y="1358900"/>
                  </a:lnTo>
                  <a:lnTo>
                    <a:pt x="6784848" y="1320800"/>
                  </a:lnTo>
                  <a:lnTo>
                    <a:pt x="6784848" y="165100"/>
                  </a:lnTo>
                  <a:lnTo>
                    <a:pt x="6779006" y="127000"/>
                  </a:lnTo>
                  <a:lnTo>
                    <a:pt x="6762623" y="88900"/>
                  </a:lnTo>
                  <a:lnTo>
                    <a:pt x="6755130" y="88900"/>
                  </a:lnTo>
                  <a:lnTo>
                    <a:pt x="6746494" y="76200"/>
                  </a:lnTo>
                  <a:lnTo>
                    <a:pt x="6737096" y="63500"/>
                  </a:lnTo>
                  <a:close/>
                </a:path>
                <a:path w="6815455" h="1473200">
                  <a:moveTo>
                    <a:pt x="104190" y="50800"/>
                  </a:moveTo>
                  <a:lnTo>
                    <a:pt x="89255" y="50800"/>
                  </a:lnTo>
                  <a:lnTo>
                    <a:pt x="79019" y="63500"/>
                  </a:lnTo>
                  <a:lnTo>
                    <a:pt x="69621" y="76200"/>
                  </a:lnTo>
                  <a:lnTo>
                    <a:pt x="84137" y="76200"/>
                  </a:lnTo>
                  <a:lnTo>
                    <a:pt x="93827" y="63500"/>
                  </a:lnTo>
                  <a:lnTo>
                    <a:pt x="104190" y="50800"/>
                  </a:lnTo>
                  <a:close/>
                </a:path>
                <a:path w="6815455" h="1473200">
                  <a:moveTo>
                    <a:pt x="6716140" y="50800"/>
                  </a:moveTo>
                  <a:lnTo>
                    <a:pt x="6702044" y="50800"/>
                  </a:lnTo>
                  <a:lnTo>
                    <a:pt x="6712965" y="63500"/>
                  </a:lnTo>
                  <a:lnTo>
                    <a:pt x="6726936" y="63500"/>
                  </a:lnTo>
                  <a:lnTo>
                    <a:pt x="6716140" y="50800"/>
                  </a:lnTo>
                  <a:close/>
                </a:path>
                <a:path w="6815455" h="1473200">
                  <a:moveTo>
                    <a:pt x="151002" y="38100"/>
                  </a:moveTo>
                  <a:lnTo>
                    <a:pt x="123977" y="38100"/>
                  </a:lnTo>
                  <a:lnTo>
                    <a:pt x="111798" y="50800"/>
                  </a:lnTo>
                  <a:lnTo>
                    <a:pt x="138531" y="50800"/>
                  </a:lnTo>
                  <a:lnTo>
                    <a:pt x="151002" y="38100"/>
                  </a:lnTo>
                  <a:close/>
                </a:path>
                <a:path w="6815455" h="1473200">
                  <a:moveTo>
                    <a:pt x="6692519" y="38100"/>
                  </a:moveTo>
                  <a:lnTo>
                    <a:pt x="6666357" y="38100"/>
                  </a:lnTo>
                  <a:lnTo>
                    <a:pt x="6678675" y="50800"/>
                  </a:lnTo>
                  <a:lnTo>
                    <a:pt x="6704584" y="50800"/>
                  </a:lnTo>
                  <a:lnTo>
                    <a:pt x="6692519" y="38100"/>
                  </a:lnTo>
                  <a:close/>
                </a:path>
                <a:path w="6815455" h="1473200">
                  <a:moveTo>
                    <a:pt x="6715125" y="12700"/>
                  </a:moveTo>
                  <a:lnTo>
                    <a:pt x="98666" y="12700"/>
                  </a:lnTo>
                  <a:lnTo>
                    <a:pt x="84404" y="25400"/>
                  </a:lnTo>
                  <a:lnTo>
                    <a:pt x="70954" y="38100"/>
                  </a:lnTo>
                  <a:lnTo>
                    <a:pt x="121335" y="38100"/>
                  </a:lnTo>
                  <a:lnTo>
                    <a:pt x="134772" y="25400"/>
                  </a:lnTo>
                  <a:lnTo>
                    <a:pt x="6729348" y="25400"/>
                  </a:lnTo>
                  <a:lnTo>
                    <a:pt x="6715125" y="12700"/>
                  </a:lnTo>
                  <a:close/>
                </a:path>
                <a:path w="6815455" h="1473200">
                  <a:moveTo>
                    <a:pt x="6668261" y="0"/>
                  </a:moveTo>
                  <a:lnTo>
                    <a:pt x="145224" y="0"/>
                  </a:lnTo>
                  <a:lnTo>
                    <a:pt x="129120" y="12700"/>
                  </a:lnTo>
                  <a:lnTo>
                    <a:pt x="6684517" y="12700"/>
                  </a:lnTo>
                  <a:lnTo>
                    <a:pt x="66682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8">
              <a:extLst>
                <a:ext uri="{FF2B5EF4-FFF2-40B4-BE49-F238E27FC236}">
                  <a16:creationId xmlns:a16="http://schemas.microsoft.com/office/drawing/2014/main" xmlns="" id="{4B3EBD52-E815-7140-A8A3-D409748C51E8}"/>
                </a:ext>
              </a:extLst>
            </p:cNvPr>
            <p:cNvSpPr/>
            <p:nvPr/>
          </p:nvSpPr>
          <p:spPr>
            <a:xfrm>
              <a:off x="1552193" y="4752593"/>
              <a:ext cx="6779259" cy="1437640"/>
            </a:xfrm>
            <a:custGeom>
              <a:avLst/>
              <a:gdLst/>
              <a:ahLst/>
              <a:cxnLst/>
              <a:rect l="l" t="t" r="r" b="b"/>
              <a:pathLst>
                <a:path w="6779259" h="1437639">
                  <a:moveTo>
                    <a:pt x="6634987" y="0"/>
                  </a:moveTo>
                  <a:lnTo>
                    <a:pt x="143763" y="0"/>
                  </a:lnTo>
                  <a:lnTo>
                    <a:pt x="98332" y="7331"/>
                  </a:lnTo>
                  <a:lnTo>
                    <a:pt x="58869" y="27744"/>
                  </a:lnTo>
                  <a:lnTo>
                    <a:pt x="27744" y="58869"/>
                  </a:lnTo>
                  <a:lnTo>
                    <a:pt x="7331" y="98332"/>
                  </a:lnTo>
                  <a:lnTo>
                    <a:pt x="0" y="143763"/>
                  </a:lnTo>
                  <a:lnTo>
                    <a:pt x="0" y="1293418"/>
                  </a:lnTo>
                  <a:lnTo>
                    <a:pt x="7331" y="1338844"/>
                  </a:lnTo>
                  <a:lnTo>
                    <a:pt x="27744" y="1378295"/>
                  </a:lnTo>
                  <a:lnTo>
                    <a:pt x="58869" y="1409404"/>
                  </a:lnTo>
                  <a:lnTo>
                    <a:pt x="98332" y="1429805"/>
                  </a:lnTo>
                  <a:lnTo>
                    <a:pt x="143763" y="1437131"/>
                  </a:lnTo>
                  <a:lnTo>
                    <a:pt x="6634987" y="1437131"/>
                  </a:lnTo>
                  <a:lnTo>
                    <a:pt x="6680419" y="1429805"/>
                  </a:lnTo>
                  <a:lnTo>
                    <a:pt x="6719882" y="1409404"/>
                  </a:lnTo>
                  <a:lnTo>
                    <a:pt x="6751007" y="1378295"/>
                  </a:lnTo>
                  <a:lnTo>
                    <a:pt x="6771420" y="1338844"/>
                  </a:lnTo>
                  <a:lnTo>
                    <a:pt x="6778752" y="1293418"/>
                  </a:lnTo>
                  <a:lnTo>
                    <a:pt x="6778752" y="143763"/>
                  </a:lnTo>
                  <a:lnTo>
                    <a:pt x="6771420" y="98332"/>
                  </a:lnTo>
                  <a:lnTo>
                    <a:pt x="6751007" y="58869"/>
                  </a:lnTo>
                  <a:lnTo>
                    <a:pt x="6719882" y="27744"/>
                  </a:lnTo>
                  <a:lnTo>
                    <a:pt x="6680419" y="7331"/>
                  </a:lnTo>
                  <a:lnTo>
                    <a:pt x="663498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9">
              <a:extLst>
                <a:ext uri="{FF2B5EF4-FFF2-40B4-BE49-F238E27FC236}">
                  <a16:creationId xmlns:a16="http://schemas.microsoft.com/office/drawing/2014/main" xmlns="" id="{44A7A823-B55C-1043-9B66-CB9ABE0463CC}"/>
                </a:ext>
              </a:extLst>
            </p:cNvPr>
            <p:cNvSpPr/>
            <p:nvPr/>
          </p:nvSpPr>
          <p:spPr>
            <a:xfrm>
              <a:off x="1533143" y="4735575"/>
              <a:ext cx="6817359" cy="1473200"/>
            </a:xfrm>
            <a:custGeom>
              <a:avLst/>
              <a:gdLst/>
              <a:ahLst/>
              <a:cxnLst/>
              <a:rect l="l" t="t" r="r" b="b"/>
              <a:pathLst>
                <a:path w="6817359" h="1473200">
                  <a:moveTo>
                    <a:pt x="134366" y="1447800"/>
                  </a:moveTo>
                  <a:lnTo>
                    <a:pt x="72517" y="1447800"/>
                  </a:lnTo>
                  <a:lnTo>
                    <a:pt x="85978" y="1460500"/>
                  </a:lnTo>
                  <a:lnTo>
                    <a:pt x="100330" y="1473200"/>
                  </a:lnTo>
                  <a:lnTo>
                    <a:pt x="6703313" y="1473200"/>
                  </a:lnTo>
                  <a:lnTo>
                    <a:pt x="6718427" y="1460500"/>
                  </a:lnTo>
                  <a:lnTo>
                    <a:pt x="148336" y="1460500"/>
                  </a:lnTo>
                  <a:lnTo>
                    <a:pt x="134366" y="1447800"/>
                  </a:lnTo>
                  <a:close/>
                </a:path>
                <a:path w="6817359" h="1473200">
                  <a:moveTo>
                    <a:pt x="6745858" y="1447800"/>
                  </a:moveTo>
                  <a:lnTo>
                    <a:pt x="6682232" y="1447800"/>
                  </a:lnTo>
                  <a:lnTo>
                    <a:pt x="6668261" y="1460500"/>
                  </a:lnTo>
                  <a:lnTo>
                    <a:pt x="6732524" y="1460500"/>
                  </a:lnTo>
                  <a:lnTo>
                    <a:pt x="6745858" y="1447800"/>
                  </a:lnTo>
                  <a:close/>
                </a:path>
                <a:path w="6817359" h="1473200">
                  <a:moveTo>
                    <a:pt x="96266" y="38100"/>
                  </a:moveTo>
                  <a:lnTo>
                    <a:pt x="58546" y="38100"/>
                  </a:lnTo>
                  <a:lnTo>
                    <a:pt x="46990" y="50800"/>
                  </a:lnTo>
                  <a:lnTo>
                    <a:pt x="19177" y="88900"/>
                  </a:lnTo>
                  <a:lnTo>
                    <a:pt x="3175" y="139700"/>
                  </a:lnTo>
                  <a:lnTo>
                    <a:pt x="762" y="152400"/>
                  </a:lnTo>
                  <a:lnTo>
                    <a:pt x="0" y="165100"/>
                  </a:lnTo>
                  <a:lnTo>
                    <a:pt x="0" y="1320800"/>
                  </a:lnTo>
                  <a:lnTo>
                    <a:pt x="1015" y="1333500"/>
                  </a:lnTo>
                  <a:lnTo>
                    <a:pt x="3556" y="1346200"/>
                  </a:lnTo>
                  <a:lnTo>
                    <a:pt x="7619" y="1371600"/>
                  </a:lnTo>
                  <a:lnTo>
                    <a:pt x="28321" y="1409700"/>
                  </a:lnTo>
                  <a:lnTo>
                    <a:pt x="59943" y="1447800"/>
                  </a:lnTo>
                  <a:lnTo>
                    <a:pt x="108204" y="1447800"/>
                  </a:lnTo>
                  <a:lnTo>
                    <a:pt x="96012" y="1435100"/>
                  </a:lnTo>
                  <a:lnTo>
                    <a:pt x="84328" y="1435100"/>
                  </a:lnTo>
                  <a:lnTo>
                    <a:pt x="73659" y="1422400"/>
                  </a:lnTo>
                  <a:lnTo>
                    <a:pt x="63753" y="1409700"/>
                  </a:lnTo>
                  <a:lnTo>
                    <a:pt x="54737" y="1409700"/>
                  </a:lnTo>
                  <a:lnTo>
                    <a:pt x="46609" y="1397000"/>
                  </a:lnTo>
                  <a:lnTo>
                    <a:pt x="29083" y="1358900"/>
                  </a:lnTo>
                  <a:lnTo>
                    <a:pt x="22859" y="1320800"/>
                  </a:lnTo>
                  <a:lnTo>
                    <a:pt x="22859" y="165100"/>
                  </a:lnTo>
                  <a:lnTo>
                    <a:pt x="29209" y="127000"/>
                  </a:lnTo>
                  <a:lnTo>
                    <a:pt x="46862" y="88900"/>
                  </a:lnTo>
                  <a:lnTo>
                    <a:pt x="64008" y="63500"/>
                  </a:lnTo>
                  <a:lnTo>
                    <a:pt x="73914" y="63500"/>
                  </a:lnTo>
                  <a:lnTo>
                    <a:pt x="84709" y="50800"/>
                  </a:lnTo>
                  <a:lnTo>
                    <a:pt x="96266" y="38100"/>
                  </a:lnTo>
                  <a:close/>
                </a:path>
                <a:path w="6817359" h="1473200">
                  <a:moveTo>
                    <a:pt x="162813" y="1435100"/>
                  </a:moveTo>
                  <a:lnTo>
                    <a:pt x="110743" y="1435100"/>
                  </a:lnTo>
                  <a:lnTo>
                    <a:pt x="122808" y="1447800"/>
                  </a:lnTo>
                  <a:lnTo>
                    <a:pt x="6653149" y="1447800"/>
                  </a:lnTo>
                  <a:lnTo>
                    <a:pt x="162813" y="1435100"/>
                  </a:lnTo>
                  <a:close/>
                </a:path>
                <a:path w="6817359" h="1473200">
                  <a:moveTo>
                    <a:pt x="6705091" y="1435100"/>
                  </a:moveTo>
                  <a:lnTo>
                    <a:pt x="6665976" y="1435100"/>
                  </a:lnTo>
                  <a:lnTo>
                    <a:pt x="6653149" y="1447800"/>
                  </a:lnTo>
                  <a:lnTo>
                    <a:pt x="6693027" y="1447800"/>
                  </a:lnTo>
                  <a:lnTo>
                    <a:pt x="6705091" y="1435100"/>
                  </a:lnTo>
                  <a:close/>
                </a:path>
                <a:path w="6817359" h="1473200">
                  <a:moveTo>
                    <a:pt x="6744461" y="25400"/>
                  </a:moveTo>
                  <a:lnTo>
                    <a:pt x="6682485" y="25400"/>
                  </a:lnTo>
                  <a:lnTo>
                    <a:pt x="6695948" y="38100"/>
                  </a:lnTo>
                  <a:lnTo>
                    <a:pt x="6720966" y="38100"/>
                  </a:lnTo>
                  <a:lnTo>
                    <a:pt x="6732524" y="50800"/>
                  </a:lnTo>
                  <a:lnTo>
                    <a:pt x="6743191" y="63500"/>
                  </a:lnTo>
                  <a:lnTo>
                    <a:pt x="6753098" y="63500"/>
                  </a:lnTo>
                  <a:lnTo>
                    <a:pt x="6762241" y="76200"/>
                  </a:lnTo>
                  <a:lnTo>
                    <a:pt x="6783070" y="114300"/>
                  </a:lnTo>
                  <a:lnTo>
                    <a:pt x="6793230" y="152400"/>
                  </a:lnTo>
                  <a:lnTo>
                    <a:pt x="6793991" y="165100"/>
                  </a:lnTo>
                  <a:lnTo>
                    <a:pt x="6793991" y="1320800"/>
                  </a:lnTo>
                  <a:lnTo>
                    <a:pt x="6787641" y="1358900"/>
                  </a:lnTo>
                  <a:lnTo>
                    <a:pt x="6769988" y="1397000"/>
                  </a:lnTo>
                  <a:lnTo>
                    <a:pt x="6761987" y="1409700"/>
                  </a:lnTo>
                  <a:lnTo>
                    <a:pt x="6752844" y="1409700"/>
                  </a:lnTo>
                  <a:lnTo>
                    <a:pt x="6742937" y="1422400"/>
                  </a:lnTo>
                  <a:lnTo>
                    <a:pt x="6732142" y="1435100"/>
                  </a:lnTo>
                  <a:lnTo>
                    <a:pt x="6720712" y="1435100"/>
                  </a:lnTo>
                  <a:lnTo>
                    <a:pt x="6708394" y="1447800"/>
                  </a:lnTo>
                  <a:lnTo>
                    <a:pt x="6758432" y="1447800"/>
                  </a:lnTo>
                  <a:lnTo>
                    <a:pt x="6769734" y="1435100"/>
                  </a:lnTo>
                  <a:lnTo>
                    <a:pt x="6797548" y="1397000"/>
                  </a:lnTo>
                  <a:lnTo>
                    <a:pt x="6809739" y="1358900"/>
                  </a:lnTo>
                  <a:lnTo>
                    <a:pt x="6813677" y="1346200"/>
                  </a:lnTo>
                  <a:lnTo>
                    <a:pt x="6816089" y="1333500"/>
                  </a:lnTo>
                  <a:lnTo>
                    <a:pt x="6816852" y="1320800"/>
                  </a:lnTo>
                  <a:lnTo>
                    <a:pt x="6816852" y="165100"/>
                  </a:lnTo>
                  <a:lnTo>
                    <a:pt x="6815835" y="152400"/>
                  </a:lnTo>
                  <a:lnTo>
                    <a:pt x="6813296" y="139700"/>
                  </a:lnTo>
                  <a:lnTo>
                    <a:pt x="6809232" y="114300"/>
                  </a:lnTo>
                  <a:lnTo>
                    <a:pt x="6788531" y="76200"/>
                  </a:lnTo>
                  <a:lnTo>
                    <a:pt x="6756908" y="38100"/>
                  </a:lnTo>
                  <a:lnTo>
                    <a:pt x="6744461" y="25400"/>
                  </a:lnTo>
                  <a:close/>
                </a:path>
                <a:path w="6817359" h="1473200">
                  <a:moveTo>
                    <a:pt x="102616" y="1422400"/>
                  </a:moveTo>
                  <a:lnTo>
                    <a:pt x="88392" y="1422400"/>
                  </a:lnTo>
                  <a:lnTo>
                    <a:pt x="99313" y="1435100"/>
                  </a:lnTo>
                  <a:lnTo>
                    <a:pt x="113411" y="1435100"/>
                  </a:lnTo>
                  <a:lnTo>
                    <a:pt x="102616" y="1422400"/>
                  </a:lnTo>
                  <a:close/>
                </a:path>
                <a:path w="6817359" h="1473200">
                  <a:moveTo>
                    <a:pt x="6727571" y="1422400"/>
                  </a:moveTo>
                  <a:lnTo>
                    <a:pt x="6712838" y="1422400"/>
                  </a:lnTo>
                  <a:lnTo>
                    <a:pt x="6701789" y="1435100"/>
                  </a:lnTo>
                  <a:lnTo>
                    <a:pt x="6716776" y="1435100"/>
                  </a:lnTo>
                  <a:lnTo>
                    <a:pt x="6727571" y="1422400"/>
                  </a:lnTo>
                  <a:close/>
                </a:path>
                <a:path w="6817359" h="1473200">
                  <a:moveTo>
                    <a:pt x="75311" y="76200"/>
                  </a:moveTo>
                  <a:lnTo>
                    <a:pt x="61087" y="76200"/>
                  </a:lnTo>
                  <a:lnTo>
                    <a:pt x="53340" y="88900"/>
                  </a:lnTo>
                  <a:lnTo>
                    <a:pt x="36575" y="127000"/>
                  </a:lnTo>
                  <a:lnTo>
                    <a:pt x="30480" y="165100"/>
                  </a:lnTo>
                  <a:lnTo>
                    <a:pt x="30480" y="1320800"/>
                  </a:lnTo>
                  <a:lnTo>
                    <a:pt x="36194" y="1358900"/>
                  </a:lnTo>
                  <a:lnTo>
                    <a:pt x="46100" y="1384300"/>
                  </a:lnTo>
                  <a:lnTo>
                    <a:pt x="52705" y="1384300"/>
                  </a:lnTo>
                  <a:lnTo>
                    <a:pt x="60325" y="1397000"/>
                  </a:lnTo>
                  <a:lnTo>
                    <a:pt x="68834" y="1409700"/>
                  </a:lnTo>
                  <a:lnTo>
                    <a:pt x="78105" y="1422400"/>
                  </a:lnTo>
                  <a:lnTo>
                    <a:pt x="92328" y="1422400"/>
                  </a:lnTo>
                  <a:lnTo>
                    <a:pt x="82677" y="1409700"/>
                  </a:lnTo>
                  <a:lnTo>
                    <a:pt x="74040" y="1409700"/>
                  </a:lnTo>
                  <a:lnTo>
                    <a:pt x="66040" y="1397000"/>
                  </a:lnTo>
                  <a:lnTo>
                    <a:pt x="58800" y="1384300"/>
                  </a:lnTo>
                  <a:lnTo>
                    <a:pt x="52578" y="1371600"/>
                  </a:lnTo>
                  <a:lnTo>
                    <a:pt x="47625" y="1358900"/>
                  </a:lnTo>
                  <a:lnTo>
                    <a:pt x="43434" y="1358900"/>
                  </a:lnTo>
                  <a:lnTo>
                    <a:pt x="40512" y="1346200"/>
                  </a:lnTo>
                  <a:lnTo>
                    <a:pt x="38608" y="1333500"/>
                  </a:lnTo>
                  <a:lnTo>
                    <a:pt x="38100" y="1320800"/>
                  </a:lnTo>
                  <a:lnTo>
                    <a:pt x="38100" y="165100"/>
                  </a:lnTo>
                  <a:lnTo>
                    <a:pt x="43942" y="127000"/>
                  </a:lnTo>
                  <a:lnTo>
                    <a:pt x="53593" y="101600"/>
                  </a:lnTo>
                  <a:lnTo>
                    <a:pt x="59943" y="101600"/>
                  </a:lnTo>
                  <a:lnTo>
                    <a:pt x="67183" y="88900"/>
                  </a:lnTo>
                  <a:lnTo>
                    <a:pt x="75311" y="76200"/>
                  </a:lnTo>
                  <a:close/>
                </a:path>
                <a:path w="6817359" h="1473200">
                  <a:moveTo>
                    <a:pt x="6738620" y="63500"/>
                  </a:moveTo>
                  <a:lnTo>
                    <a:pt x="6724523" y="63500"/>
                  </a:lnTo>
                  <a:lnTo>
                    <a:pt x="6734048" y="76200"/>
                  </a:lnTo>
                  <a:lnTo>
                    <a:pt x="6742937" y="76200"/>
                  </a:lnTo>
                  <a:lnTo>
                    <a:pt x="6750938" y="88900"/>
                  </a:lnTo>
                  <a:lnTo>
                    <a:pt x="6758051" y="101600"/>
                  </a:lnTo>
                  <a:lnTo>
                    <a:pt x="6764147" y="114300"/>
                  </a:lnTo>
                  <a:lnTo>
                    <a:pt x="6769481" y="114300"/>
                  </a:lnTo>
                  <a:lnTo>
                    <a:pt x="6773417" y="127000"/>
                  </a:lnTo>
                  <a:lnTo>
                    <a:pt x="6776338" y="139700"/>
                  </a:lnTo>
                  <a:lnTo>
                    <a:pt x="6778244" y="152400"/>
                  </a:lnTo>
                  <a:lnTo>
                    <a:pt x="6778752" y="165100"/>
                  </a:lnTo>
                  <a:lnTo>
                    <a:pt x="6778752" y="1320800"/>
                  </a:lnTo>
                  <a:lnTo>
                    <a:pt x="6777989" y="1333500"/>
                  </a:lnTo>
                  <a:lnTo>
                    <a:pt x="6775958" y="1346200"/>
                  </a:lnTo>
                  <a:lnTo>
                    <a:pt x="6772909" y="1358900"/>
                  </a:lnTo>
                  <a:lnTo>
                    <a:pt x="6768591" y="1371600"/>
                  </a:lnTo>
                  <a:lnTo>
                    <a:pt x="6763384" y="1371600"/>
                  </a:lnTo>
                  <a:lnTo>
                    <a:pt x="6757034" y="1384300"/>
                  </a:lnTo>
                  <a:lnTo>
                    <a:pt x="6749669" y="1397000"/>
                  </a:lnTo>
                  <a:lnTo>
                    <a:pt x="6741667" y="1409700"/>
                  </a:lnTo>
                  <a:lnTo>
                    <a:pt x="6732651" y="1409700"/>
                  </a:lnTo>
                  <a:lnTo>
                    <a:pt x="6722999" y="1422400"/>
                  </a:lnTo>
                  <a:lnTo>
                    <a:pt x="6737731" y="1422400"/>
                  </a:lnTo>
                  <a:lnTo>
                    <a:pt x="6747256" y="1409700"/>
                  </a:lnTo>
                  <a:lnTo>
                    <a:pt x="6755891" y="1397000"/>
                  </a:lnTo>
                  <a:lnTo>
                    <a:pt x="6763511" y="1397000"/>
                  </a:lnTo>
                  <a:lnTo>
                    <a:pt x="6780276" y="1358900"/>
                  </a:lnTo>
                  <a:lnTo>
                    <a:pt x="6786372" y="1320800"/>
                  </a:lnTo>
                  <a:lnTo>
                    <a:pt x="6786372" y="165100"/>
                  </a:lnTo>
                  <a:lnTo>
                    <a:pt x="6780530" y="127000"/>
                  </a:lnTo>
                  <a:lnTo>
                    <a:pt x="6764147" y="88900"/>
                  </a:lnTo>
                  <a:lnTo>
                    <a:pt x="6756654" y="88900"/>
                  </a:lnTo>
                  <a:lnTo>
                    <a:pt x="6748017" y="76200"/>
                  </a:lnTo>
                  <a:lnTo>
                    <a:pt x="6738620" y="63500"/>
                  </a:lnTo>
                  <a:close/>
                </a:path>
                <a:path w="6817359" h="1473200">
                  <a:moveTo>
                    <a:pt x="104139" y="50800"/>
                  </a:moveTo>
                  <a:lnTo>
                    <a:pt x="89281" y="50800"/>
                  </a:lnTo>
                  <a:lnTo>
                    <a:pt x="78993" y="63500"/>
                  </a:lnTo>
                  <a:lnTo>
                    <a:pt x="69596" y="76200"/>
                  </a:lnTo>
                  <a:lnTo>
                    <a:pt x="84074" y="76200"/>
                  </a:lnTo>
                  <a:lnTo>
                    <a:pt x="93853" y="63500"/>
                  </a:lnTo>
                  <a:lnTo>
                    <a:pt x="104139" y="50800"/>
                  </a:lnTo>
                  <a:close/>
                </a:path>
                <a:path w="6817359" h="1473200">
                  <a:moveTo>
                    <a:pt x="6717664" y="50800"/>
                  </a:moveTo>
                  <a:lnTo>
                    <a:pt x="6703567" y="50800"/>
                  </a:lnTo>
                  <a:lnTo>
                    <a:pt x="6714489" y="63500"/>
                  </a:lnTo>
                  <a:lnTo>
                    <a:pt x="6728459" y="63500"/>
                  </a:lnTo>
                  <a:lnTo>
                    <a:pt x="6717664" y="50800"/>
                  </a:lnTo>
                  <a:close/>
                </a:path>
                <a:path w="6817359" h="1473200">
                  <a:moveTo>
                    <a:pt x="151003" y="38100"/>
                  </a:moveTo>
                  <a:lnTo>
                    <a:pt x="123951" y="38100"/>
                  </a:lnTo>
                  <a:lnTo>
                    <a:pt x="111760" y="50800"/>
                  </a:lnTo>
                  <a:lnTo>
                    <a:pt x="138556" y="50800"/>
                  </a:lnTo>
                  <a:lnTo>
                    <a:pt x="151003" y="38100"/>
                  </a:lnTo>
                  <a:close/>
                </a:path>
                <a:path w="6817359" h="1473200">
                  <a:moveTo>
                    <a:pt x="6694042" y="38100"/>
                  </a:moveTo>
                  <a:lnTo>
                    <a:pt x="6667881" y="38100"/>
                  </a:lnTo>
                  <a:lnTo>
                    <a:pt x="6680200" y="50800"/>
                  </a:lnTo>
                  <a:lnTo>
                    <a:pt x="6706108" y="50800"/>
                  </a:lnTo>
                  <a:lnTo>
                    <a:pt x="6694042" y="38100"/>
                  </a:lnTo>
                  <a:close/>
                </a:path>
                <a:path w="6817359" h="1473200">
                  <a:moveTo>
                    <a:pt x="6716649" y="12700"/>
                  </a:moveTo>
                  <a:lnTo>
                    <a:pt x="98679" y="12700"/>
                  </a:lnTo>
                  <a:lnTo>
                    <a:pt x="84455" y="25400"/>
                  </a:lnTo>
                  <a:lnTo>
                    <a:pt x="70993" y="38100"/>
                  </a:lnTo>
                  <a:lnTo>
                    <a:pt x="121285" y="38100"/>
                  </a:lnTo>
                  <a:lnTo>
                    <a:pt x="134747" y="25400"/>
                  </a:lnTo>
                  <a:lnTo>
                    <a:pt x="6730873" y="25400"/>
                  </a:lnTo>
                  <a:lnTo>
                    <a:pt x="6716649" y="12700"/>
                  </a:lnTo>
                  <a:close/>
                </a:path>
                <a:path w="6817359" h="1473200">
                  <a:moveTo>
                    <a:pt x="6669785" y="0"/>
                  </a:moveTo>
                  <a:lnTo>
                    <a:pt x="145287" y="0"/>
                  </a:lnTo>
                  <a:lnTo>
                    <a:pt x="129158" y="12700"/>
                  </a:lnTo>
                  <a:lnTo>
                    <a:pt x="6686041" y="12700"/>
                  </a:lnTo>
                  <a:lnTo>
                    <a:pt x="66697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10">
            <a:extLst>
              <a:ext uri="{FF2B5EF4-FFF2-40B4-BE49-F238E27FC236}">
                <a16:creationId xmlns:a16="http://schemas.microsoft.com/office/drawing/2014/main" xmlns="" id="{71CE16E3-A339-B340-B6BD-E18F030710C4}"/>
              </a:ext>
            </a:extLst>
          </p:cNvPr>
          <p:cNvSpPr txBox="1"/>
          <p:nvPr/>
        </p:nvSpPr>
        <p:spPr>
          <a:xfrm>
            <a:off x="476504" y="1602170"/>
            <a:ext cx="5911215" cy="4457065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Rechercher</a:t>
            </a:r>
            <a:endParaRPr sz="2400" dirty="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57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Méthodologie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recherche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 MT"/>
              <a:buChar char="•"/>
            </a:pPr>
            <a:endParaRPr sz="2700" dirty="0">
              <a:latin typeface="Arial"/>
              <a:cs typeface="Arial"/>
            </a:endParaRPr>
          </a:p>
          <a:p>
            <a:pPr marL="610870">
              <a:lnSpc>
                <a:spcPct val="100000"/>
              </a:lnSpc>
              <a:spcBef>
                <a:spcPts val="1705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Consulter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résultats</a:t>
            </a:r>
            <a:endParaRPr sz="2400" dirty="0">
              <a:latin typeface="Arial"/>
              <a:cs typeface="Arial"/>
            </a:endParaRPr>
          </a:p>
          <a:p>
            <a:pPr marL="839469" marR="542290" lvl="1" indent="-228600">
              <a:lnSpc>
                <a:spcPts val="2480"/>
              </a:lnSpc>
              <a:spcBef>
                <a:spcPts val="980"/>
              </a:spcBef>
              <a:buFont typeface="Arial MT"/>
              <a:buChar char="•"/>
              <a:tabLst>
                <a:tab pos="840105" algn="l"/>
              </a:tabLst>
            </a:pP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Consulter,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affiner,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analyser</a:t>
            </a:r>
            <a:r>
              <a:rPr sz="24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les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résultats,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modifier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24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recherche</a:t>
            </a:r>
            <a:endParaRPr sz="24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buClr>
                <a:srgbClr val="FFFFFF"/>
              </a:buClr>
              <a:buFont typeface="Arial MT"/>
              <a:buChar char="•"/>
            </a:pPr>
            <a:endParaRPr sz="2700" dirty="0">
              <a:latin typeface="Arial"/>
              <a:cs typeface="Arial"/>
            </a:endParaRPr>
          </a:p>
          <a:p>
            <a:pPr marL="1193800" algn="just">
              <a:lnSpc>
                <a:spcPct val="100000"/>
              </a:lnSpc>
              <a:spcBef>
                <a:spcPts val="1839"/>
              </a:spcBef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Gérer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résultats</a:t>
            </a:r>
            <a:endParaRPr sz="2000" dirty="0">
              <a:latin typeface="Arial"/>
              <a:cs typeface="Arial"/>
            </a:endParaRPr>
          </a:p>
          <a:p>
            <a:pPr marL="1422400" marR="5080" lvl="2" indent="-228600" algn="just">
              <a:lnSpc>
                <a:spcPct val="86300"/>
              </a:lnSpc>
              <a:spcBef>
                <a:spcPts val="810"/>
              </a:spcBef>
              <a:buFont typeface="Arial MT"/>
              <a:buChar char="•"/>
              <a:tabLst>
                <a:tab pos="1422400" algn="l"/>
              </a:tabLst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Exporter</a:t>
            </a:r>
            <a:r>
              <a:rPr sz="20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références,</a:t>
            </a:r>
            <a:r>
              <a:rPr sz="20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sauvegarder </a:t>
            </a:r>
            <a:r>
              <a:rPr sz="2000" b="1" spc="-5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l’historique de</a:t>
            </a:r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recherche,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créer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 une </a:t>
            </a:r>
            <a:r>
              <a:rPr sz="2000" b="1" spc="-5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alerte</a:t>
            </a:r>
            <a:endParaRPr sz="2000" dirty="0">
              <a:latin typeface="Arial"/>
              <a:cs typeface="Arial"/>
            </a:endParaRPr>
          </a:p>
        </p:txBody>
      </p:sp>
      <p:grpSp>
        <p:nvGrpSpPr>
          <p:cNvPr id="21" name="object 11">
            <a:extLst>
              <a:ext uri="{FF2B5EF4-FFF2-40B4-BE49-F238E27FC236}">
                <a16:creationId xmlns:a16="http://schemas.microsoft.com/office/drawing/2014/main" xmlns="" id="{52CC46B7-14E4-8840-81C6-EABD6050AEAE}"/>
              </a:ext>
            </a:extLst>
          </p:cNvPr>
          <p:cNvGrpSpPr/>
          <p:nvPr/>
        </p:nvGrpSpPr>
        <p:grpSpPr>
          <a:xfrm>
            <a:off x="6150736" y="2470404"/>
            <a:ext cx="1580515" cy="2620010"/>
            <a:chOff x="6150736" y="2470404"/>
            <a:chExt cx="1580515" cy="2620010"/>
          </a:xfrm>
        </p:grpSpPr>
        <p:sp>
          <p:nvSpPr>
            <p:cNvPr id="22" name="object 12">
              <a:extLst>
                <a:ext uri="{FF2B5EF4-FFF2-40B4-BE49-F238E27FC236}">
                  <a16:creationId xmlns:a16="http://schemas.microsoft.com/office/drawing/2014/main" xmlns="" id="{5836B72C-47EE-E54D-B9B3-6D1BD7D1717C}"/>
                </a:ext>
              </a:extLst>
            </p:cNvPr>
            <p:cNvSpPr/>
            <p:nvPr/>
          </p:nvSpPr>
          <p:spPr>
            <a:xfrm>
              <a:off x="6150737" y="2470403"/>
              <a:ext cx="1033780" cy="979169"/>
            </a:xfrm>
            <a:custGeom>
              <a:avLst/>
              <a:gdLst/>
              <a:ahLst/>
              <a:cxnLst/>
              <a:rect l="l" t="t" r="r" b="b"/>
              <a:pathLst>
                <a:path w="1033779" h="979170">
                  <a:moveTo>
                    <a:pt x="1033526" y="513842"/>
                  </a:moveTo>
                  <a:lnTo>
                    <a:pt x="792734" y="513842"/>
                  </a:lnTo>
                  <a:lnTo>
                    <a:pt x="792734" y="22860"/>
                  </a:lnTo>
                  <a:lnTo>
                    <a:pt x="792734" y="0"/>
                  </a:lnTo>
                  <a:lnTo>
                    <a:pt x="240792" y="0"/>
                  </a:lnTo>
                  <a:lnTo>
                    <a:pt x="240792" y="513842"/>
                  </a:lnTo>
                  <a:lnTo>
                    <a:pt x="0" y="513842"/>
                  </a:lnTo>
                  <a:lnTo>
                    <a:pt x="516763" y="978916"/>
                  </a:lnTo>
                  <a:lnTo>
                    <a:pt x="550900" y="948182"/>
                  </a:lnTo>
                  <a:lnTo>
                    <a:pt x="1033526" y="513842"/>
                  </a:lnTo>
                  <a:close/>
                </a:path>
              </a:pathLst>
            </a:custGeom>
            <a:solidFill>
              <a:srgbClr val="F8D6CD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3">
              <a:extLst>
                <a:ext uri="{FF2B5EF4-FFF2-40B4-BE49-F238E27FC236}">
                  <a16:creationId xmlns:a16="http://schemas.microsoft.com/office/drawing/2014/main" xmlns="" id="{06815E1F-3D27-C94B-A4F3-7D04375CA87B}"/>
                </a:ext>
              </a:extLst>
            </p:cNvPr>
            <p:cNvSpPr/>
            <p:nvPr/>
          </p:nvSpPr>
          <p:spPr>
            <a:xfrm>
              <a:off x="6797039" y="4155948"/>
              <a:ext cx="934719" cy="934719"/>
            </a:xfrm>
            <a:custGeom>
              <a:avLst/>
              <a:gdLst/>
              <a:ahLst/>
              <a:cxnLst/>
              <a:rect l="l" t="t" r="r" b="b"/>
              <a:pathLst>
                <a:path w="934720" h="934720">
                  <a:moveTo>
                    <a:pt x="724026" y="0"/>
                  </a:moveTo>
                  <a:lnTo>
                    <a:pt x="210184" y="0"/>
                  </a:lnTo>
                  <a:lnTo>
                    <a:pt x="210184" y="513841"/>
                  </a:lnTo>
                  <a:lnTo>
                    <a:pt x="0" y="513841"/>
                  </a:lnTo>
                  <a:lnTo>
                    <a:pt x="467105" y="934212"/>
                  </a:lnTo>
                  <a:lnTo>
                    <a:pt x="934211" y="513841"/>
                  </a:lnTo>
                  <a:lnTo>
                    <a:pt x="724026" y="513841"/>
                  </a:lnTo>
                  <a:lnTo>
                    <a:pt x="724026" y="0"/>
                  </a:lnTo>
                  <a:close/>
                </a:path>
              </a:pathLst>
            </a:custGeom>
            <a:solidFill>
              <a:srgbClr val="F8DB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823762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Consulter</a:t>
            </a:r>
            <a:r>
              <a:rPr lang="fr-FR" b="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52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xmlns="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grpSp>
        <p:nvGrpSpPr>
          <p:cNvPr id="10" name="object 2">
            <a:extLst>
              <a:ext uri="{FF2B5EF4-FFF2-40B4-BE49-F238E27FC236}">
                <a16:creationId xmlns:a16="http://schemas.microsoft.com/office/drawing/2014/main" xmlns="" id="{C4A9B7FA-7351-5645-8618-4E54C7CA7895}"/>
              </a:ext>
            </a:extLst>
          </p:cNvPr>
          <p:cNvGrpSpPr/>
          <p:nvPr/>
        </p:nvGrpSpPr>
        <p:grpSpPr>
          <a:xfrm>
            <a:off x="115823" y="1159591"/>
            <a:ext cx="8674735" cy="4639552"/>
            <a:chOff x="115823" y="1159591"/>
            <a:chExt cx="8674735" cy="4935220"/>
          </a:xfrm>
        </p:grpSpPr>
        <p:pic>
          <p:nvPicPr>
            <p:cNvPr id="11" name="object 3">
              <a:extLst>
                <a:ext uri="{FF2B5EF4-FFF2-40B4-BE49-F238E27FC236}">
                  <a16:creationId xmlns:a16="http://schemas.microsoft.com/office/drawing/2014/main" xmlns="" id="{C8B4EB87-7D95-8C41-B511-3ACB39E7938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823" y="1159591"/>
              <a:ext cx="8674608" cy="4934884"/>
            </a:xfrm>
            <a:prstGeom prst="rect">
              <a:avLst/>
            </a:prstGeom>
          </p:spPr>
        </p:pic>
        <p:sp>
          <p:nvSpPr>
            <p:cNvPr id="14" name="object 4">
              <a:extLst>
                <a:ext uri="{FF2B5EF4-FFF2-40B4-BE49-F238E27FC236}">
                  <a16:creationId xmlns:a16="http://schemas.microsoft.com/office/drawing/2014/main" xmlns="" id="{839B2B3F-A5CD-2644-BB81-2808442CA694}"/>
                </a:ext>
              </a:extLst>
            </p:cNvPr>
            <p:cNvSpPr/>
            <p:nvPr/>
          </p:nvSpPr>
          <p:spPr>
            <a:xfrm>
              <a:off x="6451619" y="4150613"/>
              <a:ext cx="171450" cy="367665"/>
            </a:xfrm>
            <a:custGeom>
              <a:avLst/>
              <a:gdLst/>
              <a:ahLst/>
              <a:cxnLst/>
              <a:rect l="l" t="t" r="r" b="b"/>
              <a:pathLst>
                <a:path w="171450" h="367664">
                  <a:moveTo>
                    <a:pt x="16446" y="196308"/>
                  </a:moveTo>
                  <a:lnTo>
                    <a:pt x="9251" y="198755"/>
                  </a:lnTo>
                  <a:lnTo>
                    <a:pt x="3643" y="203805"/>
                  </a:lnTo>
                  <a:lnTo>
                    <a:pt x="488" y="210391"/>
                  </a:lnTo>
                  <a:lnTo>
                    <a:pt x="0" y="217668"/>
                  </a:lnTo>
                  <a:lnTo>
                    <a:pt x="2393" y="224790"/>
                  </a:lnTo>
                  <a:lnTo>
                    <a:pt x="85578" y="367284"/>
                  </a:lnTo>
                  <a:lnTo>
                    <a:pt x="107597" y="329565"/>
                  </a:lnTo>
                  <a:lnTo>
                    <a:pt x="66528" y="329565"/>
                  </a:lnTo>
                  <a:lnTo>
                    <a:pt x="66528" y="258953"/>
                  </a:lnTo>
                  <a:lnTo>
                    <a:pt x="35413" y="205612"/>
                  </a:lnTo>
                  <a:lnTo>
                    <a:pt x="30360" y="199987"/>
                  </a:lnTo>
                  <a:lnTo>
                    <a:pt x="23760" y="196802"/>
                  </a:lnTo>
                  <a:lnTo>
                    <a:pt x="16446" y="196308"/>
                  </a:lnTo>
                  <a:close/>
                </a:path>
                <a:path w="171450" h="367664">
                  <a:moveTo>
                    <a:pt x="66528" y="258953"/>
                  </a:moveTo>
                  <a:lnTo>
                    <a:pt x="66528" y="329565"/>
                  </a:lnTo>
                  <a:lnTo>
                    <a:pt x="104628" y="329565"/>
                  </a:lnTo>
                  <a:lnTo>
                    <a:pt x="104628" y="319913"/>
                  </a:lnTo>
                  <a:lnTo>
                    <a:pt x="69068" y="319913"/>
                  </a:lnTo>
                  <a:lnTo>
                    <a:pt x="85578" y="291610"/>
                  </a:lnTo>
                  <a:lnTo>
                    <a:pt x="66528" y="258953"/>
                  </a:lnTo>
                  <a:close/>
                </a:path>
                <a:path w="171450" h="367664">
                  <a:moveTo>
                    <a:pt x="154709" y="196308"/>
                  </a:moveTo>
                  <a:lnTo>
                    <a:pt x="147395" y="196802"/>
                  </a:lnTo>
                  <a:lnTo>
                    <a:pt x="140795" y="199987"/>
                  </a:lnTo>
                  <a:lnTo>
                    <a:pt x="135743" y="205612"/>
                  </a:lnTo>
                  <a:lnTo>
                    <a:pt x="104628" y="258953"/>
                  </a:lnTo>
                  <a:lnTo>
                    <a:pt x="104628" y="329565"/>
                  </a:lnTo>
                  <a:lnTo>
                    <a:pt x="107597" y="329565"/>
                  </a:lnTo>
                  <a:lnTo>
                    <a:pt x="168763" y="224790"/>
                  </a:lnTo>
                  <a:lnTo>
                    <a:pt x="171156" y="217668"/>
                  </a:lnTo>
                  <a:lnTo>
                    <a:pt x="170668" y="210391"/>
                  </a:lnTo>
                  <a:lnTo>
                    <a:pt x="167513" y="203805"/>
                  </a:lnTo>
                  <a:lnTo>
                    <a:pt x="161905" y="198755"/>
                  </a:lnTo>
                  <a:lnTo>
                    <a:pt x="154709" y="196308"/>
                  </a:lnTo>
                  <a:close/>
                </a:path>
                <a:path w="171450" h="367664">
                  <a:moveTo>
                    <a:pt x="85578" y="291610"/>
                  </a:moveTo>
                  <a:lnTo>
                    <a:pt x="69068" y="319913"/>
                  </a:lnTo>
                  <a:lnTo>
                    <a:pt x="102088" y="319913"/>
                  </a:lnTo>
                  <a:lnTo>
                    <a:pt x="85578" y="291610"/>
                  </a:lnTo>
                  <a:close/>
                </a:path>
                <a:path w="171450" h="367664">
                  <a:moveTo>
                    <a:pt x="104628" y="258953"/>
                  </a:moveTo>
                  <a:lnTo>
                    <a:pt x="85578" y="291610"/>
                  </a:lnTo>
                  <a:lnTo>
                    <a:pt x="102088" y="319913"/>
                  </a:lnTo>
                  <a:lnTo>
                    <a:pt x="104628" y="319913"/>
                  </a:lnTo>
                  <a:lnTo>
                    <a:pt x="104628" y="258953"/>
                  </a:lnTo>
                  <a:close/>
                </a:path>
                <a:path w="171450" h="367664">
                  <a:moveTo>
                    <a:pt x="104628" y="0"/>
                  </a:moveTo>
                  <a:lnTo>
                    <a:pt x="66528" y="0"/>
                  </a:lnTo>
                  <a:lnTo>
                    <a:pt x="66528" y="258953"/>
                  </a:lnTo>
                  <a:lnTo>
                    <a:pt x="85578" y="291610"/>
                  </a:lnTo>
                  <a:lnTo>
                    <a:pt x="104628" y="258953"/>
                  </a:lnTo>
                  <a:lnTo>
                    <a:pt x="10462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6">
            <a:extLst>
              <a:ext uri="{FF2B5EF4-FFF2-40B4-BE49-F238E27FC236}">
                <a16:creationId xmlns:a16="http://schemas.microsoft.com/office/drawing/2014/main" xmlns="" id="{3B64242B-949D-4041-8474-E048768D12B5}"/>
              </a:ext>
            </a:extLst>
          </p:cNvPr>
          <p:cNvSpPr txBox="1"/>
          <p:nvPr/>
        </p:nvSpPr>
        <p:spPr>
          <a:xfrm>
            <a:off x="5463559" y="788821"/>
            <a:ext cx="10737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397"/>
                </a:solidFill>
                <a:latin typeface="Calibri"/>
                <a:cs typeface="Calibri"/>
              </a:rPr>
              <a:t>Nombre</a:t>
            </a:r>
            <a:r>
              <a:rPr sz="1800" spc="-90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7397"/>
                </a:solidFill>
                <a:latin typeface="Calibri"/>
                <a:cs typeface="Calibri"/>
              </a:rPr>
              <a:t>de </a:t>
            </a:r>
            <a:r>
              <a:rPr sz="1800" spc="-395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7397"/>
                </a:solidFill>
                <a:latin typeface="Calibri"/>
                <a:cs typeface="Calibri"/>
              </a:rPr>
              <a:t>résultats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16" name="object 7">
            <a:extLst>
              <a:ext uri="{FF2B5EF4-FFF2-40B4-BE49-F238E27FC236}">
                <a16:creationId xmlns:a16="http://schemas.microsoft.com/office/drawing/2014/main" xmlns="" id="{1B825B77-EA46-CF4D-AB79-BECDB5A02CF7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9755" y="5642920"/>
            <a:ext cx="1373886" cy="738390"/>
          </a:xfrm>
          <a:prstGeom prst="rect">
            <a:avLst/>
          </a:prstGeom>
        </p:spPr>
      </p:pic>
      <p:sp>
        <p:nvSpPr>
          <p:cNvPr id="17" name="object 8">
            <a:extLst>
              <a:ext uri="{FF2B5EF4-FFF2-40B4-BE49-F238E27FC236}">
                <a16:creationId xmlns:a16="http://schemas.microsoft.com/office/drawing/2014/main" xmlns="" id="{049F29DD-52E5-C441-91C9-B2E093CB072A}"/>
              </a:ext>
            </a:extLst>
          </p:cNvPr>
          <p:cNvSpPr txBox="1"/>
          <p:nvPr/>
        </p:nvSpPr>
        <p:spPr>
          <a:xfrm>
            <a:off x="643650" y="5921821"/>
            <a:ext cx="5905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397"/>
                </a:solidFill>
                <a:latin typeface="Calibri"/>
                <a:cs typeface="Calibri"/>
              </a:rPr>
              <a:t>Fi</a:t>
            </a:r>
            <a:r>
              <a:rPr sz="1800" spc="-15" dirty="0">
                <a:solidFill>
                  <a:srgbClr val="007397"/>
                </a:solidFill>
                <a:latin typeface="Calibri"/>
                <a:cs typeface="Calibri"/>
              </a:rPr>
              <a:t>l</a:t>
            </a:r>
            <a:r>
              <a:rPr sz="1800" dirty="0">
                <a:solidFill>
                  <a:srgbClr val="007397"/>
                </a:solidFill>
                <a:latin typeface="Calibri"/>
                <a:cs typeface="Calibri"/>
              </a:rPr>
              <a:t>t</a:t>
            </a:r>
            <a:r>
              <a:rPr sz="1800" spc="-30" dirty="0">
                <a:solidFill>
                  <a:srgbClr val="007397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007397"/>
                </a:solidFill>
                <a:latin typeface="Calibri"/>
                <a:cs typeface="Calibri"/>
              </a:rPr>
              <a:t>es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18" name="object 9">
            <a:extLst>
              <a:ext uri="{FF2B5EF4-FFF2-40B4-BE49-F238E27FC236}">
                <a16:creationId xmlns:a16="http://schemas.microsoft.com/office/drawing/2014/main" xmlns="" id="{D6CF053F-6CB0-6943-A1C9-C3F76A2A129F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14865" y="1450802"/>
            <a:ext cx="1562862" cy="1247394"/>
          </a:xfrm>
          <a:prstGeom prst="rect">
            <a:avLst/>
          </a:prstGeom>
        </p:spPr>
      </p:pic>
      <p:sp>
        <p:nvSpPr>
          <p:cNvPr id="19" name="object 10">
            <a:extLst>
              <a:ext uri="{FF2B5EF4-FFF2-40B4-BE49-F238E27FC236}">
                <a16:creationId xmlns:a16="http://schemas.microsoft.com/office/drawing/2014/main" xmlns="" id="{ED8BA91D-BA18-F840-BD28-2A4F504118D4}"/>
              </a:ext>
            </a:extLst>
          </p:cNvPr>
          <p:cNvSpPr txBox="1"/>
          <p:nvPr/>
        </p:nvSpPr>
        <p:spPr>
          <a:xfrm>
            <a:off x="7966329" y="1751533"/>
            <a:ext cx="3441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4" dirty="0">
                <a:solidFill>
                  <a:srgbClr val="007397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007397"/>
                </a:solidFill>
                <a:latin typeface="Calibri"/>
                <a:cs typeface="Calibri"/>
              </a:rPr>
              <a:t>r</a:t>
            </a:r>
            <a:r>
              <a:rPr sz="1800" spc="-15" dirty="0">
                <a:solidFill>
                  <a:srgbClr val="007397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007397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0" name="object 11">
            <a:extLst>
              <a:ext uri="{FF2B5EF4-FFF2-40B4-BE49-F238E27FC236}">
                <a16:creationId xmlns:a16="http://schemas.microsoft.com/office/drawing/2014/main" xmlns="" id="{CB47E7F1-E8FE-2E45-9B30-3E7776A5F843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38536" y="5054218"/>
            <a:ext cx="1832609" cy="1312926"/>
          </a:xfrm>
          <a:prstGeom prst="rect">
            <a:avLst/>
          </a:prstGeom>
        </p:spPr>
      </p:pic>
      <p:sp>
        <p:nvSpPr>
          <p:cNvPr id="21" name="object 12">
            <a:extLst>
              <a:ext uri="{FF2B5EF4-FFF2-40B4-BE49-F238E27FC236}">
                <a16:creationId xmlns:a16="http://schemas.microsoft.com/office/drawing/2014/main" xmlns="" id="{2CA285DE-53CD-AE4B-8ECC-1038BD612A36}"/>
              </a:ext>
            </a:extLst>
          </p:cNvPr>
          <p:cNvSpPr txBox="1"/>
          <p:nvPr/>
        </p:nvSpPr>
        <p:spPr>
          <a:xfrm>
            <a:off x="3104769" y="5725095"/>
            <a:ext cx="1271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7397"/>
                </a:solidFill>
                <a:latin typeface="Calibri"/>
                <a:cs typeface="Calibri"/>
              </a:rPr>
              <a:t>Ouverture</a:t>
            </a:r>
            <a:r>
              <a:rPr sz="1800" spc="-60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7397"/>
                </a:solidFill>
                <a:latin typeface="Calibri"/>
                <a:cs typeface="Calibri"/>
              </a:rPr>
              <a:t>du </a:t>
            </a:r>
            <a:r>
              <a:rPr sz="1800" spc="-395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7397"/>
                </a:solidFill>
                <a:latin typeface="Calibri"/>
                <a:cs typeface="Calibri"/>
              </a:rPr>
              <a:t>résumé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22" name="object 13">
            <a:extLst>
              <a:ext uri="{FF2B5EF4-FFF2-40B4-BE49-F238E27FC236}">
                <a16:creationId xmlns:a16="http://schemas.microsoft.com/office/drawing/2014/main" xmlns="" id="{347735FC-6734-E244-9627-5689F3B071C1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493895" y="1667473"/>
            <a:ext cx="3519678" cy="1390650"/>
          </a:xfrm>
          <a:prstGeom prst="rect">
            <a:avLst/>
          </a:prstGeom>
        </p:spPr>
      </p:pic>
      <p:sp>
        <p:nvSpPr>
          <p:cNvPr id="23" name="object 14">
            <a:extLst>
              <a:ext uri="{FF2B5EF4-FFF2-40B4-BE49-F238E27FC236}">
                <a16:creationId xmlns:a16="http://schemas.microsoft.com/office/drawing/2014/main" xmlns="" id="{417F378B-D929-FB4B-8E3A-40C6242DD924}"/>
              </a:ext>
            </a:extLst>
          </p:cNvPr>
          <p:cNvSpPr txBox="1"/>
          <p:nvPr/>
        </p:nvSpPr>
        <p:spPr>
          <a:xfrm>
            <a:off x="5242559" y="1792223"/>
            <a:ext cx="1771014" cy="64643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111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245"/>
              </a:spcBef>
            </a:pPr>
            <a:r>
              <a:rPr sz="1800" spc="-5" dirty="0">
                <a:solidFill>
                  <a:srgbClr val="007397"/>
                </a:solidFill>
                <a:latin typeface="Calibri"/>
                <a:cs typeface="Calibri"/>
              </a:rPr>
              <a:t>Export,</a:t>
            </a:r>
            <a:endParaRPr sz="1800">
              <a:latin typeface="Calibri"/>
              <a:cs typeface="Calibri"/>
            </a:endParaRPr>
          </a:p>
          <a:p>
            <a:pPr marL="92710">
              <a:lnSpc>
                <a:spcPct val="100000"/>
              </a:lnSpc>
            </a:pPr>
            <a:r>
              <a:rPr sz="1800" spc="-5" dirty="0">
                <a:solidFill>
                  <a:srgbClr val="007397"/>
                </a:solidFill>
                <a:latin typeface="Calibri"/>
                <a:cs typeface="Calibri"/>
              </a:rPr>
              <a:t>téléchargements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5" name="object 15">
            <a:extLst>
              <a:ext uri="{FF2B5EF4-FFF2-40B4-BE49-F238E27FC236}">
                <a16:creationId xmlns:a16="http://schemas.microsoft.com/office/drawing/2014/main" xmlns="" id="{A41C9DEA-0ACB-4844-8F7D-2DE53AE32B0E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720794" y="835543"/>
            <a:ext cx="1945385" cy="62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4052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1284" y="157662"/>
            <a:ext cx="7543800" cy="4930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Consulter</a:t>
            </a:r>
            <a:r>
              <a:rPr lang="fr-FR" sz="3200" b="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lang="fr-FR" sz="3200" b="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</a:t>
            </a:r>
            <a:r>
              <a:rPr lang="fr-FR" sz="3200" b="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FR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accès</a:t>
            </a:r>
            <a:r>
              <a:rPr lang="fr-FR" sz="3200" b="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</a:t>
            </a:r>
            <a:r>
              <a:rPr lang="fr-FR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texte</a:t>
            </a:r>
            <a:r>
              <a:rPr lang="fr-FR" sz="3200" b="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intégral</a:t>
            </a:r>
            <a:endParaRPr lang="fr-FR" sz="32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53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084" y="49293"/>
            <a:ext cx="708916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8382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xmlns="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grpSp>
        <p:nvGrpSpPr>
          <p:cNvPr id="10" name="object 2">
            <a:extLst>
              <a:ext uri="{FF2B5EF4-FFF2-40B4-BE49-F238E27FC236}">
                <a16:creationId xmlns:a16="http://schemas.microsoft.com/office/drawing/2014/main" xmlns="" id="{E12FCCE9-ABAC-F741-9B42-21FC6FED65B6}"/>
              </a:ext>
            </a:extLst>
          </p:cNvPr>
          <p:cNvGrpSpPr/>
          <p:nvPr/>
        </p:nvGrpSpPr>
        <p:grpSpPr>
          <a:xfrm>
            <a:off x="111252" y="1079394"/>
            <a:ext cx="8879840" cy="3274060"/>
            <a:chOff x="111252" y="1079394"/>
            <a:chExt cx="8879840" cy="3274060"/>
          </a:xfrm>
        </p:grpSpPr>
        <p:pic>
          <p:nvPicPr>
            <p:cNvPr id="11" name="object 3">
              <a:extLst>
                <a:ext uri="{FF2B5EF4-FFF2-40B4-BE49-F238E27FC236}">
                  <a16:creationId xmlns:a16="http://schemas.microsoft.com/office/drawing/2014/main" xmlns="" id="{6381ACB7-D80C-D347-9CFC-47C6A5F44BF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252" y="1079394"/>
              <a:ext cx="7507588" cy="2010129"/>
            </a:xfrm>
            <a:prstGeom prst="rect">
              <a:avLst/>
            </a:prstGeom>
          </p:spPr>
        </p:pic>
        <p:pic>
          <p:nvPicPr>
            <p:cNvPr id="14" name="object 4">
              <a:extLst>
                <a:ext uri="{FF2B5EF4-FFF2-40B4-BE49-F238E27FC236}">
                  <a16:creationId xmlns:a16="http://schemas.microsoft.com/office/drawing/2014/main" xmlns="" id="{6D3E2054-1D0D-1744-98A2-D3ACC387447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84648" y="3102851"/>
              <a:ext cx="3806190" cy="1250454"/>
            </a:xfrm>
            <a:prstGeom prst="rect">
              <a:avLst/>
            </a:prstGeom>
          </p:spPr>
        </p:pic>
      </p:grpSp>
      <p:sp>
        <p:nvSpPr>
          <p:cNvPr id="15" name="object 6">
            <a:extLst>
              <a:ext uri="{FF2B5EF4-FFF2-40B4-BE49-F238E27FC236}">
                <a16:creationId xmlns:a16="http://schemas.microsoft.com/office/drawing/2014/main" xmlns="" id="{D14F3E56-49F9-1744-98DA-D4FA73ED0A27}"/>
              </a:ext>
            </a:extLst>
          </p:cNvPr>
          <p:cNvSpPr txBox="1"/>
          <p:nvPr/>
        </p:nvSpPr>
        <p:spPr>
          <a:xfrm>
            <a:off x="5342382" y="3252596"/>
            <a:ext cx="3493770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 MT"/>
                <a:cs typeface="Arial MT"/>
              </a:rPr>
              <a:t>Visualisation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directe</a:t>
            </a:r>
            <a:r>
              <a:rPr sz="2000" spc="-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l’article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sur </a:t>
            </a:r>
            <a:r>
              <a:rPr sz="2000" spc="-5" dirty="0">
                <a:latin typeface="Arial MT"/>
                <a:cs typeface="Arial MT"/>
              </a:rPr>
              <a:t>le </a:t>
            </a:r>
            <a:r>
              <a:rPr sz="2000" dirty="0">
                <a:latin typeface="Arial MT"/>
                <a:cs typeface="Arial MT"/>
              </a:rPr>
              <a:t>site </a:t>
            </a:r>
            <a:r>
              <a:rPr sz="2000" spc="-5" dirty="0">
                <a:latin typeface="Arial MT"/>
                <a:cs typeface="Arial MT"/>
              </a:rPr>
              <a:t>de l’éditeur du </a:t>
            </a:r>
            <a:r>
              <a:rPr sz="2000" dirty="0">
                <a:latin typeface="Arial MT"/>
                <a:cs typeface="Arial MT"/>
              </a:rPr>
              <a:t> journal</a:t>
            </a:r>
          </a:p>
        </p:txBody>
      </p:sp>
      <p:pic>
        <p:nvPicPr>
          <p:cNvPr id="16" name="object 7">
            <a:extLst>
              <a:ext uri="{FF2B5EF4-FFF2-40B4-BE49-F238E27FC236}">
                <a16:creationId xmlns:a16="http://schemas.microsoft.com/office/drawing/2014/main" xmlns="" id="{BF53BE84-E6E4-154F-BD0B-8CA7EC6B8F82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394959" y="4573523"/>
            <a:ext cx="3595878" cy="2010918"/>
          </a:xfrm>
          <a:prstGeom prst="rect">
            <a:avLst/>
          </a:prstGeom>
        </p:spPr>
      </p:pic>
      <p:sp>
        <p:nvSpPr>
          <p:cNvPr id="17" name="object 8">
            <a:extLst>
              <a:ext uri="{FF2B5EF4-FFF2-40B4-BE49-F238E27FC236}">
                <a16:creationId xmlns:a16="http://schemas.microsoft.com/office/drawing/2014/main" xmlns="" id="{2878D2D5-E2EC-D04D-9859-4CC3F3DAF6D4}"/>
              </a:ext>
            </a:extLst>
          </p:cNvPr>
          <p:cNvSpPr txBox="1"/>
          <p:nvPr/>
        </p:nvSpPr>
        <p:spPr>
          <a:xfrm>
            <a:off x="5614542" y="4832984"/>
            <a:ext cx="3159125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SFX, </a:t>
            </a:r>
            <a:r>
              <a:rPr sz="1600" dirty="0">
                <a:latin typeface="Arial MT"/>
                <a:cs typeface="Arial MT"/>
              </a:rPr>
              <a:t>s’il </a:t>
            </a:r>
            <a:r>
              <a:rPr sz="1600" spc="-5" dirty="0">
                <a:latin typeface="Arial MT"/>
                <a:cs typeface="Arial MT"/>
              </a:rPr>
              <a:t>ne trouve </a:t>
            </a:r>
            <a:r>
              <a:rPr sz="1600" spc="-10" dirty="0">
                <a:latin typeface="Arial MT"/>
                <a:cs typeface="Arial MT"/>
              </a:rPr>
              <a:t>pas </a:t>
            </a:r>
            <a:r>
              <a:rPr sz="1600" spc="-5" dirty="0">
                <a:latin typeface="Arial MT"/>
                <a:cs typeface="Arial MT"/>
              </a:rPr>
              <a:t>de version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électronique disponible, conduira à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consultation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462C1"/>
                </a:solidFill>
                <a:latin typeface="Arial MT"/>
                <a:cs typeface="Arial MT"/>
                <a:hlinkClick r:id="rId8"/>
              </a:rPr>
              <a:t>BeL-Inra</a:t>
            </a:r>
            <a:r>
              <a:rPr sz="1600" spc="20" dirty="0">
                <a:solidFill>
                  <a:srgbClr val="0462C1"/>
                </a:solidFill>
                <a:latin typeface="Arial MT"/>
                <a:cs typeface="Arial MT"/>
                <a:hlinkClick r:id="rId8"/>
              </a:rPr>
              <a:t> </a:t>
            </a:r>
            <a:r>
              <a:rPr sz="1600" spc="-5" dirty="0">
                <a:latin typeface="Arial MT"/>
                <a:cs typeface="Arial MT"/>
              </a:rPr>
              <a:t>pour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retrouver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une version papier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disponible dans une bibliothèque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INRA</a:t>
            </a:r>
            <a:r>
              <a:rPr sz="1600" spc="-9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et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demander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copie</a:t>
            </a:r>
            <a:endParaRPr sz="1600" dirty="0">
              <a:latin typeface="Arial MT"/>
              <a:cs typeface="Arial MT"/>
            </a:endParaRPr>
          </a:p>
        </p:txBody>
      </p:sp>
      <p:grpSp>
        <p:nvGrpSpPr>
          <p:cNvPr id="18" name="object 9">
            <a:extLst>
              <a:ext uri="{FF2B5EF4-FFF2-40B4-BE49-F238E27FC236}">
                <a16:creationId xmlns:a16="http://schemas.microsoft.com/office/drawing/2014/main" xmlns="" id="{9C3DB8FC-07A3-C241-889A-FA52599E9C94}"/>
              </a:ext>
            </a:extLst>
          </p:cNvPr>
          <p:cNvGrpSpPr/>
          <p:nvPr/>
        </p:nvGrpSpPr>
        <p:grpSpPr>
          <a:xfrm>
            <a:off x="163068" y="2601455"/>
            <a:ext cx="5039360" cy="3629025"/>
            <a:chOff x="163068" y="2601455"/>
            <a:chExt cx="5039360" cy="3629025"/>
          </a:xfrm>
        </p:grpSpPr>
        <p:sp>
          <p:nvSpPr>
            <p:cNvPr id="19" name="object 10">
              <a:extLst>
                <a:ext uri="{FF2B5EF4-FFF2-40B4-BE49-F238E27FC236}">
                  <a16:creationId xmlns:a16="http://schemas.microsoft.com/office/drawing/2014/main" xmlns="" id="{1C7896CD-4DE4-A942-AFEA-59E8D9C4A529}"/>
                </a:ext>
              </a:extLst>
            </p:cNvPr>
            <p:cNvSpPr/>
            <p:nvPr/>
          </p:nvSpPr>
          <p:spPr>
            <a:xfrm>
              <a:off x="4082796" y="2738374"/>
              <a:ext cx="1119505" cy="695325"/>
            </a:xfrm>
            <a:custGeom>
              <a:avLst/>
              <a:gdLst/>
              <a:ahLst/>
              <a:cxnLst/>
              <a:rect l="l" t="t" r="r" b="b"/>
              <a:pathLst>
                <a:path w="1119504" h="695325">
                  <a:moveTo>
                    <a:pt x="955166" y="653541"/>
                  </a:moveTo>
                  <a:lnTo>
                    <a:pt x="947699" y="654869"/>
                  </a:lnTo>
                  <a:lnTo>
                    <a:pt x="941530" y="658828"/>
                  </a:lnTo>
                  <a:lnTo>
                    <a:pt x="937289" y="664811"/>
                  </a:lnTo>
                  <a:lnTo>
                    <a:pt x="935608" y="672211"/>
                  </a:lnTo>
                  <a:lnTo>
                    <a:pt x="936990" y="679658"/>
                  </a:lnTo>
                  <a:lnTo>
                    <a:pt x="940942" y="685784"/>
                  </a:lnTo>
                  <a:lnTo>
                    <a:pt x="946896" y="689981"/>
                  </a:lnTo>
                  <a:lnTo>
                    <a:pt x="954277" y="691641"/>
                  </a:lnTo>
                  <a:lnTo>
                    <a:pt x="1119251" y="695071"/>
                  </a:lnTo>
                  <a:lnTo>
                    <a:pt x="1117407" y="691641"/>
                  </a:lnTo>
                  <a:lnTo>
                    <a:pt x="1077087" y="691641"/>
                  </a:lnTo>
                  <a:lnTo>
                    <a:pt x="1016961" y="654847"/>
                  </a:lnTo>
                  <a:lnTo>
                    <a:pt x="955166" y="653541"/>
                  </a:lnTo>
                  <a:close/>
                </a:path>
                <a:path w="1119504" h="695325">
                  <a:moveTo>
                    <a:pt x="1016961" y="654847"/>
                  </a:moveTo>
                  <a:lnTo>
                    <a:pt x="1077087" y="691641"/>
                  </a:lnTo>
                  <a:lnTo>
                    <a:pt x="1081498" y="684402"/>
                  </a:lnTo>
                  <a:lnTo>
                    <a:pt x="1070228" y="684402"/>
                  </a:lnTo>
                  <a:lnTo>
                    <a:pt x="1054754" y="655646"/>
                  </a:lnTo>
                  <a:lnTo>
                    <a:pt x="1016961" y="654847"/>
                  </a:lnTo>
                  <a:close/>
                </a:path>
                <a:path w="1119504" h="695325">
                  <a:moveTo>
                    <a:pt x="1022482" y="539853"/>
                  </a:moveTo>
                  <a:lnTo>
                    <a:pt x="1015238" y="542036"/>
                  </a:lnTo>
                  <a:lnTo>
                    <a:pt x="1009419" y="546903"/>
                  </a:lnTo>
                  <a:lnTo>
                    <a:pt x="1006030" y="553354"/>
                  </a:lnTo>
                  <a:lnTo>
                    <a:pt x="1005308" y="560591"/>
                  </a:lnTo>
                  <a:lnTo>
                    <a:pt x="1007490" y="567816"/>
                  </a:lnTo>
                  <a:lnTo>
                    <a:pt x="1036856" y="622386"/>
                  </a:lnTo>
                  <a:lnTo>
                    <a:pt x="1096899" y="659129"/>
                  </a:lnTo>
                  <a:lnTo>
                    <a:pt x="1077087" y="691641"/>
                  </a:lnTo>
                  <a:lnTo>
                    <a:pt x="1117407" y="691641"/>
                  </a:lnTo>
                  <a:lnTo>
                    <a:pt x="1041145" y="549783"/>
                  </a:lnTo>
                  <a:lnTo>
                    <a:pt x="1036258" y="543964"/>
                  </a:lnTo>
                  <a:lnTo>
                    <a:pt x="1029763" y="540575"/>
                  </a:lnTo>
                  <a:lnTo>
                    <a:pt x="1022482" y="539853"/>
                  </a:lnTo>
                  <a:close/>
                </a:path>
                <a:path w="1119504" h="695325">
                  <a:moveTo>
                    <a:pt x="1054754" y="655646"/>
                  </a:moveTo>
                  <a:lnTo>
                    <a:pt x="1070228" y="684402"/>
                  </a:lnTo>
                  <a:lnTo>
                    <a:pt x="1087374" y="656336"/>
                  </a:lnTo>
                  <a:lnTo>
                    <a:pt x="1054754" y="655646"/>
                  </a:lnTo>
                  <a:close/>
                </a:path>
                <a:path w="1119504" h="695325">
                  <a:moveTo>
                    <a:pt x="1036856" y="622386"/>
                  </a:moveTo>
                  <a:lnTo>
                    <a:pt x="1054754" y="655646"/>
                  </a:lnTo>
                  <a:lnTo>
                    <a:pt x="1087374" y="656336"/>
                  </a:lnTo>
                  <a:lnTo>
                    <a:pt x="1070228" y="684402"/>
                  </a:lnTo>
                  <a:lnTo>
                    <a:pt x="1081498" y="684402"/>
                  </a:lnTo>
                  <a:lnTo>
                    <a:pt x="1096899" y="659129"/>
                  </a:lnTo>
                  <a:lnTo>
                    <a:pt x="1036856" y="622386"/>
                  </a:lnTo>
                  <a:close/>
                </a:path>
                <a:path w="1119504" h="695325">
                  <a:moveTo>
                    <a:pt x="19812" y="0"/>
                  </a:moveTo>
                  <a:lnTo>
                    <a:pt x="0" y="32512"/>
                  </a:lnTo>
                  <a:lnTo>
                    <a:pt x="1016961" y="654847"/>
                  </a:lnTo>
                  <a:lnTo>
                    <a:pt x="1054754" y="655646"/>
                  </a:lnTo>
                  <a:lnTo>
                    <a:pt x="1036856" y="622386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AE17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11">
              <a:extLst>
                <a:ext uri="{FF2B5EF4-FFF2-40B4-BE49-F238E27FC236}">
                  <a16:creationId xmlns:a16="http://schemas.microsoft.com/office/drawing/2014/main" xmlns="" id="{8479457F-9F6D-D140-A46D-78B476506EAF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068" y="4119372"/>
              <a:ext cx="4383024" cy="2110728"/>
            </a:xfrm>
            <a:prstGeom prst="rect">
              <a:avLst/>
            </a:prstGeom>
          </p:spPr>
        </p:pic>
        <p:sp>
          <p:nvSpPr>
            <p:cNvPr id="21" name="object 12">
              <a:extLst>
                <a:ext uri="{FF2B5EF4-FFF2-40B4-BE49-F238E27FC236}">
                  <a16:creationId xmlns:a16="http://schemas.microsoft.com/office/drawing/2014/main" xmlns="" id="{69070062-085D-8B42-BB18-43C525813982}"/>
                </a:ext>
              </a:extLst>
            </p:cNvPr>
            <p:cNvSpPr/>
            <p:nvPr/>
          </p:nvSpPr>
          <p:spPr>
            <a:xfrm>
              <a:off x="1480057" y="2883789"/>
              <a:ext cx="697230" cy="1795780"/>
            </a:xfrm>
            <a:custGeom>
              <a:avLst/>
              <a:gdLst/>
              <a:ahLst/>
              <a:cxnLst/>
              <a:rect l="l" t="t" r="r" b="b"/>
              <a:pathLst>
                <a:path w="697230" h="1795779">
                  <a:moveTo>
                    <a:pt x="15239" y="1610741"/>
                  </a:moveTo>
                  <a:lnTo>
                    <a:pt x="8251" y="1613552"/>
                  </a:lnTo>
                  <a:lnTo>
                    <a:pt x="3047" y="1618662"/>
                  </a:lnTo>
                  <a:lnTo>
                    <a:pt x="130" y="1625367"/>
                  </a:lnTo>
                  <a:lnTo>
                    <a:pt x="0" y="1632966"/>
                  </a:lnTo>
                  <a:lnTo>
                    <a:pt x="29463" y="1795272"/>
                  </a:lnTo>
                  <a:lnTo>
                    <a:pt x="64391" y="1766189"/>
                  </a:lnTo>
                  <a:lnTo>
                    <a:pt x="60197" y="1766189"/>
                  </a:lnTo>
                  <a:lnTo>
                    <a:pt x="24383" y="1753235"/>
                  </a:lnTo>
                  <a:lnTo>
                    <a:pt x="48493" y="1686881"/>
                  </a:lnTo>
                  <a:lnTo>
                    <a:pt x="37464" y="1626108"/>
                  </a:lnTo>
                  <a:lnTo>
                    <a:pt x="34653" y="1619117"/>
                  </a:lnTo>
                  <a:lnTo>
                    <a:pt x="29543" y="1613900"/>
                  </a:lnTo>
                  <a:lnTo>
                    <a:pt x="22838" y="1610945"/>
                  </a:lnTo>
                  <a:lnTo>
                    <a:pt x="15239" y="1610741"/>
                  </a:lnTo>
                  <a:close/>
                </a:path>
                <a:path w="697230" h="1795779">
                  <a:moveTo>
                    <a:pt x="48493" y="1686881"/>
                  </a:moveTo>
                  <a:lnTo>
                    <a:pt x="24383" y="1753235"/>
                  </a:lnTo>
                  <a:lnTo>
                    <a:pt x="60197" y="1766189"/>
                  </a:lnTo>
                  <a:lnTo>
                    <a:pt x="63797" y="1756283"/>
                  </a:lnTo>
                  <a:lnTo>
                    <a:pt x="61086" y="1756283"/>
                  </a:lnTo>
                  <a:lnTo>
                    <a:pt x="30098" y="1745107"/>
                  </a:lnTo>
                  <a:lnTo>
                    <a:pt x="55257" y="1724157"/>
                  </a:lnTo>
                  <a:lnTo>
                    <a:pt x="48493" y="1686881"/>
                  </a:lnTo>
                  <a:close/>
                </a:path>
                <a:path w="697230" h="1795779">
                  <a:moveTo>
                    <a:pt x="145748" y="1656080"/>
                  </a:moveTo>
                  <a:lnTo>
                    <a:pt x="138495" y="1656810"/>
                  </a:lnTo>
                  <a:lnTo>
                    <a:pt x="131825" y="1660398"/>
                  </a:lnTo>
                  <a:lnTo>
                    <a:pt x="84238" y="1700024"/>
                  </a:lnTo>
                  <a:lnTo>
                    <a:pt x="60197" y="1766189"/>
                  </a:lnTo>
                  <a:lnTo>
                    <a:pt x="64391" y="1766189"/>
                  </a:lnTo>
                  <a:lnTo>
                    <a:pt x="156209" y="1689735"/>
                  </a:lnTo>
                  <a:lnTo>
                    <a:pt x="160962" y="1683831"/>
                  </a:lnTo>
                  <a:lnTo>
                    <a:pt x="162988" y="1676796"/>
                  </a:lnTo>
                  <a:lnTo>
                    <a:pt x="162228" y="1669500"/>
                  </a:lnTo>
                  <a:lnTo>
                    <a:pt x="158622" y="1662811"/>
                  </a:lnTo>
                  <a:lnTo>
                    <a:pt x="152739" y="1658112"/>
                  </a:lnTo>
                  <a:lnTo>
                    <a:pt x="145748" y="1656080"/>
                  </a:lnTo>
                  <a:close/>
                </a:path>
                <a:path w="697230" h="1795779">
                  <a:moveTo>
                    <a:pt x="55257" y="1724157"/>
                  </a:moveTo>
                  <a:lnTo>
                    <a:pt x="30098" y="1745107"/>
                  </a:lnTo>
                  <a:lnTo>
                    <a:pt x="61086" y="1756283"/>
                  </a:lnTo>
                  <a:lnTo>
                    <a:pt x="55257" y="1724157"/>
                  </a:lnTo>
                  <a:close/>
                </a:path>
                <a:path w="697230" h="1795779">
                  <a:moveTo>
                    <a:pt x="84238" y="1700024"/>
                  </a:moveTo>
                  <a:lnTo>
                    <a:pt x="55257" y="1724157"/>
                  </a:lnTo>
                  <a:lnTo>
                    <a:pt x="61086" y="1756283"/>
                  </a:lnTo>
                  <a:lnTo>
                    <a:pt x="63797" y="1756283"/>
                  </a:lnTo>
                  <a:lnTo>
                    <a:pt x="84238" y="1700024"/>
                  </a:lnTo>
                  <a:close/>
                </a:path>
                <a:path w="697230" h="1795779">
                  <a:moveTo>
                    <a:pt x="661416" y="0"/>
                  </a:moveTo>
                  <a:lnTo>
                    <a:pt x="48493" y="1686881"/>
                  </a:lnTo>
                  <a:lnTo>
                    <a:pt x="55257" y="1724157"/>
                  </a:lnTo>
                  <a:lnTo>
                    <a:pt x="84238" y="1700024"/>
                  </a:lnTo>
                  <a:lnTo>
                    <a:pt x="697229" y="12953"/>
                  </a:lnTo>
                  <a:lnTo>
                    <a:pt x="661416" y="0"/>
                  </a:lnTo>
                  <a:close/>
                </a:path>
              </a:pathLst>
            </a:custGeom>
            <a:solidFill>
              <a:srgbClr val="AE17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13">
              <a:extLst>
                <a:ext uri="{FF2B5EF4-FFF2-40B4-BE49-F238E27FC236}">
                  <a16:creationId xmlns:a16="http://schemas.microsoft.com/office/drawing/2014/main" xmlns="" id="{EADCF09A-1D03-724E-B000-5EF73157C847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40151" y="2601455"/>
              <a:ext cx="1366265" cy="302526"/>
            </a:xfrm>
            <a:prstGeom prst="rect">
              <a:avLst/>
            </a:prstGeom>
          </p:spPr>
        </p:pic>
        <p:pic>
          <p:nvPicPr>
            <p:cNvPr id="23" name="object 14">
              <a:extLst>
                <a:ext uri="{FF2B5EF4-FFF2-40B4-BE49-F238E27FC236}">
                  <a16:creationId xmlns:a16="http://schemas.microsoft.com/office/drawing/2014/main" xmlns="" id="{F65ECA90-FA9C-114C-8D4C-B5F137265832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76984" y="2619743"/>
              <a:ext cx="1024902" cy="284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908297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74779"/>
            <a:ext cx="8055254" cy="4930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Consulter</a:t>
            </a:r>
            <a:r>
              <a:rPr lang="fr-FR" sz="3200" b="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lang="fr-FR" sz="3200" b="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</a:t>
            </a:r>
            <a:r>
              <a:rPr lang="fr-FR" sz="3200" b="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FR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accès</a:t>
            </a:r>
            <a:r>
              <a:rPr lang="fr-FR" sz="3200" b="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</a:t>
            </a:r>
            <a:r>
              <a:rPr lang="fr-FR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texte</a:t>
            </a:r>
            <a:r>
              <a:rPr lang="fr-FR" sz="3200" b="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intégral</a:t>
            </a:r>
            <a:endParaRPr lang="fr-FR" sz="32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54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4572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xmlns="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xmlns="" id="{BD31C18A-B398-6E47-8F4E-C2B1CABD92D7}"/>
              </a:ext>
            </a:extLst>
          </p:cNvPr>
          <p:cNvSpPr txBox="1"/>
          <p:nvPr/>
        </p:nvSpPr>
        <p:spPr>
          <a:xfrm>
            <a:off x="402946" y="1021226"/>
            <a:ext cx="712343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003E20"/>
              </a:buClr>
              <a:buSzPct val="130555"/>
              <a:buFont typeface="Wingdings"/>
              <a:buChar char=""/>
              <a:tabLst>
                <a:tab pos="241300" algn="l"/>
              </a:tabLst>
            </a:pPr>
            <a:r>
              <a:rPr sz="1800" spc="-25" dirty="0">
                <a:solidFill>
                  <a:srgbClr val="275561"/>
                </a:solidFill>
                <a:latin typeface="Arial MT"/>
                <a:cs typeface="Arial MT"/>
              </a:rPr>
              <a:t>Vous</a:t>
            </a:r>
            <a:r>
              <a:rPr sz="1800" spc="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ne</a:t>
            </a:r>
            <a:r>
              <a:rPr sz="1800" spc="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5561"/>
                </a:solidFill>
                <a:latin typeface="Arial MT"/>
                <a:cs typeface="Arial MT"/>
              </a:rPr>
              <a:t>trouvez</a:t>
            </a:r>
            <a:r>
              <a:rPr sz="1800" spc="2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pas</a:t>
            </a:r>
            <a:r>
              <a:rPr sz="1800" spc="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le</a:t>
            </a:r>
            <a:r>
              <a:rPr sz="1800" spc="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document</a:t>
            </a:r>
            <a:r>
              <a:rPr sz="1800" spc="3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que</a:t>
            </a:r>
            <a:r>
              <a:rPr sz="1800" spc="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vous</a:t>
            </a:r>
            <a:r>
              <a:rPr sz="1800" spc="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recherchez</a:t>
            </a:r>
            <a:r>
              <a:rPr sz="1800" spc="3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?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950">
              <a:latin typeface="Arial MT"/>
              <a:cs typeface="Arial MT"/>
            </a:endParaRPr>
          </a:p>
          <a:p>
            <a:pPr marL="248920" indent="-236854">
              <a:lnSpc>
                <a:spcPct val="100000"/>
              </a:lnSpc>
              <a:buClr>
                <a:srgbClr val="003E20"/>
              </a:buClr>
              <a:buSzPct val="125000"/>
              <a:buFont typeface="Wingdings"/>
              <a:buChar char=""/>
              <a:tabLst>
                <a:tab pos="249554" algn="l"/>
              </a:tabLst>
            </a:pP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Utilisez</a:t>
            </a:r>
            <a:r>
              <a:rPr sz="1800" spc="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le</a:t>
            </a:r>
            <a:r>
              <a:rPr sz="1800" spc="-1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service</a:t>
            </a:r>
            <a:endParaRPr sz="1800">
              <a:latin typeface="Arial MT"/>
              <a:cs typeface="Arial MT"/>
            </a:endParaRPr>
          </a:p>
          <a:p>
            <a:pPr marL="12700" marR="5080">
              <a:lnSpc>
                <a:spcPct val="100000"/>
              </a:lnSpc>
              <a:spcBef>
                <a:spcPts val="1695"/>
              </a:spcBef>
            </a:pP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ou</a:t>
            </a:r>
            <a:r>
              <a:rPr sz="1800" spc="-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contactez</a:t>
            </a:r>
            <a:r>
              <a:rPr sz="1800" spc="1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un documentaliste</a:t>
            </a:r>
            <a:r>
              <a:rPr sz="1800" spc="2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de proximité</a:t>
            </a:r>
            <a:r>
              <a:rPr sz="1800" spc="3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géographique</a:t>
            </a:r>
            <a:r>
              <a:rPr sz="1800" spc="5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qui</a:t>
            </a:r>
            <a:r>
              <a:rPr sz="180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assure </a:t>
            </a:r>
            <a:r>
              <a:rPr sz="1800" spc="-484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ce service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xmlns="" id="{42E94DFC-5B34-C445-932D-A0DDDA7A0BE1}"/>
              </a:ext>
            </a:extLst>
          </p:cNvPr>
          <p:cNvSpPr txBox="1"/>
          <p:nvPr/>
        </p:nvSpPr>
        <p:spPr>
          <a:xfrm>
            <a:off x="2410307" y="3582181"/>
            <a:ext cx="4900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est</a:t>
            </a:r>
            <a:r>
              <a:rPr sz="1800" spc="-1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accessible</a:t>
            </a:r>
            <a:r>
              <a:rPr sz="1800" spc="1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5561"/>
                </a:solidFill>
                <a:latin typeface="Arial MT"/>
                <a:cs typeface="Arial MT"/>
              </a:rPr>
              <a:t>à</a:t>
            </a:r>
            <a:r>
              <a:rPr sz="1800" spc="-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tout</a:t>
            </a:r>
            <a:r>
              <a:rPr sz="1800" spc="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utilisateur</a:t>
            </a:r>
            <a:r>
              <a:rPr sz="1800" spc="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de</a:t>
            </a:r>
            <a:r>
              <a:rPr sz="1800" spc="-10" dirty="0">
                <a:solidFill>
                  <a:srgbClr val="275561"/>
                </a:solidFill>
                <a:latin typeface="Arial MT"/>
                <a:cs typeface="Arial MT"/>
              </a:rPr>
              <a:t> l’institut</a:t>
            </a:r>
            <a:r>
              <a:rPr sz="1800" spc="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et est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xmlns="" id="{6703729A-6998-FB49-A57A-398ADC8A180A}"/>
              </a:ext>
            </a:extLst>
          </p:cNvPr>
          <p:cNvSpPr txBox="1"/>
          <p:nvPr/>
        </p:nvSpPr>
        <p:spPr>
          <a:xfrm>
            <a:off x="402946" y="3856501"/>
            <a:ext cx="6510655" cy="1824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75561"/>
                </a:solidFill>
                <a:latin typeface="Arial MT"/>
                <a:cs typeface="Arial MT"/>
              </a:rPr>
              <a:t>gratuit.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tabLst>
                <a:tab pos="5345430" algn="l"/>
              </a:tabLst>
            </a:pPr>
            <a:r>
              <a:rPr sz="1800" spc="-10" dirty="0">
                <a:solidFill>
                  <a:srgbClr val="275561"/>
                </a:solidFill>
                <a:latin typeface="Arial MT"/>
                <a:cs typeface="Arial MT"/>
              </a:rPr>
              <a:t>Envoyez</a:t>
            </a:r>
            <a:r>
              <a:rPr sz="1800" spc="4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les</a:t>
            </a:r>
            <a:r>
              <a:rPr sz="1800" spc="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coordonnées</a:t>
            </a:r>
            <a:r>
              <a:rPr sz="1800" spc="4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du</a:t>
            </a:r>
            <a:r>
              <a:rPr sz="1800" spc="1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document</a:t>
            </a:r>
            <a:r>
              <a:rPr sz="1800" spc="2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demandé</a:t>
            </a:r>
            <a:r>
              <a:rPr sz="1800" spc="2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à	</a:t>
            </a:r>
            <a:r>
              <a:rPr sz="1800" dirty="0">
                <a:solidFill>
                  <a:srgbClr val="275561"/>
                </a:solidFill>
                <a:latin typeface="Arial MT"/>
                <a:cs typeface="Arial MT"/>
              </a:rPr>
              <a:t>: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5"/>
              </a:rPr>
              <a:t>ist-dedoc@inrae.fr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 dirty="0">
              <a:latin typeface="Arial MT"/>
              <a:cs typeface="Arial MT"/>
            </a:endParaRPr>
          </a:p>
          <a:p>
            <a:pPr marL="12700" marR="5080" indent="914400">
              <a:lnSpc>
                <a:spcPct val="100000"/>
              </a:lnSpc>
              <a:tabLst>
                <a:tab pos="3302000" algn="l"/>
              </a:tabLst>
            </a:pP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  <a:hlinkClick r:id="rId6"/>
              </a:rPr>
              <a:t>Plus</a:t>
            </a:r>
            <a:r>
              <a:rPr sz="1800" dirty="0">
                <a:solidFill>
                  <a:srgbClr val="275561"/>
                </a:solidFill>
                <a:latin typeface="Arial MT"/>
                <a:cs typeface="Arial MT"/>
                <a:hlinkClick r:id="rId6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  <a:hlinkClick r:id="rId6"/>
              </a:rPr>
              <a:t>d’informations</a:t>
            </a:r>
            <a:r>
              <a:rPr sz="1800" spc="30" dirty="0">
                <a:solidFill>
                  <a:srgbClr val="275561"/>
                </a:solidFill>
                <a:latin typeface="Arial MT"/>
                <a:cs typeface="Arial MT"/>
                <a:hlinkClick r:id="rId6"/>
              </a:rPr>
              <a:t> </a:t>
            </a:r>
            <a:r>
              <a:rPr sz="1800" dirty="0">
                <a:solidFill>
                  <a:srgbClr val="275561"/>
                </a:solidFill>
                <a:latin typeface="Arial MT"/>
                <a:cs typeface="Arial MT"/>
                <a:hlinkClick r:id="rId6"/>
              </a:rPr>
              <a:t>à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  <a:hlinkClick r:id="rId6"/>
              </a:rPr>
              <a:t> </a:t>
            </a:r>
            <a:r>
              <a:rPr sz="1800" dirty="0">
                <a:solidFill>
                  <a:srgbClr val="275561"/>
                </a:solidFill>
                <a:latin typeface="Arial MT"/>
                <a:cs typeface="Arial MT"/>
                <a:hlinkClick r:id="rId6"/>
              </a:rPr>
              <a:t>:	</a:t>
            </a:r>
            <a:r>
              <a:rPr sz="16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6"/>
              </a:rPr>
              <a:t>https://intranet.inrae.fr/ist/Chercher- </a:t>
            </a:r>
            <a:r>
              <a:rPr sz="1600" spc="-425" dirty="0">
                <a:solidFill>
                  <a:srgbClr val="0462C1"/>
                </a:solidFill>
                <a:latin typeface="Arial MT"/>
                <a:cs typeface="Arial MT"/>
                <a:hlinkClick r:id="rId6"/>
              </a:rPr>
              <a:t> </a:t>
            </a:r>
            <a:r>
              <a:rPr sz="16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6"/>
              </a:rPr>
              <a:t>Trouver/Demander-un-document</a:t>
            </a:r>
            <a:endParaRPr sz="1600" dirty="0">
              <a:latin typeface="Arial MT"/>
              <a:cs typeface="Arial MT"/>
            </a:endParaRPr>
          </a:p>
        </p:txBody>
      </p:sp>
      <p:pic>
        <p:nvPicPr>
          <p:cNvPr id="15" name="object 8">
            <a:extLst>
              <a:ext uri="{FF2B5EF4-FFF2-40B4-BE49-F238E27FC236}">
                <a16:creationId xmlns:a16="http://schemas.microsoft.com/office/drawing/2014/main" xmlns="" id="{F151BC92-4076-FB44-A7A2-DA7807CE6105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5335" y="3388180"/>
            <a:ext cx="1459020" cy="37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304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0170" y="157662"/>
            <a:ext cx="6858000" cy="4930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Consulter</a:t>
            </a:r>
            <a:r>
              <a:rPr lang="fr-FR" sz="3200" b="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lang="fr-FR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résultats </a:t>
            </a: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sz="3200" b="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</a:t>
            </a:r>
            <a:r>
              <a:rPr lang="fr-FR" sz="3200" b="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fr-FR" sz="3200" b="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</a:t>
            </a:r>
            <a:endParaRPr lang="fr-FR" sz="32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55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xmlns="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grpSp>
        <p:nvGrpSpPr>
          <p:cNvPr id="10" name="object 3">
            <a:extLst>
              <a:ext uri="{FF2B5EF4-FFF2-40B4-BE49-F238E27FC236}">
                <a16:creationId xmlns:a16="http://schemas.microsoft.com/office/drawing/2014/main" xmlns="" id="{A0CDD650-9837-0940-A123-BB351A9C97A0}"/>
              </a:ext>
            </a:extLst>
          </p:cNvPr>
          <p:cNvGrpSpPr/>
          <p:nvPr/>
        </p:nvGrpSpPr>
        <p:grpSpPr>
          <a:xfrm>
            <a:off x="297179" y="1050036"/>
            <a:ext cx="4757420" cy="1514475"/>
            <a:chOff x="297179" y="1050036"/>
            <a:chExt cx="4757420" cy="1514475"/>
          </a:xfrm>
        </p:grpSpPr>
        <p:pic>
          <p:nvPicPr>
            <p:cNvPr id="11" name="object 4">
              <a:extLst>
                <a:ext uri="{FF2B5EF4-FFF2-40B4-BE49-F238E27FC236}">
                  <a16:creationId xmlns:a16="http://schemas.microsoft.com/office/drawing/2014/main" xmlns="" id="{944FC1E7-8261-854E-AC3C-E7AFCDBC408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7179" y="1050036"/>
              <a:ext cx="2813304" cy="1467612"/>
            </a:xfrm>
            <a:prstGeom prst="rect">
              <a:avLst/>
            </a:prstGeom>
          </p:spPr>
        </p:pic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xmlns="" id="{780ED21A-0696-3846-8EC4-B642E450975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9431" y="1367027"/>
              <a:ext cx="4264914" cy="1197102"/>
            </a:xfrm>
            <a:prstGeom prst="rect">
              <a:avLst/>
            </a:prstGeom>
          </p:spPr>
        </p:pic>
      </p:grpSp>
      <p:sp>
        <p:nvSpPr>
          <p:cNvPr id="15" name="object 6">
            <a:extLst>
              <a:ext uri="{FF2B5EF4-FFF2-40B4-BE49-F238E27FC236}">
                <a16:creationId xmlns:a16="http://schemas.microsoft.com/office/drawing/2014/main" xmlns="" id="{855723DF-80A7-FB45-817E-3BFE851CFD49}"/>
              </a:ext>
            </a:extLst>
          </p:cNvPr>
          <p:cNvSpPr txBox="1"/>
          <p:nvPr/>
        </p:nvSpPr>
        <p:spPr>
          <a:xfrm>
            <a:off x="3491865" y="1528317"/>
            <a:ext cx="139509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" algn="ctr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007397"/>
                </a:solidFill>
                <a:latin typeface="Calibri"/>
                <a:cs typeface="Calibri"/>
              </a:rPr>
              <a:t>Review</a:t>
            </a:r>
            <a:r>
              <a:rPr sz="1800" spc="5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7397"/>
                </a:solidFill>
                <a:latin typeface="Calibri"/>
                <a:cs typeface="Calibri"/>
              </a:rPr>
              <a:t>:</a:t>
            </a:r>
            <a:r>
              <a:rPr sz="1800" spc="-10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7397"/>
                </a:solidFill>
                <a:latin typeface="Calibri"/>
                <a:cs typeface="Calibri"/>
              </a:rPr>
              <a:t>utile </a:t>
            </a:r>
            <a:r>
              <a:rPr sz="1800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7397"/>
                </a:solidFill>
                <a:latin typeface="Calibri"/>
                <a:cs typeface="Calibri"/>
              </a:rPr>
              <a:t>pour</a:t>
            </a:r>
            <a:r>
              <a:rPr sz="1800" spc="-75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7397"/>
                </a:solidFill>
                <a:latin typeface="Calibri"/>
                <a:cs typeface="Calibri"/>
              </a:rPr>
              <a:t>démarrer </a:t>
            </a:r>
            <a:r>
              <a:rPr sz="1800" spc="-390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7397"/>
                </a:solidFill>
                <a:latin typeface="Calibri"/>
                <a:cs typeface="Calibri"/>
              </a:rPr>
              <a:t>un</a:t>
            </a:r>
            <a:r>
              <a:rPr sz="1800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7397"/>
                </a:solidFill>
                <a:latin typeface="Calibri"/>
                <a:cs typeface="Calibri"/>
              </a:rPr>
              <a:t>sujet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6" name="object 7">
            <a:extLst>
              <a:ext uri="{FF2B5EF4-FFF2-40B4-BE49-F238E27FC236}">
                <a16:creationId xmlns:a16="http://schemas.microsoft.com/office/drawing/2014/main" xmlns="" id="{5D36D403-88EB-164B-83BA-9AEE547F7EBD}"/>
              </a:ext>
            </a:extLst>
          </p:cNvPr>
          <p:cNvGrpSpPr/>
          <p:nvPr/>
        </p:nvGrpSpPr>
        <p:grpSpPr>
          <a:xfrm>
            <a:off x="2107438" y="3441191"/>
            <a:ext cx="6357620" cy="2696210"/>
            <a:chOff x="2107438" y="3441191"/>
            <a:chExt cx="6357620" cy="2696210"/>
          </a:xfrm>
        </p:grpSpPr>
        <p:pic>
          <p:nvPicPr>
            <p:cNvPr id="17" name="object 8">
              <a:extLst>
                <a:ext uri="{FF2B5EF4-FFF2-40B4-BE49-F238E27FC236}">
                  <a16:creationId xmlns:a16="http://schemas.microsoft.com/office/drawing/2014/main" xmlns="" id="{624FC21E-5012-124D-83B1-0795774B8170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19884" y="4914899"/>
              <a:ext cx="4904232" cy="1038552"/>
            </a:xfrm>
            <a:prstGeom prst="rect">
              <a:avLst/>
            </a:prstGeom>
          </p:spPr>
        </p:pic>
        <p:sp>
          <p:nvSpPr>
            <p:cNvPr id="18" name="object 9">
              <a:extLst>
                <a:ext uri="{FF2B5EF4-FFF2-40B4-BE49-F238E27FC236}">
                  <a16:creationId xmlns:a16="http://schemas.microsoft.com/office/drawing/2014/main" xmlns="" id="{9F37F717-0B9F-7E4D-B39C-A7F95F6389AA}"/>
                </a:ext>
              </a:extLst>
            </p:cNvPr>
            <p:cNvSpPr/>
            <p:nvPr/>
          </p:nvSpPr>
          <p:spPr>
            <a:xfrm>
              <a:off x="2113788" y="4908803"/>
              <a:ext cx="4916805" cy="1222375"/>
            </a:xfrm>
            <a:custGeom>
              <a:avLst/>
              <a:gdLst/>
              <a:ahLst/>
              <a:cxnLst/>
              <a:rect l="l" t="t" r="r" b="b"/>
              <a:pathLst>
                <a:path w="4916805" h="1222375">
                  <a:moveTo>
                    <a:pt x="0" y="1222248"/>
                  </a:moveTo>
                  <a:lnTo>
                    <a:pt x="4916423" y="1222248"/>
                  </a:lnTo>
                  <a:lnTo>
                    <a:pt x="4916423" y="0"/>
                  </a:lnTo>
                  <a:lnTo>
                    <a:pt x="0" y="0"/>
                  </a:lnTo>
                  <a:lnTo>
                    <a:pt x="0" y="1222248"/>
                  </a:lnTo>
                  <a:close/>
                </a:path>
              </a:pathLst>
            </a:custGeom>
            <a:ln w="12192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0">
              <a:extLst>
                <a:ext uri="{FF2B5EF4-FFF2-40B4-BE49-F238E27FC236}">
                  <a16:creationId xmlns:a16="http://schemas.microsoft.com/office/drawing/2014/main" xmlns="" id="{A7A664AF-4A8B-6C41-B310-2ADA859CB8F5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74079" y="3441191"/>
              <a:ext cx="2490978" cy="1885950"/>
            </a:xfrm>
            <a:prstGeom prst="rect">
              <a:avLst/>
            </a:prstGeom>
          </p:spPr>
        </p:pic>
      </p:grpSp>
      <p:sp>
        <p:nvSpPr>
          <p:cNvPr id="20" name="object 11">
            <a:extLst>
              <a:ext uri="{FF2B5EF4-FFF2-40B4-BE49-F238E27FC236}">
                <a16:creationId xmlns:a16="http://schemas.microsoft.com/office/drawing/2014/main" xmlns="" id="{A2D20A21-F010-D240-8EED-7FCEE173AFC2}"/>
              </a:ext>
            </a:extLst>
          </p:cNvPr>
          <p:cNvSpPr txBox="1"/>
          <p:nvPr/>
        </p:nvSpPr>
        <p:spPr>
          <a:xfrm>
            <a:off x="7240905" y="3720845"/>
            <a:ext cx="720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7397"/>
                </a:solidFill>
                <a:latin typeface="Calibri"/>
                <a:cs typeface="Calibri"/>
              </a:rPr>
              <a:t>B</a:t>
            </a:r>
            <a:r>
              <a:rPr sz="1800" spc="-25" dirty="0">
                <a:solidFill>
                  <a:srgbClr val="007397"/>
                </a:solidFill>
                <a:latin typeface="Calibri"/>
                <a:cs typeface="Calibri"/>
              </a:rPr>
              <a:t>r</a:t>
            </a:r>
            <a:r>
              <a:rPr sz="1800" spc="-10" dirty="0">
                <a:solidFill>
                  <a:srgbClr val="007397"/>
                </a:solidFill>
                <a:latin typeface="Calibri"/>
                <a:cs typeface="Calibri"/>
              </a:rPr>
              <a:t>eve</a:t>
            </a:r>
            <a:r>
              <a:rPr sz="1800" dirty="0">
                <a:solidFill>
                  <a:srgbClr val="007397"/>
                </a:solidFill>
                <a:latin typeface="Calibri"/>
                <a:cs typeface="Calibri"/>
              </a:rPr>
              <a:t>ts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1" name="object 12">
            <a:extLst>
              <a:ext uri="{FF2B5EF4-FFF2-40B4-BE49-F238E27FC236}">
                <a16:creationId xmlns:a16="http://schemas.microsoft.com/office/drawing/2014/main" xmlns="" id="{47D5E694-058B-6C46-908F-FC7F0E4C23EF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653283" y="3386328"/>
            <a:ext cx="3830574" cy="1832610"/>
          </a:xfrm>
          <a:prstGeom prst="rect">
            <a:avLst/>
          </a:prstGeom>
        </p:spPr>
      </p:pic>
      <p:sp>
        <p:nvSpPr>
          <p:cNvPr id="22" name="object 13">
            <a:extLst>
              <a:ext uri="{FF2B5EF4-FFF2-40B4-BE49-F238E27FC236}">
                <a16:creationId xmlns:a16="http://schemas.microsoft.com/office/drawing/2014/main" xmlns="" id="{8EB4000B-A6AD-9340-9B53-E8783525A7C6}"/>
              </a:ext>
            </a:extLst>
          </p:cNvPr>
          <p:cNvSpPr txBox="1"/>
          <p:nvPr/>
        </p:nvSpPr>
        <p:spPr>
          <a:xfrm>
            <a:off x="2855467" y="3439159"/>
            <a:ext cx="3430904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5080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397"/>
                </a:solidFill>
                <a:latin typeface="Calibri"/>
                <a:cs typeface="Calibri"/>
              </a:rPr>
              <a:t>Documents</a:t>
            </a:r>
            <a:r>
              <a:rPr sz="1800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7397"/>
                </a:solidFill>
                <a:latin typeface="Calibri"/>
                <a:cs typeface="Calibri"/>
              </a:rPr>
              <a:t>qui ne</a:t>
            </a:r>
            <a:r>
              <a:rPr sz="1800" spc="5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7397"/>
                </a:solidFill>
                <a:latin typeface="Calibri"/>
                <a:cs typeface="Calibri"/>
              </a:rPr>
              <a:t>sont</a:t>
            </a:r>
            <a:r>
              <a:rPr sz="1800" spc="-25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7397"/>
                </a:solidFill>
                <a:latin typeface="Calibri"/>
                <a:cs typeface="Calibri"/>
              </a:rPr>
              <a:t>pas</a:t>
            </a:r>
            <a:r>
              <a:rPr sz="1800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7397"/>
                </a:solidFill>
                <a:latin typeface="Calibri"/>
                <a:cs typeface="Calibri"/>
              </a:rPr>
              <a:t>indexés </a:t>
            </a:r>
            <a:r>
              <a:rPr sz="1800" spc="-5" dirty="0">
                <a:solidFill>
                  <a:srgbClr val="007397"/>
                </a:solidFill>
                <a:latin typeface="Calibri"/>
                <a:cs typeface="Calibri"/>
              </a:rPr>
              <a:t> dans </a:t>
            </a:r>
            <a:r>
              <a:rPr sz="1800" spc="-10" dirty="0">
                <a:solidFill>
                  <a:srgbClr val="007397"/>
                </a:solidFill>
                <a:latin typeface="Calibri"/>
                <a:cs typeface="Calibri"/>
              </a:rPr>
              <a:t>Scopus</a:t>
            </a:r>
            <a:r>
              <a:rPr sz="1800" spc="5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7397"/>
                </a:solidFill>
                <a:latin typeface="Calibri"/>
                <a:cs typeface="Calibri"/>
              </a:rPr>
              <a:t>mais qui</a:t>
            </a:r>
            <a:r>
              <a:rPr sz="1800" spc="-5" dirty="0">
                <a:solidFill>
                  <a:srgbClr val="007397"/>
                </a:solidFill>
                <a:latin typeface="Calibri"/>
                <a:cs typeface="Calibri"/>
              </a:rPr>
              <a:t> sont</a:t>
            </a:r>
            <a:r>
              <a:rPr sz="1800" spc="-15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7397"/>
                </a:solidFill>
                <a:latin typeface="Calibri"/>
                <a:cs typeface="Calibri"/>
              </a:rPr>
              <a:t>cités</a:t>
            </a:r>
            <a:r>
              <a:rPr sz="1800" spc="10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7397"/>
                </a:solidFill>
                <a:latin typeface="Calibri"/>
                <a:cs typeface="Calibri"/>
              </a:rPr>
              <a:t>dans </a:t>
            </a:r>
            <a:r>
              <a:rPr sz="1800" spc="-395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7397"/>
                </a:solidFill>
                <a:latin typeface="Calibri"/>
                <a:cs typeface="Calibri"/>
              </a:rPr>
              <a:t>la</a:t>
            </a:r>
            <a:r>
              <a:rPr sz="1800" spc="5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7397"/>
                </a:solidFill>
                <a:latin typeface="Calibri"/>
                <a:cs typeface="Calibri"/>
              </a:rPr>
              <a:t>biblio</a:t>
            </a:r>
            <a:r>
              <a:rPr sz="1800" spc="20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007397"/>
                </a:solidFill>
                <a:latin typeface="Calibri"/>
                <a:cs typeface="Calibri"/>
              </a:rPr>
              <a:t>d’articles</a:t>
            </a:r>
            <a:endParaRPr sz="1800">
              <a:latin typeface="Calibri"/>
              <a:cs typeface="Calibri"/>
            </a:endParaRPr>
          </a:p>
          <a:p>
            <a:pPr marL="48895" algn="ctr">
              <a:lnSpc>
                <a:spcPct val="100000"/>
              </a:lnSpc>
            </a:pPr>
            <a:r>
              <a:rPr sz="1800" spc="-5" dirty="0">
                <a:solidFill>
                  <a:srgbClr val="007397"/>
                </a:solidFill>
                <a:latin typeface="Calibri"/>
                <a:cs typeface="Calibri"/>
              </a:rPr>
              <a:t>(ou</a:t>
            </a:r>
            <a:r>
              <a:rPr sz="1800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7397"/>
                </a:solidFill>
                <a:latin typeface="Calibri"/>
                <a:cs typeface="Calibri"/>
              </a:rPr>
              <a:t>citations</a:t>
            </a:r>
            <a:r>
              <a:rPr sz="1800" spc="-5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7397"/>
                </a:solidFill>
                <a:latin typeface="Calibri"/>
                <a:cs typeface="Calibri"/>
              </a:rPr>
              <a:t>incomplètes)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55459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165968"/>
            <a:ext cx="8226146" cy="4930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3200" b="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Consulter</a:t>
            </a:r>
            <a:r>
              <a:rPr lang="fr-FR" sz="3200" b="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lang="fr-FR" sz="3200" b="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</a:t>
            </a:r>
            <a:r>
              <a:rPr lang="fr-FR" sz="3200" b="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FR" sz="3200" b="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Affichage</a:t>
            </a:r>
            <a:r>
              <a:rPr lang="fr-FR" sz="3200" b="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d’une</a:t>
            </a:r>
            <a:r>
              <a:rPr lang="fr-FR" sz="3200" b="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référence</a:t>
            </a:r>
            <a:endParaRPr lang="fr-FR" sz="32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56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6858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xmlns="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grpSp>
        <p:nvGrpSpPr>
          <p:cNvPr id="10" name="object 3">
            <a:extLst>
              <a:ext uri="{FF2B5EF4-FFF2-40B4-BE49-F238E27FC236}">
                <a16:creationId xmlns:a16="http://schemas.microsoft.com/office/drawing/2014/main" xmlns="" id="{6747ED7C-7894-DE47-9B85-4680A1A7F258}"/>
              </a:ext>
            </a:extLst>
          </p:cNvPr>
          <p:cNvGrpSpPr/>
          <p:nvPr/>
        </p:nvGrpSpPr>
        <p:grpSpPr>
          <a:xfrm>
            <a:off x="218296" y="880024"/>
            <a:ext cx="8460740" cy="5420866"/>
            <a:chOff x="41148" y="780286"/>
            <a:chExt cx="8460740" cy="6088380"/>
          </a:xfrm>
        </p:grpSpPr>
        <p:pic>
          <p:nvPicPr>
            <p:cNvPr id="11" name="object 4">
              <a:extLst>
                <a:ext uri="{FF2B5EF4-FFF2-40B4-BE49-F238E27FC236}">
                  <a16:creationId xmlns:a16="http://schemas.microsoft.com/office/drawing/2014/main" xmlns="" id="{7E076C14-EE67-A642-AF40-7B773B35430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10912" y="3019043"/>
              <a:ext cx="2350769" cy="1038605"/>
            </a:xfrm>
            <a:prstGeom prst="rect">
              <a:avLst/>
            </a:prstGeom>
          </p:spPr>
        </p:pic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xmlns="" id="{152DA676-3C0D-A24A-A844-FFCA45D06611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65776" y="4148327"/>
              <a:ext cx="2281428" cy="2688584"/>
            </a:xfrm>
            <a:prstGeom prst="rect">
              <a:avLst/>
            </a:prstGeom>
          </p:spPr>
        </p:pic>
        <p:sp>
          <p:nvSpPr>
            <p:cNvPr id="15" name="object 6">
              <a:extLst>
                <a:ext uri="{FF2B5EF4-FFF2-40B4-BE49-F238E27FC236}">
                  <a16:creationId xmlns:a16="http://schemas.microsoft.com/office/drawing/2014/main" xmlns="" id="{887D4D3F-0F63-F542-82C6-B34B6854A04A}"/>
                </a:ext>
              </a:extLst>
            </p:cNvPr>
            <p:cNvSpPr/>
            <p:nvPr/>
          </p:nvSpPr>
          <p:spPr>
            <a:xfrm>
              <a:off x="5055869" y="4138421"/>
              <a:ext cx="2301240" cy="2719705"/>
            </a:xfrm>
            <a:custGeom>
              <a:avLst/>
              <a:gdLst/>
              <a:ahLst/>
              <a:cxnLst/>
              <a:rect l="l" t="t" r="r" b="b"/>
              <a:pathLst>
                <a:path w="2301240" h="2719704">
                  <a:moveTo>
                    <a:pt x="2301239" y="2719578"/>
                  </a:moveTo>
                  <a:lnTo>
                    <a:pt x="2301239" y="0"/>
                  </a:lnTo>
                  <a:lnTo>
                    <a:pt x="0" y="0"/>
                  </a:lnTo>
                  <a:lnTo>
                    <a:pt x="0" y="2719578"/>
                  </a:lnTo>
                </a:path>
              </a:pathLst>
            </a:custGeom>
            <a:ln w="19812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7">
              <a:extLst>
                <a:ext uri="{FF2B5EF4-FFF2-40B4-BE49-F238E27FC236}">
                  <a16:creationId xmlns:a16="http://schemas.microsoft.com/office/drawing/2014/main" xmlns="" id="{D27CFF83-ABE2-F44F-8052-9ABBCCB339DB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35695" y="3987545"/>
              <a:ext cx="171156" cy="229997"/>
            </a:xfrm>
            <a:prstGeom prst="rect">
              <a:avLst/>
            </a:prstGeom>
          </p:spPr>
        </p:pic>
        <p:pic>
          <p:nvPicPr>
            <p:cNvPr id="17" name="object 8">
              <a:extLst>
                <a:ext uri="{FF2B5EF4-FFF2-40B4-BE49-F238E27FC236}">
                  <a16:creationId xmlns:a16="http://schemas.microsoft.com/office/drawing/2014/main" xmlns="" id="{1178CFD0-9AD6-A149-ABEE-1907B3F3A438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148" y="780286"/>
              <a:ext cx="7563611" cy="6077710"/>
            </a:xfrm>
            <a:prstGeom prst="rect">
              <a:avLst/>
            </a:prstGeom>
          </p:spPr>
        </p:pic>
        <p:pic>
          <p:nvPicPr>
            <p:cNvPr id="18" name="object 9">
              <a:extLst>
                <a:ext uri="{FF2B5EF4-FFF2-40B4-BE49-F238E27FC236}">
                  <a16:creationId xmlns:a16="http://schemas.microsoft.com/office/drawing/2014/main" xmlns="" id="{5F1EDC3F-42A0-E441-8882-ECCD22D566A1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4628" y="1534655"/>
              <a:ext cx="7287006" cy="1002042"/>
            </a:xfrm>
            <a:prstGeom prst="rect">
              <a:avLst/>
            </a:prstGeom>
          </p:spPr>
        </p:pic>
      </p:grpSp>
      <p:sp>
        <p:nvSpPr>
          <p:cNvPr id="19" name="object 10">
            <a:extLst>
              <a:ext uri="{FF2B5EF4-FFF2-40B4-BE49-F238E27FC236}">
                <a16:creationId xmlns:a16="http://schemas.microsoft.com/office/drawing/2014/main" xmlns="" id="{9EAF5937-1AE7-784B-93DE-2280D608EE6F}"/>
              </a:ext>
            </a:extLst>
          </p:cNvPr>
          <p:cNvSpPr txBox="1"/>
          <p:nvPr/>
        </p:nvSpPr>
        <p:spPr>
          <a:xfrm>
            <a:off x="5063600" y="1665441"/>
            <a:ext cx="3176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7397"/>
                </a:solidFill>
                <a:latin typeface="Calibri"/>
                <a:cs typeface="Calibri"/>
              </a:rPr>
              <a:t>Informations</a:t>
            </a:r>
            <a:r>
              <a:rPr sz="1800" spc="-20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7397"/>
                </a:solidFill>
                <a:latin typeface="Calibri"/>
                <a:cs typeface="Calibri"/>
              </a:rPr>
              <a:t>sur</a:t>
            </a:r>
            <a:r>
              <a:rPr sz="1800" spc="-10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7397"/>
                </a:solidFill>
                <a:latin typeface="Calibri"/>
                <a:cs typeface="Calibri"/>
              </a:rPr>
              <a:t>la</a:t>
            </a:r>
            <a:r>
              <a:rPr sz="1800" spc="5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7397"/>
                </a:solidFill>
                <a:latin typeface="Calibri"/>
                <a:cs typeface="Calibri"/>
              </a:rPr>
              <a:t>revue</a:t>
            </a:r>
            <a:r>
              <a:rPr sz="1800" spc="5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spc="-30" dirty="0">
                <a:solidFill>
                  <a:srgbClr val="007397"/>
                </a:solidFill>
                <a:latin typeface="Calibri"/>
                <a:cs typeface="Calibri"/>
              </a:rPr>
              <a:t>(Editeur, </a:t>
            </a:r>
            <a:r>
              <a:rPr sz="1800" spc="-395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7397"/>
                </a:solidFill>
                <a:latin typeface="Calibri"/>
                <a:cs typeface="Calibri"/>
              </a:rPr>
              <a:t>Subject </a:t>
            </a:r>
            <a:r>
              <a:rPr sz="1800" spc="-10" dirty="0">
                <a:solidFill>
                  <a:srgbClr val="007397"/>
                </a:solidFill>
                <a:latin typeface="Calibri"/>
                <a:cs typeface="Calibri"/>
              </a:rPr>
              <a:t>Area,</a:t>
            </a:r>
            <a:r>
              <a:rPr sz="1800" spc="5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7397"/>
                </a:solidFill>
                <a:latin typeface="Calibri"/>
                <a:cs typeface="Calibri"/>
              </a:rPr>
              <a:t>indicateurs,</a:t>
            </a:r>
            <a:r>
              <a:rPr sz="1800" spc="15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7397"/>
                </a:solidFill>
                <a:latin typeface="Calibri"/>
                <a:cs typeface="Calibri"/>
              </a:rPr>
              <a:t>…)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20" name="object 11">
            <a:extLst>
              <a:ext uri="{FF2B5EF4-FFF2-40B4-BE49-F238E27FC236}">
                <a16:creationId xmlns:a16="http://schemas.microsoft.com/office/drawing/2014/main" xmlns="" id="{0E2E4652-DA5E-624C-8695-ACF9ABD7308C}"/>
              </a:ext>
            </a:extLst>
          </p:cNvPr>
          <p:cNvGrpSpPr/>
          <p:nvPr/>
        </p:nvGrpSpPr>
        <p:grpSpPr>
          <a:xfrm>
            <a:off x="2246740" y="3360990"/>
            <a:ext cx="6930390" cy="2536296"/>
            <a:chOff x="2069592" y="3616452"/>
            <a:chExt cx="6930390" cy="2848610"/>
          </a:xfrm>
        </p:grpSpPr>
        <p:pic>
          <p:nvPicPr>
            <p:cNvPr id="21" name="object 12">
              <a:extLst>
                <a:ext uri="{FF2B5EF4-FFF2-40B4-BE49-F238E27FC236}">
                  <a16:creationId xmlns:a16="http://schemas.microsoft.com/office/drawing/2014/main" xmlns="" id="{017CCC3F-9C95-1242-AA12-DE89705C117F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07692" y="5245608"/>
              <a:ext cx="5935980" cy="1181100"/>
            </a:xfrm>
            <a:prstGeom prst="rect">
              <a:avLst/>
            </a:prstGeom>
          </p:spPr>
        </p:pic>
        <p:sp>
          <p:nvSpPr>
            <p:cNvPr id="22" name="object 13">
              <a:extLst>
                <a:ext uri="{FF2B5EF4-FFF2-40B4-BE49-F238E27FC236}">
                  <a16:creationId xmlns:a16="http://schemas.microsoft.com/office/drawing/2014/main" xmlns="" id="{9D32352E-37A4-FB4A-B8AD-D48F0A89D3E8}"/>
                </a:ext>
              </a:extLst>
            </p:cNvPr>
            <p:cNvSpPr/>
            <p:nvPr/>
          </p:nvSpPr>
          <p:spPr>
            <a:xfrm>
              <a:off x="2088642" y="5226558"/>
              <a:ext cx="5974080" cy="1219200"/>
            </a:xfrm>
            <a:custGeom>
              <a:avLst/>
              <a:gdLst/>
              <a:ahLst/>
              <a:cxnLst/>
              <a:rect l="l" t="t" r="r" b="b"/>
              <a:pathLst>
                <a:path w="5974080" h="1219200">
                  <a:moveTo>
                    <a:pt x="0" y="1219200"/>
                  </a:moveTo>
                  <a:lnTo>
                    <a:pt x="5974080" y="1219200"/>
                  </a:lnTo>
                  <a:lnTo>
                    <a:pt x="5974080" y="0"/>
                  </a:lnTo>
                  <a:lnTo>
                    <a:pt x="0" y="0"/>
                  </a:lnTo>
                  <a:lnTo>
                    <a:pt x="0" y="1219200"/>
                  </a:lnTo>
                  <a:close/>
                </a:path>
              </a:pathLst>
            </a:custGeom>
            <a:ln w="38100">
              <a:solidFill>
                <a:srgbClr val="0073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14">
              <a:extLst>
                <a:ext uri="{FF2B5EF4-FFF2-40B4-BE49-F238E27FC236}">
                  <a16:creationId xmlns:a16="http://schemas.microsoft.com/office/drawing/2014/main" xmlns="" id="{3ECA5A23-97F4-6243-82CC-ABA08A690ED6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56020" y="3616452"/>
              <a:ext cx="2743962" cy="1646682"/>
            </a:xfrm>
            <a:prstGeom prst="rect">
              <a:avLst/>
            </a:prstGeom>
          </p:spPr>
        </p:pic>
      </p:grpSp>
      <p:sp>
        <p:nvSpPr>
          <p:cNvPr id="25" name="object 15">
            <a:extLst>
              <a:ext uri="{FF2B5EF4-FFF2-40B4-BE49-F238E27FC236}">
                <a16:creationId xmlns:a16="http://schemas.microsoft.com/office/drawing/2014/main" xmlns="" id="{FC86D24D-F051-6042-B6BB-56E0FA5CD436}"/>
              </a:ext>
            </a:extLst>
          </p:cNvPr>
          <p:cNvSpPr txBox="1"/>
          <p:nvPr/>
        </p:nvSpPr>
        <p:spPr>
          <a:xfrm>
            <a:off x="7407689" y="3346065"/>
            <a:ext cx="148145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7397"/>
                </a:solidFill>
                <a:latin typeface="Calibri"/>
                <a:cs typeface="Calibri"/>
              </a:rPr>
              <a:t>Information </a:t>
            </a:r>
            <a:r>
              <a:rPr sz="1800" spc="-5" dirty="0">
                <a:solidFill>
                  <a:srgbClr val="007397"/>
                </a:solidFill>
                <a:latin typeface="Calibri"/>
                <a:cs typeface="Calibri"/>
              </a:rPr>
              <a:t> bib</a:t>
            </a:r>
            <a:r>
              <a:rPr sz="1800" spc="-10" dirty="0">
                <a:solidFill>
                  <a:srgbClr val="007397"/>
                </a:solidFill>
                <a:latin typeface="Calibri"/>
                <a:cs typeface="Calibri"/>
              </a:rPr>
              <a:t>l</a:t>
            </a:r>
            <a:r>
              <a:rPr sz="1800" spc="-5" dirty="0">
                <a:solidFill>
                  <a:srgbClr val="007397"/>
                </a:solidFill>
                <a:latin typeface="Calibri"/>
                <a:cs typeface="Calibri"/>
              </a:rPr>
              <a:t>iog</a:t>
            </a:r>
            <a:r>
              <a:rPr sz="1800" spc="-40" dirty="0">
                <a:solidFill>
                  <a:srgbClr val="007397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007397"/>
                </a:solidFill>
                <a:latin typeface="Calibri"/>
                <a:cs typeface="Calibri"/>
              </a:rPr>
              <a:t>ap</a:t>
            </a:r>
            <a:r>
              <a:rPr sz="1800" spc="5" dirty="0">
                <a:solidFill>
                  <a:srgbClr val="007397"/>
                </a:solidFill>
                <a:latin typeface="Calibri"/>
                <a:cs typeface="Calibri"/>
              </a:rPr>
              <a:t>h</a:t>
            </a:r>
            <a:r>
              <a:rPr sz="1800" spc="-5" dirty="0">
                <a:solidFill>
                  <a:srgbClr val="007397"/>
                </a:solidFill>
                <a:latin typeface="Calibri"/>
                <a:cs typeface="Calibri"/>
              </a:rPr>
              <a:t>iq</a:t>
            </a:r>
            <a:r>
              <a:rPr sz="1800" dirty="0">
                <a:solidFill>
                  <a:srgbClr val="007397"/>
                </a:solidFill>
                <a:latin typeface="Calibri"/>
                <a:cs typeface="Calibri"/>
              </a:rPr>
              <a:t>ue  sur</a:t>
            </a:r>
            <a:r>
              <a:rPr sz="1800" spc="-15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007397"/>
                </a:solidFill>
                <a:latin typeface="Calibri"/>
                <a:cs typeface="Calibri"/>
              </a:rPr>
              <a:t>l’article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89947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0170" y="141632"/>
            <a:ext cx="8212430" cy="48705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3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Consulter</a:t>
            </a:r>
            <a:r>
              <a:rPr lang="fr-FR" sz="30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lang="fr-FR" sz="3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</a:t>
            </a:r>
            <a:r>
              <a:rPr lang="fr-FR" sz="30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fr-FR" sz="3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mots-clés</a:t>
            </a:r>
            <a:r>
              <a:rPr lang="fr-FR" sz="3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fr-FR" sz="3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indexation</a:t>
            </a:r>
            <a:endParaRPr lang="fr-FR" sz="3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57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xmlns="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pic>
        <p:nvPicPr>
          <p:cNvPr id="10" name="object 3">
            <a:extLst>
              <a:ext uri="{FF2B5EF4-FFF2-40B4-BE49-F238E27FC236}">
                <a16:creationId xmlns:a16="http://schemas.microsoft.com/office/drawing/2014/main" xmlns="" id="{8D322CFA-4D9F-6B4B-AC08-2422B52422B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4585" y="925339"/>
            <a:ext cx="6119312" cy="4396711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:a16="http://schemas.microsoft.com/office/drawing/2014/main" xmlns="" id="{DF804B00-9C73-7F49-A898-0E721CFDFFF6}"/>
              </a:ext>
            </a:extLst>
          </p:cNvPr>
          <p:cNvSpPr txBox="1"/>
          <p:nvPr/>
        </p:nvSpPr>
        <p:spPr>
          <a:xfrm>
            <a:off x="1826920" y="856715"/>
            <a:ext cx="6290310" cy="1044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AE173A"/>
                </a:solidFill>
                <a:latin typeface="Calibri"/>
                <a:cs typeface="Calibri"/>
              </a:rPr>
              <a:t>Mots-clés</a:t>
            </a:r>
            <a:r>
              <a:rPr sz="1800" b="1" spc="-80" dirty="0">
                <a:solidFill>
                  <a:srgbClr val="AE173A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AE173A"/>
                </a:solidFill>
                <a:latin typeface="Calibri"/>
                <a:cs typeface="Calibri"/>
              </a:rPr>
              <a:t>auteurs</a:t>
            </a:r>
            <a:endParaRPr sz="18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1800" b="1" spc="-30" dirty="0">
                <a:solidFill>
                  <a:srgbClr val="AE173A"/>
                </a:solidFill>
                <a:latin typeface="Calibri"/>
                <a:cs typeface="Calibri"/>
              </a:rPr>
              <a:t>Termes</a:t>
            </a:r>
            <a:r>
              <a:rPr sz="1800" b="1" spc="-20" dirty="0">
                <a:solidFill>
                  <a:srgbClr val="AE173A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AE173A"/>
                </a:solidFill>
                <a:latin typeface="Calibri"/>
                <a:cs typeface="Calibri"/>
              </a:rPr>
              <a:t>ajoutés</a:t>
            </a:r>
            <a:r>
              <a:rPr sz="1800" b="1" spc="-15" dirty="0">
                <a:solidFill>
                  <a:srgbClr val="AE173A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AE173A"/>
                </a:solidFill>
                <a:latin typeface="Calibri"/>
                <a:cs typeface="Calibri"/>
              </a:rPr>
              <a:t>par</a:t>
            </a:r>
            <a:r>
              <a:rPr sz="1800" b="1" spc="-40" dirty="0">
                <a:solidFill>
                  <a:srgbClr val="AE173A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AE173A"/>
                </a:solidFill>
                <a:latin typeface="Calibri"/>
                <a:cs typeface="Calibri"/>
              </a:rPr>
              <a:t>Scopus</a:t>
            </a:r>
            <a:r>
              <a:rPr sz="1800" b="1" spc="-35" dirty="0">
                <a:solidFill>
                  <a:srgbClr val="AE173A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AE173A"/>
                </a:solidFill>
                <a:latin typeface="Calibri"/>
                <a:cs typeface="Calibri"/>
              </a:rPr>
              <a:t>à</a:t>
            </a:r>
            <a:r>
              <a:rPr sz="1800" b="1" spc="15" dirty="0">
                <a:solidFill>
                  <a:srgbClr val="AE173A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AE173A"/>
                </a:solidFill>
                <a:latin typeface="Calibri"/>
                <a:cs typeface="Calibri"/>
              </a:rPr>
              <a:t>partir</a:t>
            </a:r>
            <a:r>
              <a:rPr sz="1800" b="1" spc="-20" dirty="0">
                <a:solidFill>
                  <a:srgbClr val="AE173A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AE173A"/>
                </a:solidFill>
                <a:latin typeface="Calibri"/>
                <a:cs typeface="Calibri"/>
              </a:rPr>
              <a:t>de</a:t>
            </a:r>
            <a:r>
              <a:rPr sz="1800" b="1" spc="-5" dirty="0">
                <a:solidFill>
                  <a:srgbClr val="AE173A"/>
                </a:solidFill>
                <a:latin typeface="Calibri"/>
                <a:cs typeface="Calibri"/>
              </a:rPr>
              <a:t> thésaurus</a:t>
            </a:r>
            <a:r>
              <a:rPr sz="1800" b="1" spc="-45" dirty="0">
                <a:solidFill>
                  <a:srgbClr val="AE173A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AE173A"/>
                </a:solidFill>
                <a:latin typeface="Calibri"/>
                <a:cs typeface="Calibri"/>
              </a:rPr>
              <a:t>(listes</a:t>
            </a:r>
            <a:r>
              <a:rPr sz="1800" b="1" spc="-20" dirty="0">
                <a:solidFill>
                  <a:srgbClr val="AE173A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AE173A"/>
                </a:solidFill>
                <a:latin typeface="Calibri"/>
                <a:cs typeface="Calibri"/>
              </a:rPr>
              <a:t>de</a:t>
            </a:r>
            <a:r>
              <a:rPr sz="1800" b="1" spc="-5" dirty="0">
                <a:solidFill>
                  <a:srgbClr val="AE173A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AE173A"/>
                </a:solidFill>
                <a:latin typeface="Calibri"/>
                <a:cs typeface="Calibri"/>
              </a:rPr>
              <a:t>termes</a:t>
            </a:r>
            <a:r>
              <a:rPr sz="1800" b="1" spc="-25" dirty="0">
                <a:solidFill>
                  <a:srgbClr val="AE173A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AE173A"/>
                </a:solidFill>
                <a:latin typeface="Calibri"/>
                <a:cs typeface="Calibri"/>
              </a:rPr>
              <a:t>)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xmlns="" id="{040B607A-B2B7-EF43-81E0-B6638FE87263}"/>
              </a:ext>
            </a:extLst>
          </p:cNvPr>
          <p:cNvSpPr txBox="1"/>
          <p:nvPr/>
        </p:nvSpPr>
        <p:spPr>
          <a:xfrm>
            <a:off x="378142" y="5479969"/>
            <a:ext cx="838771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AE17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peut </a:t>
            </a:r>
            <a:r>
              <a:rPr sz="1600" spc="-10" dirty="0">
                <a:solidFill>
                  <a:srgbClr val="AE17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également </a:t>
            </a:r>
            <a:r>
              <a:rPr sz="1600" dirty="0">
                <a:solidFill>
                  <a:srgbClr val="AE17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sz="1600" spc="-10" dirty="0">
                <a:solidFill>
                  <a:srgbClr val="AE17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avoir </a:t>
            </a:r>
            <a:r>
              <a:rPr sz="1600" dirty="0">
                <a:solidFill>
                  <a:srgbClr val="AE17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 </a:t>
            </a:r>
            <a:r>
              <a:rPr sz="1600" spc="-5" dirty="0">
                <a:solidFill>
                  <a:srgbClr val="AE17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Chemicals (produits </a:t>
            </a:r>
            <a:r>
              <a:rPr sz="1600" spc="-10" dirty="0">
                <a:solidFill>
                  <a:srgbClr val="AE17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chimiques) </a:t>
            </a:r>
            <a:r>
              <a:rPr sz="1600" spc="-5" dirty="0">
                <a:solidFill>
                  <a:srgbClr val="AE17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 </a:t>
            </a:r>
            <a:r>
              <a:rPr sz="1600" dirty="0">
                <a:solidFill>
                  <a:srgbClr val="AE17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 </a:t>
            </a:r>
            <a:r>
              <a:rPr sz="1600" spc="-5" dirty="0">
                <a:solidFill>
                  <a:srgbClr val="AE17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 </a:t>
            </a:r>
            <a:r>
              <a:rPr sz="1600" spc="-10" dirty="0">
                <a:solidFill>
                  <a:srgbClr val="AE17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Registry </a:t>
            </a:r>
            <a:r>
              <a:rPr sz="1600" spc="-5" dirty="0">
                <a:solidFill>
                  <a:srgbClr val="AE17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Numbers </a:t>
            </a:r>
            <a:r>
              <a:rPr sz="1600" dirty="0">
                <a:solidFill>
                  <a:srgbClr val="AE17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(n° </a:t>
            </a:r>
            <a:r>
              <a:rPr sz="1600" spc="-10" dirty="0">
                <a:solidFill>
                  <a:srgbClr val="AE17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enregistrement </a:t>
            </a:r>
            <a:r>
              <a:rPr sz="1600" spc="-5" dirty="0">
                <a:solidFill>
                  <a:srgbClr val="AE17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CAS), </a:t>
            </a:r>
            <a:r>
              <a:rPr sz="1600" dirty="0">
                <a:solidFill>
                  <a:srgbClr val="AE17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 </a:t>
            </a:r>
            <a:r>
              <a:rPr sz="1600" spc="-15" dirty="0">
                <a:solidFill>
                  <a:srgbClr val="AE17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Tradenames </a:t>
            </a:r>
            <a:r>
              <a:rPr sz="1600" spc="-10" dirty="0">
                <a:solidFill>
                  <a:srgbClr val="AE17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(dénominations commerciales) </a:t>
            </a:r>
            <a:r>
              <a:rPr sz="1600" spc="-5" dirty="0">
                <a:solidFill>
                  <a:srgbClr val="AE17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 </a:t>
            </a:r>
            <a:r>
              <a:rPr sz="1600" dirty="0">
                <a:solidFill>
                  <a:srgbClr val="AE17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</a:t>
            </a:r>
            <a:r>
              <a:rPr sz="1600" spc="-395" dirty="0">
                <a:solidFill>
                  <a:srgbClr val="AE17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solidFill>
                  <a:srgbClr val="AE17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Manufacters</a:t>
            </a:r>
            <a:r>
              <a:rPr sz="1600" spc="-25" dirty="0">
                <a:solidFill>
                  <a:srgbClr val="AE17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AE17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(fabricants)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8199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3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SciVal</a:t>
            </a:r>
            <a:r>
              <a:rPr lang="fr-FR" b="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</a:t>
            </a:r>
            <a:r>
              <a:rPr lang="fr-FR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Prominence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58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xmlns="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grpSp>
        <p:nvGrpSpPr>
          <p:cNvPr id="10" name="object 3">
            <a:extLst>
              <a:ext uri="{FF2B5EF4-FFF2-40B4-BE49-F238E27FC236}">
                <a16:creationId xmlns:a16="http://schemas.microsoft.com/office/drawing/2014/main" xmlns="" id="{7AA90229-76D3-4D42-BE34-640EAABD0FB7}"/>
              </a:ext>
            </a:extLst>
          </p:cNvPr>
          <p:cNvGrpSpPr/>
          <p:nvPr/>
        </p:nvGrpSpPr>
        <p:grpSpPr>
          <a:xfrm>
            <a:off x="376442" y="1802519"/>
            <a:ext cx="3134995" cy="1509395"/>
            <a:chOff x="369204" y="1969425"/>
            <a:chExt cx="3134995" cy="1509395"/>
          </a:xfrm>
        </p:grpSpPr>
        <p:pic>
          <p:nvPicPr>
            <p:cNvPr id="11" name="object 4">
              <a:extLst>
                <a:ext uri="{FF2B5EF4-FFF2-40B4-BE49-F238E27FC236}">
                  <a16:creationId xmlns:a16="http://schemas.microsoft.com/office/drawing/2014/main" xmlns="" id="{65927DF9-BBC3-174B-996B-ADAD3E62ED94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9204" y="1969425"/>
              <a:ext cx="3134766" cy="914670"/>
            </a:xfrm>
            <a:prstGeom prst="rect">
              <a:avLst/>
            </a:prstGeom>
          </p:spPr>
        </p:pic>
        <p:sp>
          <p:nvSpPr>
            <p:cNvPr id="14" name="object 5">
              <a:extLst>
                <a:ext uri="{FF2B5EF4-FFF2-40B4-BE49-F238E27FC236}">
                  <a16:creationId xmlns:a16="http://schemas.microsoft.com/office/drawing/2014/main" xmlns="" id="{A5E8C237-2831-2B44-A9AA-28408923AF87}"/>
                </a:ext>
              </a:extLst>
            </p:cNvPr>
            <p:cNvSpPr/>
            <p:nvPr/>
          </p:nvSpPr>
          <p:spPr>
            <a:xfrm>
              <a:off x="1392936" y="2520061"/>
              <a:ext cx="428625" cy="958215"/>
            </a:xfrm>
            <a:custGeom>
              <a:avLst/>
              <a:gdLst/>
              <a:ahLst/>
              <a:cxnLst/>
              <a:rect l="l" t="t" r="r" b="b"/>
              <a:pathLst>
                <a:path w="428625" h="958214">
                  <a:moveTo>
                    <a:pt x="358313" y="860381"/>
                  </a:moveTo>
                  <a:lnTo>
                    <a:pt x="323214" y="875284"/>
                  </a:lnTo>
                  <a:lnTo>
                    <a:pt x="420496" y="958214"/>
                  </a:lnTo>
                  <a:lnTo>
                    <a:pt x="425528" y="877951"/>
                  </a:lnTo>
                  <a:lnTo>
                    <a:pt x="365759" y="877951"/>
                  </a:lnTo>
                  <a:lnTo>
                    <a:pt x="358313" y="860381"/>
                  </a:lnTo>
                  <a:close/>
                </a:path>
                <a:path w="428625" h="958214">
                  <a:moveTo>
                    <a:pt x="393357" y="845501"/>
                  </a:moveTo>
                  <a:lnTo>
                    <a:pt x="358313" y="860381"/>
                  </a:lnTo>
                  <a:lnTo>
                    <a:pt x="365759" y="877951"/>
                  </a:lnTo>
                  <a:lnTo>
                    <a:pt x="400812" y="863091"/>
                  </a:lnTo>
                  <a:lnTo>
                    <a:pt x="393357" y="845501"/>
                  </a:lnTo>
                  <a:close/>
                </a:path>
                <a:path w="428625" h="958214">
                  <a:moveTo>
                    <a:pt x="428497" y="830579"/>
                  </a:moveTo>
                  <a:lnTo>
                    <a:pt x="393357" y="845501"/>
                  </a:lnTo>
                  <a:lnTo>
                    <a:pt x="400812" y="863091"/>
                  </a:lnTo>
                  <a:lnTo>
                    <a:pt x="365759" y="877951"/>
                  </a:lnTo>
                  <a:lnTo>
                    <a:pt x="425528" y="877951"/>
                  </a:lnTo>
                  <a:lnTo>
                    <a:pt x="428497" y="830579"/>
                  </a:lnTo>
                  <a:close/>
                </a:path>
                <a:path w="428625" h="958214">
                  <a:moveTo>
                    <a:pt x="35051" y="0"/>
                  </a:moveTo>
                  <a:lnTo>
                    <a:pt x="0" y="14986"/>
                  </a:lnTo>
                  <a:lnTo>
                    <a:pt x="358313" y="860381"/>
                  </a:lnTo>
                  <a:lnTo>
                    <a:pt x="393357" y="845501"/>
                  </a:lnTo>
                  <a:lnTo>
                    <a:pt x="35051" y="0"/>
                  </a:lnTo>
                  <a:close/>
                </a:path>
              </a:pathLst>
            </a:custGeom>
            <a:solidFill>
              <a:srgbClr val="0073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6">
            <a:extLst>
              <a:ext uri="{FF2B5EF4-FFF2-40B4-BE49-F238E27FC236}">
                <a16:creationId xmlns:a16="http://schemas.microsoft.com/office/drawing/2014/main" xmlns="" id="{ED69968F-12CF-5546-8877-8405DA208143}"/>
              </a:ext>
            </a:extLst>
          </p:cNvPr>
          <p:cNvGrpSpPr/>
          <p:nvPr/>
        </p:nvGrpSpPr>
        <p:grpSpPr>
          <a:xfrm>
            <a:off x="1092326" y="3358105"/>
            <a:ext cx="5541645" cy="2585495"/>
            <a:chOff x="1085088" y="3525011"/>
            <a:chExt cx="5541645" cy="3337560"/>
          </a:xfrm>
        </p:grpSpPr>
        <p:pic>
          <p:nvPicPr>
            <p:cNvPr id="16" name="object 7">
              <a:extLst>
                <a:ext uri="{FF2B5EF4-FFF2-40B4-BE49-F238E27FC236}">
                  <a16:creationId xmlns:a16="http://schemas.microsoft.com/office/drawing/2014/main" xmlns="" id="{3538E4FC-3CE9-DA4C-859E-67650C755A2B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9296" y="3600300"/>
              <a:ext cx="5456898" cy="3246673"/>
            </a:xfrm>
            <a:prstGeom prst="rect">
              <a:avLst/>
            </a:prstGeom>
          </p:spPr>
        </p:pic>
        <p:sp>
          <p:nvSpPr>
            <p:cNvPr id="17" name="object 8">
              <a:extLst>
                <a:ext uri="{FF2B5EF4-FFF2-40B4-BE49-F238E27FC236}">
                  <a16:creationId xmlns:a16="http://schemas.microsoft.com/office/drawing/2014/main" xmlns="" id="{BD2D7C44-38F7-944D-88DE-06E73B3B8704}"/>
                </a:ext>
              </a:extLst>
            </p:cNvPr>
            <p:cNvSpPr/>
            <p:nvPr/>
          </p:nvSpPr>
          <p:spPr>
            <a:xfrm>
              <a:off x="1089660" y="3529583"/>
              <a:ext cx="5532120" cy="3328670"/>
            </a:xfrm>
            <a:custGeom>
              <a:avLst/>
              <a:gdLst/>
              <a:ahLst/>
              <a:cxnLst/>
              <a:rect l="l" t="t" r="r" b="b"/>
              <a:pathLst>
                <a:path w="5532120" h="3328670">
                  <a:moveTo>
                    <a:pt x="5532120" y="3328416"/>
                  </a:moveTo>
                  <a:lnTo>
                    <a:pt x="5532120" y="0"/>
                  </a:lnTo>
                  <a:lnTo>
                    <a:pt x="0" y="0"/>
                  </a:lnTo>
                  <a:lnTo>
                    <a:pt x="0" y="3328416"/>
                  </a:lnTo>
                </a:path>
              </a:pathLst>
            </a:custGeom>
            <a:ln w="9144">
              <a:solidFill>
                <a:srgbClr val="FFD9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xmlns="" id="{7CC275EE-4C31-B142-9270-A7DED780CB3B}"/>
              </a:ext>
            </a:extLst>
          </p:cNvPr>
          <p:cNvSpPr txBox="1"/>
          <p:nvPr/>
        </p:nvSpPr>
        <p:spPr>
          <a:xfrm>
            <a:off x="3027043" y="793925"/>
            <a:ext cx="59886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Les</a:t>
            </a:r>
            <a:r>
              <a:rPr sz="1800" spc="-5" dirty="0">
                <a:latin typeface="Arial MT"/>
                <a:cs typeface="Arial MT"/>
              </a:rPr>
              <a:t> articles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présents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dans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SciVal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sont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associés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à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b="1" spc="-25" dirty="0">
                <a:solidFill>
                  <a:srgbClr val="AE173A"/>
                </a:solidFill>
                <a:latin typeface="Arial"/>
                <a:cs typeface="Arial"/>
              </a:rPr>
              <a:t>Topic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 MT"/>
                <a:cs typeface="Arial MT"/>
              </a:rPr>
              <a:t>(thématique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correspondant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à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problème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recherche)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19" name="object 10">
            <a:extLst>
              <a:ext uri="{FF2B5EF4-FFF2-40B4-BE49-F238E27FC236}">
                <a16:creationId xmlns:a16="http://schemas.microsoft.com/office/drawing/2014/main" xmlns="" id="{D56C4D06-04AE-DC48-88CB-A94120DEC995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52846" y="1326613"/>
            <a:ext cx="3576828" cy="198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8050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Financement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59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xmlns="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grpSp>
        <p:nvGrpSpPr>
          <p:cNvPr id="10" name="object 3">
            <a:extLst>
              <a:ext uri="{FF2B5EF4-FFF2-40B4-BE49-F238E27FC236}">
                <a16:creationId xmlns:a16="http://schemas.microsoft.com/office/drawing/2014/main" xmlns="" id="{F62F13E9-C21D-514C-867F-81C834678686}"/>
              </a:ext>
            </a:extLst>
          </p:cNvPr>
          <p:cNvGrpSpPr/>
          <p:nvPr/>
        </p:nvGrpSpPr>
        <p:grpSpPr>
          <a:xfrm>
            <a:off x="833627" y="2171700"/>
            <a:ext cx="7477125" cy="2514600"/>
            <a:chOff x="833627" y="2171700"/>
            <a:chExt cx="7477125" cy="2514600"/>
          </a:xfrm>
        </p:grpSpPr>
        <p:pic>
          <p:nvPicPr>
            <p:cNvPr id="11" name="object 4">
              <a:extLst>
                <a:ext uri="{FF2B5EF4-FFF2-40B4-BE49-F238E27FC236}">
                  <a16:creationId xmlns:a16="http://schemas.microsoft.com/office/drawing/2014/main" xmlns="" id="{4BCCDE58-7D11-4E44-B28F-3987B24BEB4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3756" y="2247539"/>
              <a:ext cx="7277471" cy="2343865"/>
            </a:xfrm>
            <a:prstGeom prst="rect">
              <a:avLst/>
            </a:prstGeom>
          </p:spPr>
        </p:pic>
        <p:sp>
          <p:nvSpPr>
            <p:cNvPr id="14" name="object 5">
              <a:extLst>
                <a:ext uri="{FF2B5EF4-FFF2-40B4-BE49-F238E27FC236}">
                  <a16:creationId xmlns:a16="http://schemas.microsoft.com/office/drawing/2014/main" xmlns="" id="{3141A273-2E7D-9149-929A-34F46D87F723}"/>
                </a:ext>
              </a:extLst>
            </p:cNvPr>
            <p:cNvSpPr/>
            <p:nvPr/>
          </p:nvSpPr>
          <p:spPr>
            <a:xfrm>
              <a:off x="838199" y="2176272"/>
              <a:ext cx="7467600" cy="2505710"/>
            </a:xfrm>
            <a:custGeom>
              <a:avLst/>
              <a:gdLst/>
              <a:ahLst/>
              <a:cxnLst/>
              <a:rect l="l" t="t" r="r" b="b"/>
              <a:pathLst>
                <a:path w="7467600" h="2505710">
                  <a:moveTo>
                    <a:pt x="0" y="2505455"/>
                  </a:moveTo>
                  <a:lnTo>
                    <a:pt x="7467600" y="2505455"/>
                  </a:lnTo>
                  <a:lnTo>
                    <a:pt x="7467600" y="0"/>
                  </a:lnTo>
                  <a:lnTo>
                    <a:pt x="0" y="0"/>
                  </a:lnTo>
                  <a:lnTo>
                    <a:pt x="0" y="2505455"/>
                  </a:lnTo>
                  <a:close/>
                </a:path>
              </a:pathLst>
            </a:custGeom>
            <a:ln w="9144">
              <a:solidFill>
                <a:srgbClr val="0073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18394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  <a:r>
              <a:rPr lang="fr-FR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</a:t>
            </a:r>
            <a:r>
              <a:rPr lang="fr-FR" b="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contenu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6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DDD3205F-31D9-AA4B-BCC0-CDBAC7DED6DC}"/>
              </a:ext>
            </a:extLst>
          </p:cNvPr>
          <p:cNvSpPr txBox="1"/>
          <p:nvPr/>
        </p:nvSpPr>
        <p:spPr>
          <a:xfrm>
            <a:off x="228600" y="990600"/>
            <a:ext cx="76683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Scopus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couvre différents types de sources pour une raison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Scopus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covers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source types for a </a:t>
            </a:r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reason</a:t>
            </a:r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012166C-1938-1549-9E53-F0D2F5D6BFCF}"/>
              </a:ext>
            </a:extLst>
          </p:cNvPr>
          <p:cNvSpPr/>
          <p:nvPr/>
        </p:nvSpPr>
        <p:spPr>
          <a:xfrm>
            <a:off x="417220" y="1984787"/>
            <a:ext cx="2819400" cy="51904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JOURNALS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ABD0B92A-A279-6642-AC8D-E91B606391D0}"/>
              </a:ext>
            </a:extLst>
          </p:cNvPr>
          <p:cNvSpPr/>
          <p:nvPr/>
        </p:nvSpPr>
        <p:spPr>
          <a:xfrm>
            <a:off x="417220" y="2513037"/>
            <a:ext cx="2819400" cy="7479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ü"/>
            </a:pPr>
            <a:endParaRPr lang="fr-FR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fr-F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Timely</a:t>
            </a:r>
            <a:endParaRPr lang="fr-FR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Peer-</a:t>
            </a:r>
            <a:r>
              <a:rPr lang="fr-F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reviewed</a:t>
            </a:r>
            <a:endParaRPr lang="fr-FR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formal</a:t>
            </a: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ctr"/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EC6B19EE-BF5B-0E4E-B3F0-0B5A71A03F93}"/>
              </a:ext>
            </a:extLst>
          </p:cNvPr>
          <p:cNvSpPr/>
          <p:nvPr/>
        </p:nvSpPr>
        <p:spPr>
          <a:xfrm>
            <a:off x="402796" y="3286029"/>
            <a:ext cx="2819400" cy="108609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Tous les champs de sujet ; mais des champs typiques avec un ratio élevé de journal</a:t>
            </a:r>
          </a:p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Publication : chimie, biologie, sciences de la santé, etc.</a:t>
            </a:r>
          </a:p>
        </p:txBody>
      </p:sp>
      <p:pic>
        <p:nvPicPr>
          <p:cNvPr id="8196" name="Picture 4" descr="Icône De Vecteur Plat Journal. Illustration De Logo De Symbole De  Nouvelles. Business Concept Simple Pictogramme Plat Sur Fond Isolé. Clip  Art Libres De Droits , Svg , Vecteurs Et Illustration. Image 83342848.">
            <a:extLst>
              <a:ext uri="{FF2B5EF4-FFF2-40B4-BE49-F238E27FC236}">
                <a16:creationId xmlns:a16="http://schemas.microsoft.com/office/drawing/2014/main" xmlns="" id="{AD3815B9-3D55-624A-AAC0-38C463A43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500" y="4444493"/>
            <a:ext cx="665020" cy="51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8B9A6C84-91B9-1C4A-9BE2-E8DE07C2C801}"/>
              </a:ext>
            </a:extLst>
          </p:cNvPr>
          <p:cNvSpPr/>
          <p:nvPr/>
        </p:nvSpPr>
        <p:spPr>
          <a:xfrm>
            <a:off x="3311094" y="1976254"/>
            <a:ext cx="2819400" cy="5041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CONFERENCES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A2BC81A1-7774-8341-80E1-D14ABB453C4D}"/>
              </a:ext>
            </a:extLst>
          </p:cNvPr>
          <p:cNvSpPr/>
          <p:nvPr/>
        </p:nvSpPr>
        <p:spPr>
          <a:xfrm>
            <a:off x="3318779" y="2504238"/>
            <a:ext cx="2819400" cy="7479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ü"/>
            </a:pPr>
            <a:r>
              <a:rPr lang="fr-F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Preliminary</a:t>
            </a: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bit </a:t>
            </a:r>
            <a:r>
              <a:rPr lang="fr-F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</a:t>
            </a: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formal</a:t>
            </a: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fr-F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Newer</a:t>
            </a: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ideas</a:t>
            </a:r>
            <a:endParaRPr lang="fr-FR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FE0D681E-3E63-EC46-BAE2-7F1FE65954BC}"/>
              </a:ext>
            </a:extLst>
          </p:cNvPr>
          <p:cNvSpPr/>
          <p:nvPr/>
        </p:nvSpPr>
        <p:spPr>
          <a:xfrm>
            <a:off x="3311094" y="3286029"/>
            <a:ext cx="2819400" cy="108609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Principalement important dans les domaines liés à l'informatique et à l'ingénierie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38815F36-707A-304C-BE88-FDC378626639}"/>
              </a:ext>
            </a:extLst>
          </p:cNvPr>
          <p:cNvSpPr/>
          <p:nvPr/>
        </p:nvSpPr>
        <p:spPr>
          <a:xfrm>
            <a:off x="6244946" y="1967422"/>
            <a:ext cx="2819400" cy="50419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BOOKS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A3B555F7-BFAD-E441-BDD7-0F6D14BAC150}"/>
              </a:ext>
            </a:extLst>
          </p:cNvPr>
          <p:cNvSpPr/>
          <p:nvPr/>
        </p:nvSpPr>
        <p:spPr>
          <a:xfrm>
            <a:off x="6274544" y="2500045"/>
            <a:ext cx="2819400" cy="7479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ü"/>
            </a:pPr>
            <a:r>
              <a:rPr lang="fr-F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Thorough</a:t>
            </a: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</a:p>
          <a:p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a </a:t>
            </a:r>
            <a:r>
              <a:rPr lang="fr-FR" sz="1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specific</a:t>
            </a:r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topic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FA99F5C5-0EAC-C74A-9FC8-26865CDF69F6}"/>
              </a:ext>
            </a:extLst>
          </p:cNvPr>
          <p:cNvSpPr/>
          <p:nvPr/>
        </p:nvSpPr>
        <p:spPr>
          <a:xfrm>
            <a:off x="6274544" y="3285428"/>
            <a:ext cx="2819400" cy="108609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Principalement important en sciences sociales et en arts et sciences humaines</a:t>
            </a:r>
          </a:p>
        </p:txBody>
      </p:sp>
      <p:pic>
        <p:nvPicPr>
          <p:cNvPr id="8200" name="Picture 8" descr="Virtual Conferences as Unique Content">
            <a:extLst>
              <a:ext uri="{FF2B5EF4-FFF2-40B4-BE49-F238E27FC236}">
                <a16:creationId xmlns:a16="http://schemas.microsoft.com/office/drawing/2014/main" xmlns="" id="{C75A64F9-059E-064A-938D-87FE751BD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159" y="4426313"/>
            <a:ext cx="665020" cy="49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The Best Higher Education Books Of 2020">
            <a:extLst>
              <a:ext uri="{FF2B5EF4-FFF2-40B4-BE49-F238E27FC236}">
                <a16:creationId xmlns:a16="http://schemas.microsoft.com/office/drawing/2014/main" xmlns="" id="{A37FCB7A-05CC-2046-84DF-ED11ADDA0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980" y="4382412"/>
            <a:ext cx="665020" cy="489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044EB2FC-54DF-814F-8FCA-97FB292B721E}"/>
              </a:ext>
            </a:extLst>
          </p:cNvPr>
          <p:cNvSpPr txBox="1"/>
          <p:nvPr/>
        </p:nvSpPr>
        <p:spPr>
          <a:xfrm>
            <a:off x="402796" y="4973301"/>
            <a:ext cx="83702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Différents types de sources sont ajoutés pour garantir que la couverture, les profils de </a:t>
            </a:r>
            <a:r>
              <a:rPr lang="fr-F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découvrabilité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la mesure de l'impact de la recherche dans tous les domaines sont pris en compte dans </a:t>
            </a:r>
            <a:r>
              <a:rPr lang="fr-F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Scopus</a:t>
            </a: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3371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3000" y="141632"/>
            <a:ext cx="8229600" cy="48705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30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Elargir sa</a:t>
            </a:r>
            <a:r>
              <a:rPr lang="fr-FR" sz="3000" b="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0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</a:t>
            </a:r>
            <a:r>
              <a:rPr lang="fr-FR" sz="3000" b="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0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</a:t>
            </a:r>
            <a:r>
              <a:rPr lang="fr-FR" sz="3000" b="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0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rebond</a:t>
            </a:r>
            <a:r>
              <a:rPr lang="fr-FR" sz="3000" b="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0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à</a:t>
            </a:r>
            <a:r>
              <a:rPr lang="fr-FR" sz="3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0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partir</a:t>
            </a:r>
            <a:r>
              <a:rPr lang="fr-FR" sz="3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0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d’un</a:t>
            </a:r>
            <a:r>
              <a:rPr lang="fr-FR" sz="3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0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article</a:t>
            </a:r>
            <a:endParaRPr lang="fr-FR" sz="3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60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xmlns="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pic>
        <p:nvPicPr>
          <p:cNvPr id="10" name="object 3">
            <a:extLst>
              <a:ext uri="{FF2B5EF4-FFF2-40B4-BE49-F238E27FC236}">
                <a16:creationId xmlns:a16="http://schemas.microsoft.com/office/drawing/2014/main" xmlns="" id="{4940DCB8-0577-9C41-9BA4-2C01A755EEE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02104" y="2397003"/>
            <a:ext cx="2838704" cy="565652"/>
          </a:xfrm>
          <a:prstGeom prst="rect">
            <a:avLst/>
          </a:prstGeom>
        </p:spPr>
      </p:pic>
      <p:pic>
        <p:nvPicPr>
          <p:cNvPr id="11" name="object 4">
            <a:extLst>
              <a:ext uri="{FF2B5EF4-FFF2-40B4-BE49-F238E27FC236}">
                <a16:creationId xmlns:a16="http://schemas.microsoft.com/office/drawing/2014/main" xmlns="" id="{1F3BD858-4F1C-4F4C-9A34-236A07B841C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362200" y="3927347"/>
            <a:ext cx="2913888" cy="2247900"/>
          </a:xfrm>
          <a:prstGeom prst="rect">
            <a:avLst/>
          </a:prstGeom>
        </p:spPr>
      </p:pic>
      <p:grpSp>
        <p:nvGrpSpPr>
          <p:cNvPr id="14" name="object 5">
            <a:extLst>
              <a:ext uri="{FF2B5EF4-FFF2-40B4-BE49-F238E27FC236}">
                <a16:creationId xmlns:a16="http://schemas.microsoft.com/office/drawing/2014/main" xmlns="" id="{2C856341-9E93-1641-8D23-087C94286617}"/>
              </a:ext>
            </a:extLst>
          </p:cNvPr>
          <p:cNvGrpSpPr/>
          <p:nvPr/>
        </p:nvGrpSpPr>
        <p:grpSpPr>
          <a:xfrm>
            <a:off x="5791200" y="868680"/>
            <a:ext cx="3273146" cy="4479290"/>
            <a:chOff x="5791200" y="868680"/>
            <a:chExt cx="3352800" cy="4479290"/>
          </a:xfrm>
        </p:grpSpPr>
        <p:pic>
          <p:nvPicPr>
            <p:cNvPr id="15" name="object 6">
              <a:extLst>
                <a:ext uri="{FF2B5EF4-FFF2-40B4-BE49-F238E27FC236}">
                  <a16:creationId xmlns:a16="http://schemas.microsoft.com/office/drawing/2014/main" xmlns="" id="{52218268-FD3E-FC43-9BB8-55E077E59338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91200" y="2506980"/>
              <a:ext cx="3352800" cy="2840736"/>
            </a:xfrm>
            <a:prstGeom prst="rect">
              <a:avLst/>
            </a:prstGeom>
          </p:spPr>
        </p:pic>
        <p:pic>
          <p:nvPicPr>
            <p:cNvPr id="16" name="object 7">
              <a:extLst>
                <a:ext uri="{FF2B5EF4-FFF2-40B4-BE49-F238E27FC236}">
                  <a16:creationId xmlns:a16="http://schemas.microsoft.com/office/drawing/2014/main" xmlns="" id="{E104A6BD-EFEF-9A49-BDC5-46AF5AA300A9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98336" y="868680"/>
              <a:ext cx="2227325" cy="1802130"/>
            </a:xfrm>
            <a:prstGeom prst="rect">
              <a:avLst/>
            </a:prstGeom>
          </p:spPr>
        </p:pic>
      </p:grpSp>
      <p:pic>
        <p:nvPicPr>
          <p:cNvPr id="17" name="object 9">
            <a:extLst>
              <a:ext uri="{FF2B5EF4-FFF2-40B4-BE49-F238E27FC236}">
                <a16:creationId xmlns:a16="http://schemas.microsoft.com/office/drawing/2014/main" xmlns="" id="{F5D00D59-8B22-8645-9B12-5992ABC8EA8D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1092708"/>
            <a:ext cx="3105150" cy="1373886"/>
          </a:xfrm>
          <a:prstGeom prst="rect">
            <a:avLst/>
          </a:prstGeom>
        </p:spPr>
      </p:pic>
      <p:pic>
        <p:nvPicPr>
          <p:cNvPr id="18" name="object 11">
            <a:extLst>
              <a:ext uri="{FF2B5EF4-FFF2-40B4-BE49-F238E27FC236}">
                <a16:creationId xmlns:a16="http://schemas.microsoft.com/office/drawing/2014/main" xmlns="" id="{3BCB4DD4-9D89-124C-B225-ACADD178B5EE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1627" y="3121151"/>
            <a:ext cx="2375154" cy="2340102"/>
          </a:xfrm>
          <a:prstGeom prst="rect">
            <a:avLst/>
          </a:prstGeom>
        </p:spPr>
      </p:pic>
      <p:sp>
        <p:nvSpPr>
          <p:cNvPr id="19" name="object 12">
            <a:extLst>
              <a:ext uri="{FF2B5EF4-FFF2-40B4-BE49-F238E27FC236}">
                <a16:creationId xmlns:a16="http://schemas.microsoft.com/office/drawing/2014/main" xmlns="" id="{4E08DA09-76C9-E448-8280-8B6A0663A7A5}"/>
              </a:ext>
            </a:extLst>
          </p:cNvPr>
          <p:cNvSpPr txBox="1"/>
          <p:nvPr/>
        </p:nvSpPr>
        <p:spPr>
          <a:xfrm>
            <a:off x="7086092" y="995629"/>
            <a:ext cx="118110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7397"/>
                </a:solidFill>
                <a:latin typeface="Calibri"/>
                <a:cs typeface="Calibri"/>
              </a:rPr>
              <a:t>Publications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15" dirty="0">
                <a:solidFill>
                  <a:srgbClr val="007397"/>
                </a:solidFill>
                <a:latin typeface="Calibri"/>
                <a:cs typeface="Calibri"/>
              </a:rPr>
              <a:t>citantes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007397"/>
                </a:solidFill>
                <a:latin typeface="Calibri"/>
                <a:cs typeface="Calibri"/>
              </a:rPr>
              <a:t>(</a:t>
            </a:r>
            <a:r>
              <a:rPr sz="1800" spc="-35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7397"/>
                </a:solidFill>
                <a:latin typeface="Calibri"/>
                <a:cs typeface="Calibri"/>
              </a:rPr>
              <a:t>+</a:t>
            </a:r>
            <a:r>
              <a:rPr sz="1800" spc="-25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007397"/>
                </a:solidFill>
                <a:latin typeface="Calibri"/>
                <a:cs typeface="Calibri"/>
              </a:rPr>
              <a:t>récentes)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xmlns="" id="{F91EC36F-1D5C-6747-8D67-4553D980DF85}"/>
              </a:ext>
            </a:extLst>
          </p:cNvPr>
          <p:cNvSpPr txBox="1"/>
          <p:nvPr/>
        </p:nvSpPr>
        <p:spPr>
          <a:xfrm>
            <a:off x="168046" y="1146809"/>
            <a:ext cx="189103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7397"/>
                </a:solidFill>
                <a:latin typeface="Calibri"/>
                <a:cs typeface="Calibri"/>
              </a:rPr>
              <a:t>Liens cliquables si le </a:t>
            </a:r>
            <a:r>
              <a:rPr sz="1800" spc="-395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7397"/>
                </a:solidFill>
                <a:latin typeface="Calibri"/>
                <a:cs typeface="Calibri"/>
              </a:rPr>
              <a:t>document </a:t>
            </a:r>
            <a:r>
              <a:rPr sz="1800" spc="-10" dirty="0">
                <a:solidFill>
                  <a:srgbClr val="007397"/>
                </a:solidFill>
                <a:latin typeface="Calibri"/>
                <a:cs typeface="Calibri"/>
              </a:rPr>
              <a:t>est </a:t>
            </a:r>
            <a:r>
              <a:rPr sz="1800" spc="-5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07397"/>
                </a:solidFill>
                <a:latin typeface="Calibri"/>
                <a:cs typeface="Calibri"/>
              </a:rPr>
              <a:t>indexé</a:t>
            </a:r>
            <a:r>
              <a:rPr sz="1800" spc="-20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7397"/>
                </a:solidFill>
                <a:latin typeface="Calibri"/>
                <a:cs typeface="Calibri"/>
              </a:rPr>
              <a:t>dans </a:t>
            </a:r>
            <a:r>
              <a:rPr sz="1800" spc="-10" dirty="0">
                <a:solidFill>
                  <a:srgbClr val="007397"/>
                </a:solidFill>
                <a:latin typeface="Calibri"/>
                <a:cs typeface="Calibri"/>
              </a:rPr>
              <a:t>Scopus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1" name="object 10">
            <a:extLst>
              <a:ext uri="{FF2B5EF4-FFF2-40B4-BE49-F238E27FC236}">
                <a16:creationId xmlns:a16="http://schemas.microsoft.com/office/drawing/2014/main" xmlns="" id="{B8BFEF6E-B1B1-E545-A7E5-B2B21B38DBAE}"/>
              </a:ext>
            </a:extLst>
          </p:cNvPr>
          <p:cNvSpPr txBox="1"/>
          <p:nvPr/>
        </p:nvSpPr>
        <p:spPr>
          <a:xfrm>
            <a:off x="241503" y="3295599"/>
            <a:ext cx="1351280" cy="1946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007397"/>
                </a:solidFill>
                <a:latin typeface="Calibri"/>
                <a:cs typeface="Calibri"/>
              </a:rPr>
              <a:t>Publications </a:t>
            </a:r>
            <a:r>
              <a:rPr sz="1800" spc="-5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07397"/>
                </a:solidFill>
                <a:latin typeface="Calibri"/>
                <a:cs typeface="Calibri"/>
              </a:rPr>
              <a:t>connexes, </a:t>
            </a:r>
            <a:r>
              <a:rPr sz="1800" spc="-10" dirty="0">
                <a:solidFill>
                  <a:srgbClr val="007397"/>
                </a:solidFill>
                <a:latin typeface="Calibri"/>
                <a:cs typeface="Calibri"/>
              </a:rPr>
              <a:t> partageant</a:t>
            </a:r>
            <a:r>
              <a:rPr sz="1800" spc="-60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7397"/>
                </a:solidFill>
                <a:latin typeface="Calibri"/>
                <a:cs typeface="Calibri"/>
              </a:rPr>
              <a:t>les </a:t>
            </a:r>
            <a:r>
              <a:rPr sz="1800" spc="-395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7397"/>
                </a:solidFill>
                <a:latin typeface="Calibri"/>
                <a:cs typeface="Calibri"/>
              </a:rPr>
              <a:t>mêmes </a:t>
            </a:r>
            <a:r>
              <a:rPr sz="1800" spc="5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007397"/>
                </a:solidFill>
                <a:latin typeface="Calibri"/>
                <a:cs typeface="Calibri"/>
              </a:rPr>
              <a:t>références, </a:t>
            </a:r>
            <a:r>
              <a:rPr sz="1800" spc="-10" dirty="0">
                <a:solidFill>
                  <a:srgbClr val="007397"/>
                </a:solidFill>
                <a:latin typeface="Calibri"/>
                <a:cs typeface="Calibri"/>
              </a:rPr>
              <a:t> auteurs</a:t>
            </a:r>
            <a:r>
              <a:rPr sz="1800" spc="-5" dirty="0">
                <a:solidFill>
                  <a:srgbClr val="007397"/>
                </a:solidFill>
                <a:latin typeface="Calibri"/>
                <a:cs typeface="Calibri"/>
              </a:rPr>
              <a:t> ou </a:t>
            </a:r>
            <a:r>
              <a:rPr sz="1800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07397"/>
                </a:solidFill>
                <a:latin typeface="Calibri"/>
                <a:cs typeface="Calibri"/>
              </a:rPr>
              <a:t>mots-clés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49638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3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Affiner</a:t>
            </a:r>
            <a:r>
              <a:rPr lang="fr-FR" sz="3600" b="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lang="fr-FR" sz="3600" b="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</a:t>
            </a:r>
            <a:endParaRPr lang="fr-FR" sz="36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61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xmlns="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grpSp>
        <p:nvGrpSpPr>
          <p:cNvPr id="10" name="object 2">
            <a:extLst>
              <a:ext uri="{FF2B5EF4-FFF2-40B4-BE49-F238E27FC236}">
                <a16:creationId xmlns:a16="http://schemas.microsoft.com/office/drawing/2014/main" xmlns="" id="{F1A9BAAA-459B-AB44-A673-2959B0F37A0A}"/>
              </a:ext>
            </a:extLst>
          </p:cNvPr>
          <p:cNvGrpSpPr/>
          <p:nvPr/>
        </p:nvGrpSpPr>
        <p:grpSpPr>
          <a:xfrm>
            <a:off x="663543" y="952626"/>
            <a:ext cx="6941184" cy="4952747"/>
            <a:chOff x="740663" y="740663"/>
            <a:chExt cx="6941184" cy="5775960"/>
          </a:xfrm>
        </p:grpSpPr>
        <p:pic>
          <p:nvPicPr>
            <p:cNvPr id="11" name="object 3">
              <a:extLst>
                <a:ext uri="{FF2B5EF4-FFF2-40B4-BE49-F238E27FC236}">
                  <a16:creationId xmlns:a16="http://schemas.microsoft.com/office/drawing/2014/main" xmlns="" id="{8B99B444-664A-F14F-8410-C4E9A4D2B58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663" y="740663"/>
              <a:ext cx="6940914" cy="5775960"/>
            </a:xfrm>
            <a:prstGeom prst="rect">
              <a:avLst/>
            </a:prstGeom>
          </p:spPr>
        </p:pic>
        <p:pic>
          <p:nvPicPr>
            <p:cNvPr id="14" name="object 4">
              <a:extLst>
                <a:ext uri="{FF2B5EF4-FFF2-40B4-BE49-F238E27FC236}">
                  <a16:creationId xmlns:a16="http://schemas.microsoft.com/office/drawing/2014/main" xmlns="" id="{35039982-E995-0647-8C2D-FE19DC626D33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4276" y="971816"/>
              <a:ext cx="500240" cy="5184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53946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9200" y="141632"/>
            <a:ext cx="7924800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36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Affiner</a:t>
            </a:r>
            <a:r>
              <a:rPr lang="fr-FR" sz="3600" b="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6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lang="fr-FR" sz="3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6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</a:t>
            </a:r>
            <a:r>
              <a:rPr lang="fr-FR" sz="3600" b="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6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FR" sz="3600" b="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liste</a:t>
            </a:r>
            <a:r>
              <a:rPr lang="fr-FR" sz="36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</a:t>
            </a:r>
            <a:r>
              <a:rPr lang="fr-FR" sz="3600" b="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critères</a:t>
            </a:r>
            <a:endParaRPr lang="fr-FR" sz="36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62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xmlns="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pic>
        <p:nvPicPr>
          <p:cNvPr id="10" name="object 3">
            <a:extLst>
              <a:ext uri="{FF2B5EF4-FFF2-40B4-BE49-F238E27FC236}">
                <a16:creationId xmlns:a16="http://schemas.microsoft.com/office/drawing/2014/main" xmlns="" id="{21510DF6-DED9-DA41-A03D-B71966E2C0F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44646" y="939517"/>
            <a:ext cx="2798675" cy="515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2247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Analyser</a:t>
            </a:r>
            <a:r>
              <a:rPr lang="fr-FR" b="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lang="fr-FR" b="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63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xmlns="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grpSp>
        <p:nvGrpSpPr>
          <p:cNvPr id="10" name="object 3">
            <a:extLst>
              <a:ext uri="{FF2B5EF4-FFF2-40B4-BE49-F238E27FC236}">
                <a16:creationId xmlns:a16="http://schemas.microsoft.com/office/drawing/2014/main" xmlns="" id="{FDF42B2B-387A-7644-9642-DC91182E7FBC}"/>
              </a:ext>
            </a:extLst>
          </p:cNvPr>
          <p:cNvGrpSpPr/>
          <p:nvPr/>
        </p:nvGrpSpPr>
        <p:grpSpPr>
          <a:xfrm>
            <a:off x="-129464" y="645519"/>
            <a:ext cx="3039110" cy="1304290"/>
            <a:chOff x="36652" y="565784"/>
            <a:chExt cx="3039110" cy="1304290"/>
          </a:xfrm>
        </p:grpSpPr>
        <p:pic>
          <p:nvPicPr>
            <p:cNvPr id="11" name="object 4">
              <a:extLst>
                <a:ext uri="{FF2B5EF4-FFF2-40B4-BE49-F238E27FC236}">
                  <a16:creationId xmlns:a16="http://schemas.microsoft.com/office/drawing/2014/main" xmlns="" id="{2F7A71B3-C08D-054F-8962-C8DF88553D3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652" y="565784"/>
              <a:ext cx="994740" cy="997102"/>
            </a:xfrm>
            <a:prstGeom prst="rect">
              <a:avLst/>
            </a:prstGeom>
          </p:spPr>
        </p:pic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xmlns="" id="{854AB89C-91F9-6E4E-8E65-E7F6D69625D2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3399" y="1341119"/>
              <a:ext cx="2542032" cy="528827"/>
            </a:xfrm>
            <a:prstGeom prst="rect">
              <a:avLst/>
            </a:prstGeom>
          </p:spPr>
        </p:pic>
      </p:grpSp>
      <p:grpSp>
        <p:nvGrpSpPr>
          <p:cNvPr id="15" name="object 6">
            <a:extLst>
              <a:ext uri="{FF2B5EF4-FFF2-40B4-BE49-F238E27FC236}">
                <a16:creationId xmlns:a16="http://schemas.microsoft.com/office/drawing/2014/main" xmlns="" id="{87AFACCF-EFF7-474A-88E8-7928EF9331E0}"/>
              </a:ext>
            </a:extLst>
          </p:cNvPr>
          <p:cNvGrpSpPr/>
          <p:nvPr/>
        </p:nvGrpSpPr>
        <p:grpSpPr>
          <a:xfrm>
            <a:off x="3160775" y="1257787"/>
            <a:ext cx="5614670" cy="1226820"/>
            <a:chOff x="3326891" y="1178052"/>
            <a:chExt cx="5614670" cy="1226820"/>
          </a:xfrm>
        </p:grpSpPr>
        <p:sp>
          <p:nvSpPr>
            <p:cNvPr id="16" name="object 7">
              <a:extLst>
                <a:ext uri="{FF2B5EF4-FFF2-40B4-BE49-F238E27FC236}">
                  <a16:creationId xmlns:a16="http://schemas.microsoft.com/office/drawing/2014/main" xmlns="" id="{A63A9637-667C-4045-84A7-5D1E48F4A0BB}"/>
                </a:ext>
              </a:extLst>
            </p:cNvPr>
            <p:cNvSpPr/>
            <p:nvPr/>
          </p:nvSpPr>
          <p:spPr>
            <a:xfrm>
              <a:off x="3339845" y="1191006"/>
              <a:ext cx="5588635" cy="1201420"/>
            </a:xfrm>
            <a:custGeom>
              <a:avLst/>
              <a:gdLst/>
              <a:ahLst/>
              <a:cxnLst/>
              <a:rect l="l" t="t" r="r" b="b"/>
              <a:pathLst>
                <a:path w="5588634" h="1201420">
                  <a:moveTo>
                    <a:pt x="5388356" y="0"/>
                  </a:moveTo>
                  <a:lnTo>
                    <a:pt x="200151" y="0"/>
                  </a:lnTo>
                  <a:lnTo>
                    <a:pt x="154275" y="5288"/>
                  </a:lnTo>
                  <a:lnTo>
                    <a:pt x="112152" y="20352"/>
                  </a:lnTo>
                  <a:lnTo>
                    <a:pt x="74988" y="43987"/>
                  </a:lnTo>
                  <a:lnTo>
                    <a:pt x="43987" y="74988"/>
                  </a:lnTo>
                  <a:lnTo>
                    <a:pt x="20352" y="112152"/>
                  </a:lnTo>
                  <a:lnTo>
                    <a:pt x="5288" y="154275"/>
                  </a:lnTo>
                  <a:lnTo>
                    <a:pt x="0" y="200152"/>
                  </a:lnTo>
                  <a:lnTo>
                    <a:pt x="0" y="1000760"/>
                  </a:lnTo>
                  <a:lnTo>
                    <a:pt x="5288" y="1046636"/>
                  </a:lnTo>
                  <a:lnTo>
                    <a:pt x="20352" y="1088759"/>
                  </a:lnTo>
                  <a:lnTo>
                    <a:pt x="43987" y="1125923"/>
                  </a:lnTo>
                  <a:lnTo>
                    <a:pt x="74988" y="1156924"/>
                  </a:lnTo>
                  <a:lnTo>
                    <a:pt x="112152" y="1180559"/>
                  </a:lnTo>
                  <a:lnTo>
                    <a:pt x="154275" y="1195623"/>
                  </a:lnTo>
                  <a:lnTo>
                    <a:pt x="200151" y="1200912"/>
                  </a:lnTo>
                  <a:lnTo>
                    <a:pt x="5388356" y="1200912"/>
                  </a:lnTo>
                  <a:lnTo>
                    <a:pt x="5434232" y="1195623"/>
                  </a:lnTo>
                  <a:lnTo>
                    <a:pt x="5476355" y="1180559"/>
                  </a:lnTo>
                  <a:lnTo>
                    <a:pt x="5513519" y="1156924"/>
                  </a:lnTo>
                  <a:lnTo>
                    <a:pt x="5544520" y="1125923"/>
                  </a:lnTo>
                  <a:lnTo>
                    <a:pt x="5568155" y="1088759"/>
                  </a:lnTo>
                  <a:lnTo>
                    <a:pt x="5583219" y="1046636"/>
                  </a:lnTo>
                  <a:lnTo>
                    <a:pt x="5588508" y="1000760"/>
                  </a:lnTo>
                  <a:lnTo>
                    <a:pt x="5588508" y="200152"/>
                  </a:lnTo>
                  <a:lnTo>
                    <a:pt x="5583219" y="154275"/>
                  </a:lnTo>
                  <a:lnTo>
                    <a:pt x="5568155" y="112152"/>
                  </a:lnTo>
                  <a:lnTo>
                    <a:pt x="5544520" y="74988"/>
                  </a:lnTo>
                  <a:lnTo>
                    <a:pt x="5513519" y="43987"/>
                  </a:lnTo>
                  <a:lnTo>
                    <a:pt x="5476355" y="20352"/>
                  </a:lnTo>
                  <a:lnTo>
                    <a:pt x="5434232" y="5288"/>
                  </a:lnTo>
                  <a:lnTo>
                    <a:pt x="5388356" y="0"/>
                  </a:lnTo>
                  <a:close/>
                </a:path>
              </a:pathLst>
            </a:custGeom>
            <a:solidFill>
              <a:srgbClr val="FFE6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8">
              <a:extLst>
                <a:ext uri="{FF2B5EF4-FFF2-40B4-BE49-F238E27FC236}">
                  <a16:creationId xmlns:a16="http://schemas.microsoft.com/office/drawing/2014/main" xmlns="" id="{2D7FC2E7-2714-5B46-BB2D-D5EBE8D355DE}"/>
                </a:ext>
              </a:extLst>
            </p:cNvPr>
            <p:cNvSpPr/>
            <p:nvPr/>
          </p:nvSpPr>
          <p:spPr>
            <a:xfrm>
              <a:off x="3339845" y="1191006"/>
              <a:ext cx="5588635" cy="1201420"/>
            </a:xfrm>
            <a:custGeom>
              <a:avLst/>
              <a:gdLst/>
              <a:ahLst/>
              <a:cxnLst/>
              <a:rect l="l" t="t" r="r" b="b"/>
              <a:pathLst>
                <a:path w="5588634" h="1201420">
                  <a:moveTo>
                    <a:pt x="0" y="200152"/>
                  </a:moveTo>
                  <a:lnTo>
                    <a:pt x="5288" y="154275"/>
                  </a:lnTo>
                  <a:lnTo>
                    <a:pt x="20352" y="112152"/>
                  </a:lnTo>
                  <a:lnTo>
                    <a:pt x="43987" y="74988"/>
                  </a:lnTo>
                  <a:lnTo>
                    <a:pt x="74988" y="43987"/>
                  </a:lnTo>
                  <a:lnTo>
                    <a:pt x="112152" y="20352"/>
                  </a:lnTo>
                  <a:lnTo>
                    <a:pt x="154275" y="5288"/>
                  </a:lnTo>
                  <a:lnTo>
                    <a:pt x="200151" y="0"/>
                  </a:lnTo>
                  <a:lnTo>
                    <a:pt x="5388356" y="0"/>
                  </a:lnTo>
                  <a:lnTo>
                    <a:pt x="5434232" y="5288"/>
                  </a:lnTo>
                  <a:lnTo>
                    <a:pt x="5476355" y="20352"/>
                  </a:lnTo>
                  <a:lnTo>
                    <a:pt x="5513519" y="43987"/>
                  </a:lnTo>
                  <a:lnTo>
                    <a:pt x="5544520" y="74988"/>
                  </a:lnTo>
                  <a:lnTo>
                    <a:pt x="5568155" y="112152"/>
                  </a:lnTo>
                  <a:lnTo>
                    <a:pt x="5583219" y="154275"/>
                  </a:lnTo>
                  <a:lnTo>
                    <a:pt x="5588508" y="200152"/>
                  </a:lnTo>
                  <a:lnTo>
                    <a:pt x="5588508" y="1000760"/>
                  </a:lnTo>
                  <a:lnTo>
                    <a:pt x="5583219" y="1046636"/>
                  </a:lnTo>
                  <a:lnTo>
                    <a:pt x="5568155" y="1088759"/>
                  </a:lnTo>
                  <a:lnTo>
                    <a:pt x="5544520" y="1125923"/>
                  </a:lnTo>
                  <a:lnTo>
                    <a:pt x="5513519" y="1156924"/>
                  </a:lnTo>
                  <a:lnTo>
                    <a:pt x="5476355" y="1180559"/>
                  </a:lnTo>
                  <a:lnTo>
                    <a:pt x="5434232" y="1195623"/>
                  </a:lnTo>
                  <a:lnTo>
                    <a:pt x="5388356" y="1200912"/>
                  </a:lnTo>
                  <a:lnTo>
                    <a:pt x="200151" y="1200912"/>
                  </a:lnTo>
                  <a:lnTo>
                    <a:pt x="154275" y="1195623"/>
                  </a:lnTo>
                  <a:lnTo>
                    <a:pt x="112152" y="1180559"/>
                  </a:lnTo>
                  <a:lnTo>
                    <a:pt x="74988" y="1156924"/>
                  </a:lnTo>
                  <a:lnTo>
                    <a:pt x="43987" y="1125923"/>
                  </a:lnTo>
                  <a:lnTo>
                    <a:pt x="20352" y="1088759"/>
                  </a:lnTo>
                  <a:lnTo>
                    <a:pt x="5288" y="1046636"/>
                  </a:lnTo>
                  <a:lnTo>
                    <a:pt x="0" y="1000760"/>
                  </a:lnTo>
                  <a:lnTo>
                    <a:pt x="0" y="200152"/>
                  </a:lnTo>
                  <a:close/>
                </a:path>
              </a:pathLst>
            </a:custGeom>
            <a:ln w="25908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0">
            <a:extLst>
              <a:ext uri="{FF2B5EF4-FFF2-40B4-BE49-F238E27FC236}">
                <a16:creationId xmlns:a16="http://schemas.microsoft.com/office/drawing/2014/main" xmlns="" id="{685F9DCF-3E8A-DA4E-A6D0-B8EAABE44225}"/>
              </a:ext>
            </a:extLst>
          </p:cNvPr>
          <p:cNvGrpSpPr/>
          <p:nvPr/>
        </p:nvGrpSpPr>
        <p:grpSpPr>
          <a:xfrm>
            <a:off x="71627" y="2908279"/>
            <a:ext cx="8612505" cy="2239010"/>
            <a:chOff x="237743" y="2828544"/>
            <a:chExt cx="8612505" cy="2239010"/>
          </a:xfrm>
        </p:grpSpPr>
        <p:pic>
          <p:nvPicPr>
            <p:cNvPr id="19" name="object 11">
              <a:extLst>
                <a:ext uri="{FF2B5EF4-FFF2-40B4-BE49-F238E27FC236}">
                  <a16:creationId xmlns:a16="http://schemas.microsoft.com/office/drawing/2014/main" xmlns="" id="{F476F90B-CDB1-FB4E-9B40-DADC56B3C040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4131" y="2828544"/>
              <a:ext cx="8555736" cy="1200911"/>
            </a:xfrm>
            <a:prstGeom prst="rect">
              <a:avLst/>
            </a:prstGeom>
          </p:spPr>
        </p:pic>
        <p:pic>
          <p:nvPicPr>
            <p:cNvPr id="20" name="object 12">
              <a:extLst>
                <a:ext uri="{FF2B5EF4-FFF2-40B4-BE49-F238E27FC236}">
                  <a16:creationId xmlns:a16="http://schemas.microsoft.com/office/drawing/2014/main" xmlns="" id="{109012A0-CE17-214D-A463-D184EF6D5EFB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7743" y="4029455"/>
              <a:ext cx="8612124" cy="1037844"/>
            </a:xfrm>
            <a:prstGeom prst="rect">
              <a:avLst/>
            </a:prstGeom>
          </p:spPr>
        </p:pic>
      </p:grpSp>
      <p:grpSp>
        <p:nvGrpSpPr>
          <p:cNvPr id="21" name="object 13">
            <a:extLst>
              <a:ext uri="{FF2B5EF4-FFF2-40B4-BE49-F238E27FC236}">
                <a16:creationId xmlns:a16="http://schemas.microsoft.com/office/drawing/2014/main" xmlns="" id="{8BCADEDF-CDF0-1D4A-902F-853778896F0C}"/>
              </a:ext>
            </a:extLst>
          </p:cNvPr>
          <p:cNvGrpSpPr/>
          <p:nvPr/>
        </p:nvGrpSpPr>
        <p:grpSpPr>
          <a:xfrm>
            <a:off x="2819400" y="5354299"/>
            <a:ext cx="3115310" cy="780415"/>
            <a:chOff x="2985516" y="5274564"/>
            <a:chExt cx="3115310" cy="780415"/>
          </a:xfrm>
        </p:grpSpPr>
        <p:pic>
          <p:nvPicPr>
            <p:cNvPr id="22" name="object 14">
              <a:extLst>
                <a:ext uri="{FF2B5EF4-FFF2-40B4-BE49-F238E27FC236}">
                  <a16:creationId xmlns:a16="http://schemas.microsoft.com/office/drawing/2014/main" xmlns="" id="{9E880639-E0F1-D74F-BAF8-34E6A4C296AF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37686" y="5550408"/>
              <a:ext cx="2439300" cy="190500"/>
            </a:xfrm>
            <a:prstGeom prst="rect">
              <a:avLst/>
            </a:prstGeom>
          </p:spPr>
        </p:pic>
        <p:sp>
          <p:nvSpPr>
            <p:cNvPr id="23" name="object 15">
              <a:extLst>
                <a:ext uri="{FF2B5EF4-FFF2-40B4-BE49-F238E27FC236}">
                  <a16:creationId xmlns:a16="http://schemas.microsoft.com/office/drawing/2014/main" xmlns="" id="{02153A5D-EB8A-C04B-B88E-1614772E3869}"/>
                </a:ext>
              </a:extLst>
            </p:cNvPr>
            <p:cNvSpPr/>
            <p:nvPr/>
          </p:nvSpPr>
          <p:spPr>
            <a:xfrm>
              <a:off x="2990088" y="5279136"/>
              <a:ext cx="3106420" cy="771525"/>
            </a:xfrm>
            <a:custGeom>
              <a:avLst/>
              <a:gdLst/>
              <a:ahLst/>
              <a:cxnLst/>
              <a:rect l="l" t="t" r="r" b="b"/>
              <a:pathLst>
                <a:path w="3106420" h="771525">
                  <a:moveTo>
                    <a:pt x="0" y="771143"/>
                  </a:moveTo>
                  <a:lnTo>
                    <a:pt x="3105912" y="771143"/>
                  </a:lnTo>
                  <a:lnTo>
                    <a:pt x="3105912" y="0"/>
                  </a:lnTo>
                  <a:lnTo>
                    <a:pt x="0" y="0"/>
                  </a:lnTo>
                  <a:lnTo>
                    <a:pt x="0" y="771143"/>
                  </a:lnTo>
                  <a:close/>
                </a:path>
              </a:pathLst>
            </a:custGeom>
            <a:ln w="9143">
              <a:solidFill>
                <a:srgbClr val="A6A6A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9">
            <a:extLst>
              <a:ext uri="{FF2B5EF4-FFF2-40B4-BE49-F238E27FC236}">
                <a16:creationId xmlns:a16="http://schemas.microsoft.com/office/drawing/2014/main" xmlns="" id="{6A464E80-744E-D843-941D-30569E8676A2}"/>
              </a:ext>
            </a:extLst>
          </p:cNvPr>
          <p:cNvSpPr txBox="1"/>
          <p:nvPr/>
        </p:nvSpPr>
        <p:spPr>
          <a:xfrm>
            <a:off x="3488689" y="1404557"/>
            <a:ext cx="5273675" cy="93916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 marR="5080">
              <a:lnSpc>
                <a:spcPts val="2390"/>
              </a:lnSpc>
              <a:spcBef>
                <a:spcPts val="190"/>
              </a:spcBef>
              <a:buFont typeface="Wingdings"/>
              <a:buChar char=""/>
              <a:tabLst>
                <a:tab pos="296545" algn="l"/>
              </a:tabLst>
            </a:pP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pour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connaître les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principaux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auteurs,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catégories</a:t>
            </a:r>
            <a:r>
              <a:rPr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disciplinaires,</a:t>
            </a:r>
            <a:r>
              <a:rPr sz="2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revues,</a:t>
            </a:r>
            <a:r>
              <a:rPr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pays,</a:t>
            </a:r>
            <a:r>
              <a:rPr sz="2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institutions,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ts val="2320"/>
              </a:lnSpc>
            </a:pP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…qui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ressortent</a:t>
            </a:r>
            <a:r>
              <a:rPr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plus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dans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7937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Rechercher</a:t>
            </a:r>
            <a:endParaRPr lang="fr-FR" sz="4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64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xmlns="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xmlns="" id="{E6D5D25E-8A93-9040-8A1F-C22ACCFF5207}"/>
              </a:ext>
            </a:extLst>
          </p:cNvPr>
          <p:cNvSpPr txBox="1">
            <a:spLocks/>
          </p:cNvSpPr>
          <p:nvPr/>
        </p:nvSpPr>
        <p:spPr>
          <a:xfrm>
            <a:off x="189900" y="718866"/>
            <a:ext cx="8056245" cy="14895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marR="5080" algn="ctr">
              <a:spcBef>
                <a:spcPts val="95"/>
              </a:spcBef>
            </a:pPr>
            <a:r>
              <a:rPr lang="fr-FR" sz="3200" b="0" kern="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Comment</a:t>
            </a:r>
            <a:r>
              <a:rPr lang="fr-FR" sz="3200" b="0" kern="0" spc="3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kern="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s’assurer</a:t>
            </a:r>
            <a:r>
              <a:rPr lang="fr-FR" sz="3200" b="0" kern="0" spc="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kern="0" spc="-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</a:t>
            </a:r>
            <a:r>
              <a:rPr lang="fr-FR" sz="3200" b="0" kern="0" spc="1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kern="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son</a:t>
            </a:r>
            <a:r>
              <a:rPr lang="fr-FR" sz="3200" b="0" kern="0" spc="1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kern="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sujet</a:t>
            </a:r>
            <a:r>
              <a:rPr lang="fr-FR" sz="3200" b="0" kern="0" spc="2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</a:t>
            </a:r>
            <a:r>
              <a:rPr lang="fr-FR" sz="3200" b="0" kern="0" spc="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kern="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 ? </a:t>
            </a:r>
            <a:r>
              <a:rPr lang="fr-FR" sz="3200" b="0" kern="0" spc="-76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kern="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Quels</a:t>
            </a:r>
            <a:r>
              <a:rPr lang="fr-FR" sz="3200" b="0" kern="0" spc="1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kern="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sont</a:t>
            </a:r>
            <a:r>
              <a:rPr lang="fr-FR" sz="3200" b="0" kern="0" spc="1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kern="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lang="fr-FR" sz="3200" b="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kern="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auteurs</a:t>
            </a:r>
            <a:r>
              <a:rPr lang="fr-FR" sz="3200" b="0" kern="0" spc="2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kern="0" spc="-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qui</a:t>
            </a:r>
            <a:r>
              <a:rPr lang="fr-FR" sz="3200" b="0" kern="0" spc="1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kern="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publient</a:t>
            </a:r>
            <a:r>
              <a:rPr lang="fr-FR" sz="3200" b="0" kern="0" spc="3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 </a:t>
            </a:r>
            <a:r>
              <a:rPr lang="fr-FR" sz="3200" b="0" kern="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qu’on </a:t>
            </a:r>
            <a:r>
              <a:rPr lang="fr-FR" sz="3200" b="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kern="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pourrait</a:t>
            </a:r>
            <a:r>
              <a:rPr lang="fr-FR" sz="3200" b="0" kern="0" spc="2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kern="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contacter</a:t>
            </a:r>
            <a:r>
              <a:rPr lang="fr-FR" sz="3200" b="0" kern="0" spc="3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(conseils, </a:t>
            </a:r>
            <a:r>
              <a:rPr lang="fr-FR" sz="3200" b="0" kern="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collaboration)</a:t>
            </a: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xmlns="" id="{23B5FC72-FAAD-EB4F-877A-782895DCB327}"/>
              </a:ext>
            </a:extLst>
          </p:cNvPr>
          <p:cNvSpPr txBox="1"/>
          <p:nvPr/>
        </p:nvSpPr>
        <p:spPr>
          <a:xfrm>
            <a:off x="379755" y="2252063"/>
            <a:ext cx="56775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003E20"/>
              </a:buClr>
              <a:buSzPct val="130555"/>
              <a:buFont typeface="Wingdings"/>
              <a:buChar char=""/>
              <a:tabLst>
                <a:tab pos="241300" algn="l"/>
              </a:tabLst>
            </a:pPr>
            <a:r>
              <a:rPr sz="1800" spc="-10" dirty="0">
                <a:solidFill>
                  <a:srgbClr val="275561"/>
                </a:solidFill>
                <a:latin typeface="Arial MT"/>
                <a:cs typeface="Arial MT"/>
              </a:rPr>
              <a:t>Analyze</a:t>
            </a:r>
            <a:r>
              <a:rPr sz="1800" spc="3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Search</a:t>
            </a:r>
            <a:r>
              <a:rPr sz="1800" spc="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Results</a:t>
            </a:r>
            <a:r>
              <a:rPr sz="1800" dirty="0">
                <a:solidFill>
                  <a:srgbClr val="275561"/>
                </a:solidFill>
                <a:latin typeface="Arial MT"/>
                <a:cs typeface="Arial MT"/>
              </a:rPr>
              <a:t> &gt;</a:t>
            </a:r>
            <a:r>
              <a:rPr sz="1800" spc="-3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35" dirty="0">
                <a:solidFill>
                  <a:srgbClr val="275561"/>
                </a:solidFill>
                <a:latin typeface="Arial MT"/>
                <a:cs typeface="Arial MT"/>
              </a:rPr>
              <a:t>Topics</a:t>
            </a:r>
            <a:r>
              <a:rPr sz="1800" spc="-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(sujet</a:t>
            </a:r>
            <a:r>
              <a:rPr sz="1800" spc="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de recherche)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14" name="object 4">
            <a:extLst>
              <a:ext uri="{FF2B5EF4-FFF2-40B4-BE49-F238E27FC236}">
                <a16:creationId xmlns:a16="http://schemas.microsoft.com/office/drawing/2014/main" xmlns="" id="{5DFCCB6F-2A0E-3A40-80A2-168BD6ECD131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28600" y="2494580"/>
            <a:ext cx="8419191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1476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36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Analyser</a:t>
            </a:r>
            <a:r>
              <a:rPr lang="fr-FR" sz="3600" b="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lang="fr-FR" sz="3600" b="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</a:t>
            </a:r>
            <a:endParaRPr lang="fr-FR" sz="36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65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xmlns="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grpSp>
        <p:nvGrpSpPr>
          <p:cNvPr id="10" name="object 3">
            <a:extLst>
              <a:ext uri="{FF2B5EF4-FFF2-40B4-BE49-F238E27FC236}">
                <a16:creationId xmlns:a16="http://schemas.microsoft.com/office/drawing/2014/main" xmlns="" id="{14EC92CA-5D61-684E-ACD1-C78D9D264F82}"/>
              </a:ext>
            </a:extLst>
          </p:cNvPr>
          <p:cNvGrpSpPr/>
          <p:nvPr/>
        </p:nvGrpSpPr>
        <p:grpSpPr>
          <a:xfrm>
            <a:off x="152400" y="1258265"/>
            <a:ext cx="8677910" cy="4093845"/>
            <a:chOff x="109728" y="836675"/>
            <a:chExt cx="8677910" cy="4093845"/>
          </a:xfrm>
        </p:grpSpPr>
        <p:pic>
          <p:nvPicPr>
            <p:cNvPr id="11" name="object 4">
              <a:extLst>
                <a:ext uri="{FF2B5EF4-FFF2-40B4-BE49-F238E27FC236}">
                  <a16:creationId xmlns:a16="http://schemas.microsoft.com/office/drawing/2014/main" xmlns="" id="{A021989C-5D71-4E46-9990-4A3CA313C98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20539" y="836675"/>
              <a:ext cx="4466844" cy="438912"/>
            </a:xfrm>
            <a:prstGeom prst="rect">
              <a:avLst/>
            </a:prstGeom>
          </p:spPr>
        </p:pic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xmlns="" id="{FD40C601-9ED4-8846-BD83-FD19C89D65C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4835" y="1640112"/>
              <a:ext cx="3364325" cy="2180288"/>
            </a:xfrm>
            <a:prstGeom prst="rect">
              <a:avLst/>
            </a:prstGeom>
          </p:spPr>
        </p:pic>
        <p:sp>
          <p:nvSpPr>
            <p:cNvPr id="15" name="object 6">
              <a:extLst>
                <a:ext uri="{FF2B5EF4-FFF2-40B4-BE49-F238E27FC236}">
                  <a16:creationId xmlns:a16="http://schemas.microsoft.com/office/drawing/2014/main" xmlns="" id="{D8D3BE3A-3B3A-0044-A0C0-32A64D3D6905}"/>
                </a:ext>
              </a:extLst>
            </p:cNvPr>
            <p:cNvSpPr/>
            <p:nvPr/>
          </p:nvSpPr>
          <p:spPr>
            <a:xfrm>
              <a:off x="114300" y="1569719"/>
              <a:ext cx="3900170" cy="2403475"/>
            </a:xfrm>
            <a:custGeom>
              <a:avLst/>
              <a:gdLst/>
              <a:ahLst/>
              <a:cxnLst/>
              <a:rect l="l" t="t" r="r" b="b"/>
              <a:pathLst>
                <a:path w="3900170" h="2403475">
                  <a:moveTo>
                    <a:pt x="0" y="2403347"/>
                  </a:moveTo>
                  <a:lnTo>
                    <a:pt x="3899916" y="2403347"/>
                  </a:lnTo>
                  <a:lnTo>
                    <a:pt x="3899916" y="0"/>
                  </a:lnTo>
                  <a:lnTo>
                    <a:pt x="0" y="0"/>
                  </a:lnTo>
                  <a:lnTo>
                    <a:pt x="0" y="2403347"/>
                  </a:lnTo>
                  <a:close/>
                </a:path>
              </a:pathLst>
            </a:custGeom>
            <a:ln w="9144">
              <a:solidFill>
                <a:srgbClr val="0073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7">
              <a:extLst>
                <a:ext uri="{FF2B5EF4-FFF2-40B4-BE49-F238E27FC236}">
                  <a16:creationId xmlns:a16="http://schemas.microsoft.com/office/drawing/2014/main" xmlns="" id="{079F23BA-15C5-5F40-ADA5-1B1E853CC8AE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76243" y="1290815"/>
              <a:ext cx="819150" cy="849642"/>
            </a:xfrm>
            <a:prstGeom prst="rect">
              <a:avLst/>
            </a:prstGeom>
          </p:spPr>
        </p:pic>
        <p:pic>
          <p:nvPicPr>
            <p:cNvPr id="17" name="object 8">
              <a:extLst>
                <a:ext uri="{FF2B5EF4-FFF2-40B4-BE49-F238E27FC236}">
                  <a16:creationId xmlns:a16="http://schemas.microsoft.com/office/drawing/2014/main" xmlns="" id="{B16686D4-BE0E-6D4F-A1A4-31B91100E6CE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99104" y="2575559"/>
              <a:ext cx="5202936" cy="2345436"/>
            </a:xfrm>
            <a:prstGeom prst="rect">
              <a:avLst/>
            </a:prstGeom>
          </p:spPr>
        </p:pic>
        <p:sp>
          <p:nvSpPr>
            <p:cNvPr id="18" name="object 9">
              <a:extLst>
                <a:ext uri="{FF2B5EF4-FFF2-40B4-BE49-F238E27FC236}">
                  <a16:creationId xmlns:a16="http://schemas.microsoft.com/office/drawing/2014/main" xmlns="" id="{8B80BE69-70C8-2B44-A994-C0562F8C212B}"/>
                </a:ext>
              </a:extLst>
            </p:cNvPr>
            <p:cNvSpPr/>
            <p:nvPr/>
          </p:nvSpPr>
          <p:spPr>
            <a:xfrm>
              <a:off x="3494531" y="2570987"/>
              <a:ext cx="5212080" cy="2354580"/>
            </a:xfrm>
            <a:custGeom>
              <a:avLst/>
              <a:gdLst/>
              <a:ahLst/>
              <a:cxnLst/>
              <a:rect l="l" t="t" r="r" b="b"/>
              <a:pathLst>
                <a:path w="5212080" h="2354579">
                  <a:moveTo>
                    <a:pt x="0" y="2354580"/>
                  </a:moveTo>
                  <a:lnTo>
                    <a:pt x="5212079" y="2354580"/>
                  </a:lnTo>
                  <a:lnTo>
                    <a:pt x="5212079" y="0"/>
                  </a:lnTo>
                  <a:lnTo>
                    <a:pt x="0" y="0"/>
                  </a:lnTo>
                  <a:lnTo>
                    <a:pt x="0" y="2354580"/>
                  </a:lnTo>
                  <a:close/>
                </a:path>
              </a:pathLst>
            </a:custGeom>
            <a:ln w="9144">
              <a:solidFill>
                <a:srgbClr val="0073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0">
              <a:extLst>
                <a:ext uri="{FF2B5EF4-FFF2-40B4-BE49-F238E27FC236}">
                  <a16:creationId xmlns:a16="http://schemas.microsoft.com/office/drawing/2014/main" xmlns="" id="{AEF9E447-FEE6-F64A-8017-0D2D55EE5432}"/>
                </a:ext>
              </a:extLst>
            </p:cNvPr>
            <p:cNvSpPr/>
            <p:nvPr/>
          </p:nvSpPr>
          <p:spPr>
            <a:xfrm>
              <a:off x="4265168" y="1834006"/>
              <a:ext cx="424815" cy="565150"/>
            </a:xfrm>
            <a:custGeom>
              <a:avLst/>
              <a:gdLst/>
              <a:ahLst/>
              <a:cxnLst/>
              <a:rect l="l" t="t" r="r" b="b"/>
              <a:pathLst>
                <a:path w="424814" h="565150">
                  <a:moveTo>
                    <a:pt x="367862" y="509957"/>
                  </a:moveTo>
                  <a:lnTo>
                    <a:pt x="347091" y="525398"/>
                  </a:lnTo>
                  <a:lnTo>
                    <a:pt x="424688" y="564641"/>
                  </a:lnTo>
                  <a:lnTo>
                    <a:pt x="416819" y="520445"/>
                  </a:lnTo>
                  <a:lnTo>
                    <a:pt x="375666" y="520445"/>
                  </a:lnTo>
                  <a:lnTo>
                    <a:pt x="367862" y="509957"/>
                  </a:lnTo>
                  <a:close/>
                </a:path>
                <a:path w="424814" h="565150">
                  <a:moveTo>
                    <a:pt x="388616" y="494530"/>
                  </a:moveTo>
                  <a:lnTo>
                    <a:pt x="367862" y="509957"/>
                  </a:lnTo>
                  <a:lnTo>
                    <a:pt x="375666" y="520445"/>
                  </a:lnTo>
                  <a:lnTo>
                    <a:pt x="396367" y="504951"/>
                  </a:lnTo>
                  <a:lnTo>
                    <a:pt x="388616" y="494530"/>
                  </a:lnTo>
                  <a:close/>
                </a:path>
                <a:path w="424814" h="565150">
                  <a:moveTo>
                    <a:pt x="409448" y="479043"/>
                  </a:moveTo>
                  <a:lnTo>
                    <a:pt x="388616" y="494530"/>
                  </a:lnTo>
                  <a:lnTo>
                    <a:pt x="396367" y="504951"/>
                  </a:lnTo>
                  <a:lnTo>
                    <a:pt x="375666" y="520445"/>
                  </a:lnTo>
                  <a:lnTo>
                    <a:pt x="416819" y="520445"/>
                  </a:lnTo>
                  <a:lnTo>
                    <a:pt x="409448" y="479043"/>
                  </a:lnTo>
                  <a:close/>
                </a:path>
                <a:path w="424814" h="565150">
                  <a:moveTo>
                    <a:pt x="20828" y="0"/>
                  </a:moveTo>
                  <a:lnTo>
                    <a:pt x="0" y="15493"/>
                  </a:lnTo>
                  <a:lnTo>
                    <a:pt x="367862" y="509957"/>
                  </a:lnTo>
                  <a:lnTo>
                    <a:pt x="388616" y="494530"/>
                  </a:lnTo>
                  <a:lnTo>
                    <a:pt x="20828" y="0"/>
                  </a:lnTo>
                  <a:close/>
                </a:path>
              </a:pathLst>
            </a:custGeom>
            <a:solidFill>
              <a:srgbClr val="AE17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591771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0170" y="141632"/>
            <a:ext cx="7983830" cy="4810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2800" b="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Analyser</a:t>
            </a:r>
            <a:r>
              <a:rPr lang="fr-FR" sz="2800" b="0" spc="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lang="fr-FR" sz="2800" b="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résultats</a:t>
            </a:r>
            <a:r>
              <a:rPr lang="fr-FR" sz="2800" b="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fr-FR" sz="2800" b="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Export</a:t>
            </a:r>
            <a:r>
              <a:rPr lang="fr-FR" sz="2800" b="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Excel</a:t>
            </a:r>
            <a:r>
              <a:rPr lang="fr-FR" sz="2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pour </a:t>
            </a:r>
            <a:r>
              <a:rPr lang="fr-FR" sz="2800" b="0" spc="-7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graphiques</a:t>
            </a:r>
            <a:endParaRPr lang="fr-FR" sz="28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66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xmlns="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grpSp>
        <p:nvGrpSpPr>
          <p:cNvPr id="20" name="object 2">
            <a:extLst>
              <a:ext uri="{FF2B5EF4-FFF2-40B4-BE49-F238E27FC236}">
                <a16:creationId xmlns:a16="http://schemas.microsoft.com/office/drawing/2014/main" xmlns="" id="{DF5459B9-A6CD-944B-9FC8-12D535B5FD7B}"/>
              </a:ext>
            </a:extLst>
          </p:cNvPr>
          <p:cNvGrpSpPr/>
          <p:nvPr/>
        </p:nvGrpSpPr>
        <p:grpSpPr>
          <a:xfrm>
            <a:off x="247789" y="984886"/>
            <a:ext cx="8648422" cy="4915580"/>
            <a:chOff x="115823" y="1578863"/>
            <a:chExt cx="9028430" cy="5236845"/>
          </a:xfrm>
        </p:grpSpPr>
        <p:pic>
          <p:nvPicPr>
            <p:cNvPr id="21" name="object 3">
              <a:extLst>
                <a:ext uri="{FF2B5EF4-FFF2-40B4-BE49-F238E27FC236}">
                  <a16:creationId xmlns:a16="http://schemas.microsoft.com/office/drawing/2014/main" xmlns="" id="{AE8390B8-D401-6549-9A46-22103489BD0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1752" y="4959096"/>
              <a:ext cx="8842248" cy="1856232"/>
            </a:xfrm>
            <a:prstGeom prst="rect">
              <a:avLst/>
            </a:prstGeom>
          </p:spPr>
        </p:pic>
        <p:pic>
          <p:nvPicPr>
            <p:cNvPr id="22" name="object 4">
              <a:extLst>
                <a:ext uri="{FF2B5EF4-FFF2-40B4-BE49-F238E27FC236}">
                  <a16:creationId xmlns:a16="http://schemas.microsoft.com/office/drawing/2014/main" xmlns="" id="{DB10227E-6021-F648-8B41-78FDB59B3A9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823" y="1578863"/>
              <a:ext cx="2627376" cy="2522220"/>
            </a:xfrm>
            <a:prstGeom prst="rect">
              <a:avLst/>
            </a:prstGeom>
          </p:spPr>
        </p:pic>
        <p:pic>
          <p:nvPicPr>
            <p:cNvPr id="23" name="object 5">
              <a:extLst>
                <a:ext uri="{FF2B5EF4-FFF2-40B4-BE49-F238E27FC236}">
                  <a16:creationId xmlns:a16="http://schemas.microsoft.com/office/drawing/2014/main" xmlns="" id="{EAE573FB-7EC3-954F-98F3-16184A7FF7AE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06651" y="3572243"/>
              <a:ext cx="1357122" cy="849642"/>
            </a:xfrm>
            <a:prstGeom prst="rect">
              <a:avLst/>
            </a:prstGeom>
          </p:spPr>
        </p:pic>
        <p:sp>
          <p:nvSpPr>
            <p:cNvPr id="25" name="object 6">
              <a:extLst>
                <a:ext uri="{FF2B5EF4-FFF2-40B4-BE49-F238E27FC236}">
                  <a16:creationId xmlns:a16="http://schemas.microsoft.com/office/drawing/2014/main" xmlns="" id="{C235E609-8237-D841-9221-8DE01BFF9230}"/>
                </a:ext>
              </a:extLst>
            </p:cNvPr>
            <p:cNvSpPr/>
            <p:nvPr/>
          </p:nvSpPr>
          <p:spPr>
            <a:xfrm>
              <a:off x="1836800" y="4419091"/>
              <a:ext cx="113664" cy="690880"/>
            </a:xfrm>
            <a:custGeom>
              <a:avLst/>
              <a:gdLst/>
              <a:ahLst/>
              <a:cxnLst/>
              <a:rect l="l" t="t" r="r" b="b"/>
              <a:pathLst>
                <a:path w="113664" h="690879">
                  <a:moveTo>
                    <a:pt x="0" y="609726"/>
                  </a:moveTo>
                  <a:lnTo>
                    <a:pt x="30861" y="690879"/>
                  </a:lnTo>
                  <a:lnTo>
                    <a:pt x="70829" y="627760"/>
                  </a:lnTo>
                  <a:lnTo>
                    <a:pt x="50292" y="627760"/>
                  </a:lnTo>
                  <a:lnTo>
                    <a:pt x="24511" y="625220"/>
                  </a:lnTo>
                  <a:lnTo>
                    <a:pt x="25816" y="612312"/>
                  </a:lnTo>
                  <a:lnTo>
                    <a:pt x="0" y="609726"/>
                  </a:lnTo>
                  <a:close/>
                </a:path>
                <a:path w="113664" h="690879">
                  <a:moveTo>
                    <a:pt x="25816" y="612312"/>
                  </a:moveTo>
                  <a:lnTo>
                    <a:pt x="24511" y="625220"/>
                  </a:lnTo>
                  <a:lnTo>
                    <a:pt x="50292" y="627760"/>
                  </a:lnTo>
                  <a:lnTo>
                    <a:pt x="51593" y="614894"/>
                  </a:lnTo>
                  <a:lnTo>
                    <a:pt x="25816" y="612312"/>
                  </a:lnTo>
                  <a:close/>
                </a:path>
                <a:path w="113664" h="690879">
                  <a:moveTo>
                    <a:pt x="51593" y="614894"/>
                  </a:moveTo>
                  <a:lnTo>
                    <a:pt x="50292" y="627760"/>
                  </a:lnTo>
                  <a:lnTo>
                    <a:pt x="70829" y="627760"/>
                  </a:lnTo>
                  <a:lnTo>
                    <a:pt x="77343" y="617473"/>
                  </a:lnTo>
                  <a:lnTo>
                    <a:pt x="51593" y="614894"/>
                  </a:lnTo>
                  <a:close/>
                </a:path>
                <a:path w="113664" h="690879">
                  <a:moveTo>
                    <a:pt x="87756" y="0"/>
                  </a:moveTo>
                  <a:lnTo>
                    <a:pt x="25816" y="612312"/>
                  </a:lnTo>
                  <a:lnTo>
                    <a:pt x="51593" y="614894"/>
                  </a:lnTo>
                  <a:lnTo>
                    <a:pt x="113537" y="2539"/>
                  </a:lnTo>
                  <a:lnTo>
                    <a:pt x="87756" y="0"/>
                  </a:lnTo>
                  <a:close/>
                </a:path>
              </a:pathLst>
            </a:custGeom>
            <a:solidFill>
              <a:srgbClr val="AE17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7">
              <a:extLst>
                <a:ext uri="{FF2B5EF4-FFF2-40B4-BE49-F238E27FC236}">
                  <a16:creationId xmlns:a16="http://schemas.microsoft.com/office/drawing/2014/main" xmlns="" id="{45BFB623-2CBB-0944-9321-191E0E372D84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23533" y="2406615"/>
              <a:ext cx="1817923" cy="20392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96463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4930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3200" b="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Analyse</a:t>
            </a:r>
            <a:r>
              <a:rPr lang="fr-FR" sz="3200" b="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</a:t>
            </a:r>
            <a:r>
              <a:rPr lang="fr-FR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citations</a:t>
            </a:r>
            <a:endParaRPr lang="fr-FR" sz="32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67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xmlns="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grpSp>
        <p:nvGrpSpPr>
          <p:cNvPr id="10" name="object 3">
            <a:extLst>
              <a:ext uri="{FF2B5EF4-FFF2-40B4-BE49-F238E27FC236}">
                <a16:creationId xmlns:a16="http://schemas.microsoft.com/office/drawing/2014/main" xmlns="" id="{A2798EEC-BF28-FD4D-B0BF-9087BFA8AF94}"/>
              </a:ext>
            </a:extLst>
          </p:cNvPr>
          <p:cNvGrpSpPr/>
          <p:nvPr/>
        </p:nvGrpSpPr>
        <p:grpSpPr>
          <a:xfrm>
            <a:off x="468111" y="746446"/>
            <a:ext cx="7912100" cy="1939289"/>
            <a:chOff x="481578" y="1243583"/>
            <a:chExt cx="7912100" cy="1939289"/>
          </a:xfrm>
        </p:grpSpPr>
        <p:pic>
          <p:nvPicPr>
            <p:cNvPr id="11" name="object 4">
              <a:extLst>
                <a:ext uri="{FF2B5EF4-FFF2-40B4-BE49-F238E27FC236}">
                  <a16:creationId xmlns:a16="http://schemas.microsoft.com/office/drawing/2014/main" xmlns="" id="{D7FF10FA-0B6D-E243-891C-A9DA21072B0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1578" y="1437905"/>
              <a:ext cx="7523625" cy="1658380"/>
            </a:xfrm>
            <a:prstGeom prst="rect">
              <a:avLst/>
            </a:prstGeom>
          </p:spPr>
        </p:pic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xmlns="" id="{BF25F6DC-CCAA-2743-AEBD-B462EF28419D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44340" y="1243583"/>
              <a:ext cx="1110234" cy="816101"/>
            </a:xfrm>
            <a:prstGeom prst="rect">
              <a:avLst/>
            </a:prstGeom>
          </p:spPr>
        </p:pic>
        <p:pic>
          <p:nvPicPr>
            <p:cNvPr id="15" name="object 6">
              <a:extLst>
                <a:ext uri="{FF2B5EF4-FFF2-40B4-BE49-F238E27FC236}">
                  <a16:creationId xmlns:a16="http://schemas.microsoft.com/office/drawing/2014/main" xmlns="" id="{CB23D0CD-3214-CF4D-824C-657C53891495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83195" y="2368295"/>
              <a:ext cx="1110233" cy="814577"/>
            </a:xfrm>
            <a:prstGeom prst="rect">
              <a:avLst/>
            </a:prstGeom>
          </p:spPr>
        </p:pic>
      </p:grpSp>
      <p:grpSp>
        <p:nvGrpSpPr>
          <p:cNvPr id="16" name="object 7">
            <a:extLst>
              <a:ext uri="{FF2B5EF4-FFF2-40B4-BE49-F238E27FC236}">
                <a16:creationId xmlns:a16="http://schemas.microsoft.com/office/drawing/2014/main" xmlns="" id="{93080F73-886D-9D4C-B688-11B78526A79B}"/>
              </a:ext>
            </a:extLst>
          </p:cNvPr>
          <p:cNvGrpSpPr/>
          <p:nvPr/>
        </p:nvGrpSpPr>
        <p:grpSpPr>
          <a:xfrm>
            <a:off x="250185" y="4727134"/>
            <a:ext cx="2997835" cy="858519"/>
            <a:chOff x="263652" y="5224271"/>
            <a:chExt cx="2997835" cy="858519"/>
          </a:xfrm>
        </p:grpSpPr>
        <p:pic>
          <p:nvPicPr>
            <p:cNvPr id="17" name="object 8">
              <a:extLst>
                <a:ext uri="{FF2B5EF4-FFF2-40B4-BE49-F238E27FC236}">
                  <a16:creationId xmlns:a16="http://schemas.microsoft.com/office/drawing/2014/main" xmlns="" id="{282C9579-E3D1-014D-98B7-C3EED102FAC6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3652" y="5224271"/>
              <a:ext cx="2380488" cy="466343"/>
            </a:xfrm>
            <a:prstGeom prst="rect">
              <a:avLst/>
            </a:prstGeom>
          </p:spPr>
        </p:pic>
        <p:pic>
          <p:nvPicPr>
            <p:cNvPr id="18" name="object 9">
              <a:extLst>
                <a:ext uri="{FF2B5EF4-FFF2-40B4-BE49-F238E27FC236}">
                  <a16:creationId xmlns:a16="http://schemas.microsoft.com/office/drawing/2014/main" xmlns="" id="{CCCDF4E5-1D6B-804B-BA15-D767F24F312F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3652" y="5690615"/>
              <a:ext cx="2997708" cy="391668"/>
            </a:xfrm>
            <a:prstGeom prst="rect">
              <a:avLst/>
            </a:prstGeom>
          </p:spPr>
        </p:pic>
      </p:grpSp>
      <p:pic>
        <p:nvPicPr>
          <p:cNvPr id="19" name="object 10">
            <a:extLst>
              <a:ext uri="{FF2B5EF4-FFF2-40B4-BE49-F238E27FC236}">
                <a16:creationId xmlns:a16="http://schemas.microsoft.com/office/drawing/2014/main" xmlns="" id="{C9B3BBE5-51D6-6646-BB3F-637D41D858A3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72432" y="3219609"/>
            <a:ext cx="4726891" cy="1223392"/>
          </a:xfrm>
          <a:prstGeom prst="rect">
            <a:avLst/>
          </a:prstGeom>
        </p:spPr>
      </p:pic>
      <p:pic>
        <p:nvPicPr>
          <p:cNvPr id="20" name="object 11">
            <a:extLst>
              <a:ext uri="{FF2B5EF4-FFF2-40B4-BE49-F238E27FC236}">
                <a16:creationId xmlns:a16="http://schemas.microsoft.com/office/drawing/2014/main" xmlns="" id="{A540437E-0259-3044-93FA-FC70BE9A0D34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777733" y="3294574"/>
            <a:ext cx="1781598" cy="286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071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4930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Métriques</a:t>
            </a:r>
            <a:r>
              <a:rPr lang="fr-FR" sz="32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fr-FR" sz="32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citations</a:t>
            </a:r>
            <a:endParaRPr lang="fr-FR" sz="32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68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xmlns="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pic>
        <p:nvPicPr>
          <p:cNvPr id="10" name="object 3">
            <a:extLst>
              <a:ext uri="{FF2B5EF4-FFF2-40B4-BE49-F238E27FC236}">
                <a16:creationId xmlns:a16="http://schemas.microsoft.com/office/drawing/2014/main" xmlns="" id="{273E0CF8-B7C3-B445-8665-45BC57D69916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32" y="1009184"/>
            <a:ext cx="2644536" cy="2165604"/>
          </a:xfrm>
          <a:prstGeom prst="rect">
            <a:avLst/>
          </a:prstGeom>
        </p:spPr>
      </p:pic>
      <p:pic>
        <p:nvPicPr>
          <p:cNvPr id="11" name="object 4">
            <a:extLst>
              <a:ext uri="{FF2B5EF4-FFF2-40B4-BE49-F238E27FC236}">
                <a16:creationId xmlns:a16="http://schemas.microsoft.com/office/drawing/2014/main" xmlns="" id="{03B537BE-3C9A-4F4B-BC36-758F45D6A07C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73046" y="3363609"/>
            <a:ext cx="4557728" cy="786250"/>
          </a:xfrm>
          <a:prstGeom prst="rect">
            <a:avLst/>
          </a:prstGeom>
        </p:spPr>
      </p:pic>
      <p:sp>
        <p:nvSpPr>
          <p:cNvPr id="14" name="object 5">
            <a:extLst>
              <a:ext uri="{FF2B5EF4-FFF2-40B4-BE49-F238E27FC236}">
                <a16:creationId xmlns:a16="http://schemas.microsoft.com/office/drawing/2014/main" xmlns="" id="{2036E1F2-9C7A-2D47-9369-DD5B963DEEE8}"/>
              </a:ext>
            </a:extLst>
          </p:cNvPr>
          <p:cNvSpPr txBox="1"/>
          <p:nvPr/>
        </p:nvSpPr>
        <p:spPr>
          <a:xfrm>
            <a:off x="3930073" y="4636050"/>
            <a:ext cx="464312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algn="just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AE173A"/>
                </a:solidFill>
                <a:latin typeface="Calibri"/>
                <a:cs typeface="Calibri"/>
              </a:rPr>
              <a:t>Citation benchmarking </a:t>
            </a:r>
            <a:r>
              <a:rPr sz="1200" dirty="0">
                <a:latin typeface="Calibri"/>
                <a:cs typeface="Calibri"/>
              </a:rPr>
              <a:t>: </a:t>
            </a:r>
            <a:r>
              <a:rPr sz="1200" spc="-5" dirty="0">
                <a:latin typeface="Calibri"/>
                <a:cs typeface="Calibri"/>
              </a:rPr>
              <a:t>permet </a:t>
            </a:r>
            <a:r>
              <a:rPr sz="1200" spc="-15" dirty="0">
                <a:latin typeface="Calibri"/>
                <a:cs typeface="Calibri"/>
              </a:rPr>
              <a:t>d’évaluer </a:t>
            </a:r>
            <a:r>
              <a:rPr sz="1200" dirty="0">
                <a:latin typeface="Calibri"/>
                <a:cs typeface="Calibri"/>
              </a:rPr>
              <a:t>le nb de </a:t>
            </a:r>
            <a:r>
              <a:rPr sz="1200" spc="-5" dirty="0">
                <a:latin typeface="Calibri"/>
                <a:cs typeface="Calibri"/>
              </a:rPr>
              <a:t>citations obtenues </a:t>
            </a:r>
            <a:r>
              <a:rPr sz="1200" dirty="0">
                <a:latin typeface="Calibri"/>
                <a:cs typeface="Calibri"/>
              </a:rPr>
              <a:t>par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rapport </a:t>
            </a:r>
            <a:r>
              <a:rPr sz="1200" dirty="0">
                <a:latin typeface="Calibri"/>
                <a:cs typeface="Calibri"/>
              </a:rPr>
              <a:t>à la </a:t>
            </a:r>
            <a:r>
              <a:rPr sz="1200" spc="-5" dirty="0">
                <a:latin typeface="Calibri"/>
                <a:cs typeface="Calibri"/>
              </a:rPr>
              <a:t>moyenne </a:t>
            </a:r>
            <a:r>
              <a:rPr sz="1200" dirty="0">
                <a:latin typeface="Calibri"/>
                <a:cs typeface="Calibri"/>
              </a:rPr>
              <a:t>des </a:t>
            </a:r>
            <a:r>
              <a:rPr sz="1200" spc="-5" dirty="0">
                <a:latin typeface="Calibri"/>
                <a:cs typeface="Calibri"/>
              </a:rPr>
              <a:t>citations </a:t>
            </a:r>
            <a:r>
              <a:rPr sz="1200" dirty="0">
                <a:latin typeface="Calibri"/>
                <a:cs typeface="Calibri"/>
              </a:rPr>
              <a:t>des </a:t>
            </a:r>
            <a:r>
              <a:rPr sz="1200" spc="-5" dirty="0">
                <a:latin typeface="Calibri"/>
                <a:cs typeface="Calibri"/>
              </a:rPr>
              <a:t>documents similaires </a:t>
            </a:r>
            <a:r>
              <a:rPr sz="1200" dirty="0">
                <a:latin typeface="Calibri"/>
                <a:cs typeface="Calibri"/>
              </a:rPr>
              <a:t>parus </a:t>
            </a:r>
            <a:r>
              <a:rPr sz="1200" spc="-5" dirty="0">
                <a:latin typeface="Calibri"/>
                <a:cs typeface="Calibri"/>
              </a:rPr>
              <a:t>durant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une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période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18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mois, pour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une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discipline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donnée</a:t>
            </a:r>
            <a:endParaRPr sz="1200">
              <a:latin typeface="Calibri"/>
              <a:cs typeface="Calibri"/>
            </a:endParaRPr>
          </a:p>
          <a:p>
            <a:pPr marL="38100" marR="364490" algn="just">
              <a:lnSpc>
                <a:spcPct val="100000"/>
              </a:lnSpc>
            </a:pPr>
            <a:r>
              <a:rPr sz="1200" dirty="0">
                <a:latin typeface="Calibri"/>
                <a:cs typeface="Calibri"/>
              </a:rPr>
              <a:t>99</a:t>
            </a:r>
            <a:r>
              <a:rPr sz="1200" baseline="24305" dirty="0">
                <a:latin typeface="Calibri"/>
                <a:cs typeface="Calibri"/>
              </a:rPr>
              <a:t>ème </a:t>
            </a:r>
            <a:r>
              <a:rPr sz="1200" spc="-5" dirty="0">
                <a:latin typeface="Calibri"/>
                <a:cs typeface="Calibri"/>
              </a:rPr>
              <a:t>percentile signifie </a:t>
            </a:r>
            <a:r>
              <a:rPr sz="1200" dirty="0">
                <a:latin typeface="Calibri"/>
                <a:cs typeface="Calibri"/>
              </a:rPr>
              <a:t>que le </a:t>
            </a:r>
            <a:r>
              <a:rPr sz="1200" spc="-5" dirty="0">
                <a:latin typeface="Calibri"/>
                <a:cs typeface="Calibri"/>
              </a:rPr>
              <a:t>document se </a:t>
            </a:r>
            <a:r>
              <a:rPr sz="1200" spc="-10" dirty="0">
                <a:latin typeface="Calibri"/>
                <a:cs typeface="Calibri"/>
              </a:rPr>
              <a:t>retrouve </a:t>
            </a:r>
            <a:r>
              <a:rPr sz="1200" dirty="0">
                <a:latin typeface="Calibri"/>
                <a:cs typeface="Calibri"/>
              </a:rPr>
              <a:t>dans le 1% des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articles les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plus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cités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(même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période,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même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thématique)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5" name="object 6">
            <a:extLst>
              <a:ext uri="{FF2B5EF4-FFF2-40B4-BE49-F238E27FC236}">
                <a16:creationId xmlns:a16="http://schemas.microsoft.com/office/drawing/2014/main" xmlns="" id="{AC9CE905-4B9B-394D-A6EE-B5D3A5B3118A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31427" y="1071905"/>
            <a:ext cx="6079443" cy="2172409"/>
          </a:xfrm>
          <a:prstGeom prst="rect">
            <a:avLst/>
          </a:prstGeom>
        </p:spPr>
      </p:pic>
      <p:pic>
        <p:nvPicPr>
          <p:cNvPr id="16" name="object 7">
            <a:extLst>
              <a:ext uri="{FF2B5EF4-FFF2-40B4-BE49-F238E27FC236}">
                <a16:creationId xmlns:a16="http://schemas.microsoft.com/office/drawing/2014/main" xmlns="" id="{D159875B-7A5F-464D-8636-EED699BA4758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132" y="3324141"/>
            <a:ext cx="2575560" cy="1176631"/>
          </a:xfrm>
          <a:prstGeom prst="rect">
            <a:avLst/>
          </a:prstGeom>
        </p:spPr>
      </p:pic>
      <p:sp>
        <p:nvSpPr>
          <p:cNvPr id="17" name="object 8">
            <a:extLst>
              <a:ext uri="{FF2B5EF4-FFF2-40B4-BE49-F238E27FC236}">
                <a16:creationId xmlns:a16="http://schemas.microsoft.com/office/drawing/2014/main" xmlns="" id="{A5532A20-DF4C-124B-9BBF-7B74A743871F}"/>
              </a:ext>
            </a:extLst>
          </p:cNvPr>
          <p:cNvSpPr txBox="1"/>
          <p:nvPr/>
        </p:nvSpPr>
        <p:spPr>
          <a:xfrm>
            <a:off x="154871" y="4636050"/>
            <a:ext cx="320675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048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AE173A"/>
                </a:solidFill>
                <a:latin typeface="Calibri"/>
                <a:cs typeface="Calibri"/>
              </a:rPr>
              <a:t>Field</a:t>
            </a:r>
            <a:r>
              <a:rPr sz="1200" b="1" spc="10" dirty="0">
                <a:solidFill>
                  <a:srgbClr val="AE173A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AE173A"/>
                </a:solidFill>
                <a:latin typeface="Calibri"/>
                <a:cs typeface="Calibri"/>
              </a:rPr>
              <a:t>weighted</a:t>
            </a:r>
            <a:r>
              <a:rPr sz="1200" b="1" spc="20" dirty="0">
                <a:solidFill>
                  <a:srgbClr val="AE173A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AE173A"/>
                </a:solidFill>
                <a:latin typeface="Calibri"/>
                <a:cs typeface="Calibri"/>
              </a:rPr>
              <a:t>citation</a:t>
            </a:r>
            <a:r>
              <a:rPr sz="1200" b="1" spc="-15" dirty="0">
                <a:solidFill>
                  <a:srgbClr val="AE173A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AE173A"/>
                </a:solidFill>
                <a:latin typeface="Calibri"/>
                <a:cs typeface="Calibri"/>
              </a:rPr>
              <a:t>impact</a:t>
            </a:r>
            <a:r>
              <a:rPr sz="1200" b="1" spc="5" dirty="0">
                <a:solidFill>
                  <a:srgbClr val="AE173A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AE173A"/>
                </a:solidFill>
                <a:latin typeface="Calibri"/>
                <a:cs typeface="Calibri"/>
              </a:rPr>
              <a:t>(FWCI)</a:t>
            </a:r>
            <a:r>
              <a:rPr sz="1200" b="1" dirty="0">
                <a:solidFill>
                  <a:srgbClr val="AE173A"/>
                </a:solidFill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: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impact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normalisé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des </a:t>
            </a:r>
            <a:r>
              <a:rPr sz="1200" spc="-5" dirty="0">
                <a:latin typeface="Calibri"/>
                <a:cs typeface="Calibri"/>
              </a:rPr>
              <a:t>citations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en</a:t>
            </a:r>
            <a:r>
              <a:rPr sz="1200" spc="-5" dirty="0">
                <a:latin typeface="Calibri"/>
                <a:cs typeface="Calibri"/>
              </a:rPr>
              <a:t> fonction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discipline.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Lorsque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le </a:t>
            </a:r>
            <a:r>
              <a:rPr sz="1200" spc="-10" dirty="0">
                <a:latin typeface="Calibri"/>
                <a:cs typeface="Calibri"/>
              </a:rPr>
              <a:t>FWCI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est</a:t>
            </a:r>
            <a:r>
              <a:rPr sz="1200" dirty="0">
                <a:latin typeface="Calibri"/>
                <a:cs typeface="Calibri"/>
              </a:rPr>
              <a:t> &gt;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1, </a:t>
            </a:r>
            <a:r>
              <a:rPr sz="1200" spc="-5" dirty="0">
                <a:latin typeface="Calibri"/>
                <a:cs typeface="Calibri"/>
              </a:rPr>
              <a:t>cela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signifie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que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le</a:t>
            </a:r>
            <a:endParaRPr sz="12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200" spc="-5" dirty="0">
                <a:latin typeface="Calibri"/>
                <a:cs typeface="Calibri"/>
              </a:rPr>
              <a:t>document est cité </a:t>
            </a:r>
            <a:r>
              <a:rPr sz="1200" dirty="0">
                <a:latin typeface="Calibri"/>
                <a:cs typeface="Calibri"/>
              </a:rPr>
              <a:t>plus </a:t>
            </a:r>
            <a:r>
              <a:rPr sz="1200" spc="-5" dirty="0">
                <a:latin typeface="Calibri"/>
                <a:cs typeface="Calibri"/>
              </a:rPr>
              <a:t>souvent </a:t>
            </a:r>
            <a:r>
              <a:rPr sz="1200" spc="-15" dirty="0">
                <a:latin typeface="Calibri"/>
                <a:cs typeface="Calibri"/>
              </a:rPr>
              <a:t>qu’attendu, </a:t>
            </a:r>
            <a:r>
              <a:rPr sz="1200" spc="-5" dirty="0">
                <a:latin typeface="Calibri"/>
                <a:cs typeface="Calibri"/>
              </a:rPr>
              <a:t>selon </a:t>
            </a:r>
            <a:r>
              <a:rPr sz="1200" dirty="0">
                <a:latin typeface="Calibri"/>
                <a:cs typeface="Calibri"/>
              </a:rPr>
              <a:t>la </a:t>
            </a:r>
            <a:r>
              <a:rPr sz="1200" spc="-260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moyenne </a:t>
            </a:r>
            <a:r>
              <a:rPr sz="1200" dirty="0">
                <a:latin typeface="Calibri"/>
                <a:cs typeface="Calibri"/>
              </a:rPr>
              <a:t>des </a:t>
            </a:r>
            <a:r>
              <a:rPr sz="1200" spc="-5" dirty="0">
                <a:latin typeface="Calibri"/>
                <a:cs typeface="Calibri"/>
              </a:rPr>
              <a:t>documents similaires (même </a:t>
            </a:r>
            <a:r>
              <a:rPr sz="1200" dirty="0">
                <a:latin typeface="Calibri"/>
                <a:cs typeface="Calibri"/>
              </a:rPr>
              <a:t>année, 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même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type,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même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thématique)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97212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0170" y="141632"/>
            <a:ext cx="6993229" cy="4930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30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Métriques</a:t>
            </a:r>
            <a:r>
              <a:rPr lang="fr-FR" sz="3000" b="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alternatives</a:t>
            </a:r>
            <a:r>
              <a:rPr lang="fr-FR" sz="3000" b="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0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fr-FR" sz="3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000" b="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PlumX</a:t>
            </a:r>
            <a:r>
              <a:rPr lang="fr-FR" sz="3000" b="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000" b="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Metrics</a:t>
            </a:r>
            <a:endParaRPr lang="fr-FR" sz="30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69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xmlns="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pic>
        <p:nvPicPr>
          <p:cNvPr id="18" name="object 3">
            <a:extLst>
              <a:ext uri="{FF2B5EF4-FFF2-40B4-BE49-F238E27FC236}">
                <a16:creationId xmlns:a16="http://schemas.microsoft.com/office/drawing/2014/main" xmlns="" id="{19ADE882-BF51-CF4B-B1E0-A7B9E454B5B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33800" y="1960438"/>
            <a:ext cx="5164836" cy="1741931"/>
          </a:xfrm>
          <a:prstGeom prst="rect">
            <a:avLst/>
          </a:prstGeom>
        </p:spPr>
      </p:pic>
      <p:pic>
        <p:nvPicPr>
          <p:cNvPr id="19" name="object 4">
            <a:extLst>
              <a:ext uri="{FF2B5EF4-FFF2-40B4-BE49-F238E27FC236}">
                <a16:creationId xmlns:a16="http://schemas.microsoft.com/office/drawing/2014/main" xmlns="" id="{F1E49A78-0F41-EE4C-AFD6-2392CC6151DE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50929" y="3799003"/>
            <a:ext cx="3124200" cy="1132332"/>
          </a:xfrm>
          <a:prstGeom prst="rect">
            <a:avLst/>
          </a:prstGeom>
        </p:spPr>
      </p:pic>
      <p:pic>
        <p:nvPicPr>
          <p:cNvPr id="20" name="object 5">
            <a:extLst>
              <a:ext uri="{FF2B5EF4-FFF2-40B4-BE49-F238E27FC236}">
                <a16:creationId xmlns:a16="http://schemas.microsoft.com/office/drawing/2014/main" xmlns="" id="{DAADC4CB-7626-1B44-842E-F05CAE8C81ED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0019" y="1983449"/>
            <a:ext cx="2100072" cy="1976627"/>
          </a:xfrm>
          <a:prstGeom prst="rect">
            <a:avLst/>
          </a:prstGeom>
        </p:spPr>
      </p:pic>
      <p:pic>
        <p:nvPicPr>
          <p:cNvPr id="21" name="object 6">
            <a:extLst>
              <a:ext uri="{FF2B5EF4-FFF2-40B4-BE49-F238E27FC236}">
                <a16:creationId xmlns:a16="http://schemas.microsoft.com/office/drawing/2014/main" xmlns="" id="{B0024C6A-EF2F-BE42-A800-7A8F9785ECB0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46931" y="4975676"/>
            <a:ext cx="7087806" cy="944592"/>
          </a:xfrm>
          <a:prstGeom prst="rect">
            <a:avLst/>
          </a:prstGeom>
        </p:spPr>
      </p:pic>
      <p:pic>
        <p:nvPicPr>
          <p:cNvPr id="22" name="object 7">
            <a:extLst>
              <a:ext uri="{FF2B5EF4-FFF2-40B4-BE49-F238E27FC236}">
                <a16:creationId xmlns:a16="http://schemas.microsoft.com/office/drawing/2014/main" xmlns="" id="{FC301EA8-8B0E-9F4B-9DC2-8F928AE0D413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0103" y="4165109"/>
            <a:ext cx="2189988" cy="437388"/>
          </a:xfrm>
          <a:prstGeom prst="rect">
            <a:avLst/>
          </a:prstGeom>
        </p:spPr>
      </p:pic>
      <p:sp>
        <p:nvSpPr>
          <p:cNvPr id="23" name="object 8">
            <a:extLst>
              <a:ext uri="{FF2B5EF4-FFF2-40B4-BE49-F238E27FC236}">
                <a16:creationId xmlns:a16="http://schemas.microsoft.com/office/drawing/2014/main" xmlns="" id="{DEE1794C-F7F8-5942-838D-B5DACD86EB80}"/>
              </a:ext>
            </a:extLst>
          </p:cNvPr>
          <p:cNvSpPr/>
          <p:nvPr/>
        </p:nvSpPr>
        <p:spPr>
          <a:xfrm>
            <a:off x="379755" y="4632056"/>
            <a:ext cx="429895" cy="568325"/>
          </a:xfrm>
          <a:custGeom>
            <a:avLst/>
            <a:gdLst/>
            <a:ahLst/>
            <a:cxnLst/>
            <a:rect l="l" t="t" r="r" b="b"/>
            <a:pathLst>
              <a:path w="429894" h="568325">
                <a:moveTo>
                  <a:pt x="346030" y="487898"/>
                </a:moveTo>
                <a:lnTo>
                  <a:pt x="315455" y="510641"/>
                </a:lnTo>
                <a:lnTo>
                  <a:pt x="429539" y="568236"/>
                </a:lnTo>
                <a:lnTo>
                  <a:pt x="417976" y="503186"/>
                </a:lnTo>
                <a:lnTo>
                  <a:pt x="357403" y="503186"/>
                </a:lnTo>
                <a:lnTo>
                  <a:pt x="346030" y="487898"/>
                </a:lnTo>
                <a:close/>
              </a:path>
              <a:path w="429894" h="568325">
                <a:moveTo>
                  <a:pt x="376603" y="465157"/>
                </a:moveTo>
                <a:lnTo>
                  <a:pt x="346030" y="487898"/>
                </a:lnTo>
                <a:lnTo>
                  <a:pt x="357403" y="503186"/>
                </a:lnTo>
                <a:lnTo>
                  <a:pt x="387972" y="480441"/>
                </a:lnTo>
                <a:lnTo>
                  <a:pt x="376603" y="465157"/>
                </a:lnTo>
                <a:close/>
              </a:path>
              <a:path w="429894" h="568325">
                <a:moveTo>
                  <a:pt x="407174" y="442417"/>
                </a:moveTo>
                <a:lnTo>
                  <a:pt x="376603" y="465157"/>
                </a:lnTo>
                <a:lnTo>
                  <a:pt x="387972" y="480441"/>
                </a:lnTo>
                <a:lnTo>
                  <a:pt x="357403" y="503186"/>
                </a:lnTo>
                <a:lnTo>
                  <a:pt x="417976" y="503186"/>
                </a:lnTo>
                <a:lnTo>
                  <a:pt x="407174" y="442417"/>
                </a:lnTo>
                <a:close/>
              </a:path>
              <a:path w="429894" h="568325">
                <a:moveTo>
                  <a:pt x="30581" y="0"/>
                </a:moveTo>
                <a:lnTo>
                  <a:pt x="0" y="22733"/>
                </a:lnTo>
                <a:lnTo>
                  <a:pt x="346030" y="487898"/>
                </a:lnTo>
                <a:lnTo>
                  <a:pt x="376603" y="465157"/>
                </a:lnTo>
                <a:lnTo>
                  <a:pt x="30581" y="0"/>
                </a:lnTo>
                <a:close/>
              </a:path>
            </a:pathLst>
          </a:custGeom>
          <a:solidFill>
            <a:srgbClr val="AE1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9">
            <a:extLst>
              <a:ext uri="{FF2B5EF4-FFF2-40B4-BE49-F238E27FC236}">
                <a16:creationId xmlns:a16="http://schemas.microsoft.com/office/drawing/2014/main" xmlns="" id="{D10738D8-B6F9-C54C-AE03-8BBEDD786119}"/>
              </a:ext>
            </a:extLst>
          </p:cNvPr>
          <p:cNvSpPr txBox="1"/>
          <p:nvPr/>
        </p:nvSpPr>
        <p:spPr>
          <a:xfrm>
            <a:off x="310260" y="835761"/>
            <a:ext cx="8681339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Pour</a:t>
            </a:r>
            <a:r>
              <a:rPr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suivre</a:t>
            </a:r>
            <a:r>
              <a:rPr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l’usage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</a:t>
            </a:r>
            <a:r>
              <a:rPr sz="16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publications,</a:t>
            </a:r>
            <a:r>
              <a:rPr sz="16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hors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bases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6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données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bibliographiques,</a:t>
            </a:r>
            <a:r>
              <a:rPr sz="16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mesurer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leur</a:t>
            </a:r>
            <a:r>
              <a:rPr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empreinte</a:t>
            </a:r>
            <a:r>
              <a:rPr sz="1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numérique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object 10">
            <a:extLst>
              <a:ext uri="{FF2B5EF4-FFF2-40B4-BE49-F238E27FC236}">
                <a16:creationId xmlns:a16="http://schemas.microsoft.com/office/drawing/2014/main" xmlns="" id="{F2A0F01B-027F-5B4F-B57F-BA302DD8BED5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15873" y="1213925"/>
            <a:ext cx="3149923" cy="71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864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921" y="141632"/>
            <a:ext cx="578774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3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Originalité</a:t>
            </a:r>
            <a:r>
              <a:rPr lang="fr-FR" sz="36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6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fr-FR" sz="36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600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Scopus</a:t>
            </a:r>
            <a:endParaRPr lang="fr-FR" sz="36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7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xmlns="" id="{B0E9A297-3301-2E4D-8D55-6D86F0B908E5}"/>
              </a:ext>
            </a:extLst>
          </p:cNvPr>
          <p:cNvSpPr txBox="1"/>
          <p:nvPr/>
        </p:nvSpPr>
        <p:spPr>
          <a:xfrm>
            <a:off x="571500" y="1620752"/>
            <a:ext cx="8074660" cy="3368871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70"/>
              </a:spcBef>
              <a:buClr>
                <a:srgbClr val="003E20"/>
              </a:buClr>
              <a:buSzPct val="130555"/>
              <a:buFont typeface="Wingdings" pitchFamily="2" charset="2"/>
              <a:buChar char="v"/>
              <a:tabLst>
                <a:tab pos="241300" algn="l"/>
              </a:tabLst>
            </a:pP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données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bibliographiques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2900">
              <a:lnSpc>
                <a:spcPct val="100000"/>
              </a:lnSpc>
              <a:spcBef>
                <a:spcPts val="1800"/>
              </a:spcBef>
              <a:buClr>
                <a:srgbClr val="003E20"/>
              </a:buClr>
              <a:buSzPct val="130555"/>
              <a:buFont typeface="Wingdings" pitchFamily="2" charset="2"/>
              <a:buChar char="v"/>
              <a:tabLst>
                <a:tab pos="241300" algn="l"/>
              </a:tabLst>
            </a:pP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de</a:t>
            </a:r>
            <a:r>
              <a:rPr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données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citations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83565" lvl="1" indent="-342900">
              <a:lnSpc>
                <a:spcPct val="100000"/>
              </a:lnSpc>
              <a:spcBef>
                <a:spcPts val="605"/>
              </a:spcBef>
              <a:buClr>
                <a:srgbClr val="AA092E"/>
              </a:buClr>
              <a:buSzPct val="128125"/>
              <a:buFont typeface="Wingdings" pitchFamily="2" charset="2"/>
              <a:buChar char="q"/>
              <a:tabLst>
                <a:tab pos="469900" algn="l"/>
                <a:tab pos="470534" algn="l"/>
              </a:tabLst>
            </a:pP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Évolution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 citations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83565" lvl="1" indent="-342900">
              <a:lnSpc>
                <a:spcPct val="100000"/>
              </a:lnSpc>
              <a:spcBef>
                <a:spcPts val="605"/>
              </a:spcBef>
              <a:buClr>
                <a:srgbClr val="AA092E"/>
              </a:buClr>
              <a:buSzPct val="128125"/>
              <a:buFont typeface="Wingdings" pitchFamily="2" charset="2"/>
              <a:buChar char="q"/>
              <a:tabLst>
                <a:tab pos="469900" algn="l"/>
                <a:tab pos="470534" algn="l"/>
              </a:tabLst>
            </a:pP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Indicateurs</a:t>
            </a:r>
            <a:r>
              <a:rPr sz="20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alternatifs</a:t>
            </a:r>
            <a:r>
              <a:rPr sz="2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PlumXmetrics</a:t>
            </a:r>
            <a:r>
              <a:rPr sz="20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(consultations,</a:t>
            </a:r>
            <a:r>
              <a:rPr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réseaux</a:t>
            </a:r>
            <a:r>
              <a:rPr sz="20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sociaux)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2900">
              <a:lnSpc>
                <a:spcPct val="100000"/>
              </a:lnSpc>
              <a:spcBef>
                <a:spcPts val="1789"/>
              </a:spcBef>
              <a:buClr>
                <a:srgbClr val="003E20"/>
              </a:buClr>
              <a:buSzPct val="130555"/>
              <a:buFont typeface="Wingdings" pitchFamily="2" charset="2"/>
              <a:buChar char="v"/>
              <a:tabLst>
                <a:tab pos="241300" algn="l"/>
              </a:tabLst>
            </a:pP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Profils</a:t>
            </a:r>
            <a:r>
              <a:rPr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d’auteurs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2900">
              <a:lnSpc>
                <a:spcPct val="100000"/>
              </a:lnSpc>
              <a:spcBef>
                <a:spcPts val="1800"/>
              </a:spcBef>
              <a:buClr>
                <a:srgbClr val="003E20"/>
              </a:buClr>
              <a:buSzPct val="130555"/>
              <a:buFont typeface="Wingdings" pitchFamily="2" charset="2"/>
              <a:buChar char="v"/>
              <a:tabLst>
                <a:tab pos="241300" algn="l"/>
              </a:tabLst>
            </a:pP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Profils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d’institutions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indent="-342900">
              <a:lnSpc>
                <a:spcPct val="100000"/>
              </a:lnSpc>
              <a:spcBef>
                <a:spcPts val="1805"/>
              </a:spcBef>
              <a:buClr>
                <a:srgbClr val="003E20"/>
              </a:buClr>
              <a:buSzPct val="130555"/>
              <a:buFont typeface="Wingdings" pitchFamily="2" charset="2"/>
              <a:buChar char="v"/>
              <a:tabLst>
                <a:tab pos="241300" algn="l"/>
              </a:tabLst>
            </a:pP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Indicateurs</a:t>
            </a:r>
            <a:r>
              <a:rPr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sz="200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revues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741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0170" y="141632"/>
            <a:ext cx="8288630" cy="4810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28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lang="fr-FR" sz="2800" b="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différentes</a:t>
            </a:r>
            <a:r>
              <a:rPr lang="fr-FR" sz="2800" b="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étapes</a:t>
            </a:r>
            <a:r>
              <a:rPr lang="fr-FR" sz="2800" b="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d’une</a:t>
            </a:r>
            <a:r>
              <a:rPr lang="fr-FR" sz="2800" b="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 </a:t>
            </a:r>
            <a:r>
              <a:rPr lang="fr-FR" sz="2800" b="0" spc="-7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bibliographique</a:t>
            </a:r>
            <a:endParaRPr lang="fr-FR" sz="28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70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xmlns="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grpSp>
        <p:nvGrpSpPr>
          <p:cNvPr id="18" name="object 3">
            <a:extLst>
              <a:ext uri="{FF2B5EF4-FFF2-40B4-BE49-F238E27FC236}">
                <a16:creationId xmlns:a16="http://schemas.microsoft.com/office/drawing/2014/main" xmlns="" id="{1C5586AE-1C2E-2249-9EB5-F2E1D3640684}"/>
              </a:ext>
            </a:extLst>
          </p:cNvPr>
          <p:cNvGrpSpPr/>
          <p:nvPr/>
        </p:nvGrpSpPr>
        <p:grpSpPr>
          <a:xfrm>
            <a:off x="609600" y="1047071"/>
            <a:ext cx="7432675" cy="4827905"/>
            <a:chOff x="725423" y="1298955"/>
            <a:chExt cx="7432675" cy="4827905"/>
          </a:xfrm>
        </p:grpSpPr>
        <p:sp>
          <p:nvSpPr>
            <p:cNvPr id="19" name="object 4">
              <a:extLst>
                <a:ext uri="{FF2B5EF4-FFF2-40B4-BE49-F238E27FC236}">
                  <a16:creationId xmlns:a16="http://schemas.microsoft.com/office/drawing/2014/main" xmlns="" id="{97A05B98-FDAF-2A40-97F6-D4303C202C3A}"/>
                </a:ext>
              </a:extLst>
            </p:cNvPr>
            <p:cNvSpPr/>
            <p:nvPr/>
          </p:nvSpPr>
          <p:spPr>
            <a:xfrm>
              <a:off x="744473" y="1315973"/>
              <a:ext cx="6777355" cy="1437640"/>
            </a:xfrm>
            <a:custGeom>
              <a:avLst/>
              <a:gdLst/>
              <a:ahLst/>
              <a:cxnLst/>
              <a:rect l="l" t="t" r="r" b="b"/>
              <a:pathLst>
                <a:path w="6777355" h="1437639">
                  <a:moveTo>
                    <a:pt x="6633464" y="0"/>
                  </a:moveTo>
                  <a:lnTo>
                    <a:pt x="143713" y="0"/>
                  </a:lnTo>
                  <a:lnTo>
                    <a:pt x="98287" y="7331"/>
                  </a:lnTo>
                  <a:lnTo>
                    <a:pt x="58836" y="27744"/>
                  </a:lnTo>
                  <a:lnTo>
                    <a:pt x="27727" y="58869"/>
                  </a:lnTo>
                  <a:lnTo>
                    <a:pt x="7326" y="98332"/>
                  </a:lnTo>
                  <a:lnTo>
                    <a:pt x="0" y="143763"/>
                  </a:lnTo>
                  <a:lnTo>
                    <a:pt x="0" y="1293367"/>
                  </a:lnTo>
                  <a:lnTo>
                    <a:pt x="7326" y="1338799"/>
                  </a:lnTo>
                  <a:lnTo>
                    <a:pt x="27727" y="1378262"/>
                  </a:lnTo>
                  <a:lnTo>
                    <a:pt x="58836" y="1409387"/>
                  </a:lnTo>
                  <a:lnTo>
                    <a:pt x="98287" y="1429800"/>
                  </a:lnTo>
                  <a:lnTo>
                    <a:pt x="143713" y="1437131"/>
                  </a:lnTo>
                  <a:lnTo>
                    <a:pt x="6633464" y="1437131"/>
                  </a:lnTo>
                  <a:lnTo>
                    <a:pt x="6678895" y="1429800"/>
                  </a:lnTo>
                  <a:lnTo>
                    <a:pt x="6718358" y="1409387"/>
                  </a:lnTo>
                  <a:lnTo>
                    <a:pt x="6749483" y="1378262"/>
                  </a:lnTo>
                  <a:lnTo>
                    <a:pt x="6769896" y="1338799"/>
                  </a:lnTo>
                  <a:lnTo>
                    <a:pt x="6777228" y="1293367"/>
                  </a:lnTo>
                  <a:lnTo>
                    <a:pt x="6777228" y="143763"/>
                  </a:lnTo>
                  <a:lnTo>
                    <a:pt x="6769896" y="98332"/>
                  </a:lnTo>
                  <a:lnTo>
                    <a:pt x="6749483" y="58869"/>
                  </a:lnTo>
                  <a:lnTo>
                    <a:pt x="6718358" y="27744"/>
                  </a:lnTo>
                  <a:lnTo>
                    <a:pt x="6678895" y="7331"/>
                  </a:lnTo>
                  <a:lnTo>
                    <a:pt x="663346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5">
              <a:extLst>
                <a:ext uri="{FF2B5EF4-FFF2-40B4-BE49-F238E27FC236}">
                  <a16:creationId xmlns:a16="http://schemas.microsoft.com/office/drawing/2014/main" xmlns="" id="{6FF64902-A6B0-224B-B116-5E8E2E0C358F}"/>
                </a:ext>
              </a:extLst>
            </p:cNvPr>
            <p:cNvSpPr/>
            <p:nvPr/>
          </p:nvSpPr>
          <p:spPr>
            <a:xfrm>
              <a:off x="725423" y="1298955"/>
              <a:ext cx="6815455" cy="1473200"/>
            </a:xfrm>
            <a:custGeom>
              <a:avLst/>
              <a:gdLst/>
              <a:ahLst/>
              <a:cxnLst/>
              <a:rect l="l" t="t" r="r" b="b"/>
              <a:pathLst>
                <a:path w="6815455" h="1473200">
                  <a:moveTo>
                    <a:pt x="134404" y="1447800"/>
                  </a:moveTo>
                  <a:lnTo>
                    <a:pt x="72491" y="1447800"/>
                  </a:lnTo>
                  <a:lnTo>
                    <a:pt x="85991" y="1460500"/>
                  </a:lnTo>
                  <a:lnTo>
                    <a:pt x="100380" y="1473200"/>
                  </a:lnTo>
                  <a:lnTo>
                    <a:pt x="6701790" y="1473200"/>
                  </a:lnTo>
                  <a:lnTo>
                    <a:pt x="6716903" y="1460500"/>
                  </a:lnTo>
                  <a:lnTo>
                    <a:pt x="148310" y="1460500"/>
                  </a:lnTo>
                  <a:lnTo>
                    <a:pt x="134404" y="1447800"/>
                  </a:lnTo>
                  <a:close/>
                </a:path>
                <a:path w="6815455" h="1473200">
                  <a:moveTo>
                    <a:pt x="6744334" y="1447800"/>
                  </a:moveTo>
                  <a:lnTo>
                    <a:pt x="6680708" y="1447800"/>
                  </a:lnTo>
                  <a:lnTo>
                    <a:pt x="6666737" y="1460500"/>
                  </a:lnTo>
                  <a:lnTo>
                    <a:pt x="6731000" y="1460500"/>
                  </a:lnTo>
                  <a:lnTo>
                    <a:pt x="6744334" y="1447800"/>
                  </a:lnTo>
                  <a:close/>
                </a:path>
                <a:path w="6815455" h="1473200">
                  <a:moveTo>
                    <a:pt x="96278" y="38100"/>
                  </a:moveTo>
                  <a:lnTo>
                    <a:pt x="58546" y="38100"/>
                  </a:lnTo>
                  <a:lnTo>
                    <a:pt x="47040" y="50800"/>
                  </a:lnTo>
                  <a:lnTo>
                    <a:pt x="19189" y="88900"/>
                  </a:lnTo>
                  <a:lnTo>
                    <a:pt x="3175" y="139700"/>
                  </a:lnTo>
                  <a:lnTo>
                    <a:pt x="787" y="152400"/>
                  </a:lnTo>
                  <a:lnTo>
                    <a:pt x="0" y="165100"/>
                  </a:lnTo>
                  <a:lnTo>
                    <a:pt x="25" y="1320800"/>
                  </a:lnTo>
                  <a:lnTo>
                    <a:pt x="977" y="1333500"/>
                  </a:lnTo>
                  <a:lnTo>
                    <a:pt x="3556" y="1346200"/>
                  </a:lnTo>
                  <a:lnTo>
                    <a:pt x="7645" y="1371600"/>
                  </a:lnTo>
                  <a:lnTo>
                    <a:pt x="28384" y="1409700"/>
                  </a:lnTo>
                  <a:lnTo>
                    <a:pt x="59994" y="1447800"/>
                  </a:lnTo>
                  <a:lnTo>
                    <a:pt x="108165" y="1447800"/>
                  </a:lnTo>
                  <a:lnTo>
                    <a:pt x="95961" y="1435100"/>
                  </a:lnTo>
                  <a:lnTo>
                    <a:pt x="84366" y="1435100"/>
                  </a:lnTo>
                  <a:lnTo>
                    <a:pt x="73609" y="1422400"/>
                  </a:lnTo>
                  <a:lnTo>
                    <a:pt x="63728" y="1409700"/>
                  </a:lnTo>
                  <a:lnTo>
                    <a:pt x="54737" y="1409700"/>
                  </a:lnTo>
                  <a:lnTo>
                    <a:pt x="46672" y="1397000"/>
                  </a:lnTo>
                  <a:lnTo>
                    <a:pt x="29108" y="1358900"/>
                  </a:lnTo>
                  <a:lnTo>
                    <a:pt x="22860" y="1320800"/>
                  </a:lnTo>
                  <a:lnTo>
                    <a:pt x="22860" y="165100"/>
                  </a:lnTo>
                  <a:lnTo>
                    <a:pt x="29222" y="127000"/>
                  </a:lnTo>
                  <a:lnTo>
                    <a:pt x="46875" y="88900"/>
                  </a:lnTo>
                  <a:lnTo>
                    <a:pt x="63969" y="63500"/>
                  </a:lnTo>
                  <a:lnTo>
                    <a:pt x="73901" y="63500"/>
                  </a:lnTo>
                  <a:lnTo>
                    <a:pt x="84670" y="50800"/>
                  </a:lnTo>
                  <a:lnTo>
                    <a:pt x="96278" y="38100"/>
                  </a:lnTo>
                  <a:close/>
                </a:path>
                <a:path w="6815455" h="1473200">
                  <a:moveTo>
                    <a:pt x="6703568" y="1435100"/>
                  </a:moveTo>
                  <a:lnTo>
                    <a:pt x="110769" y="1435100"/>
                  </a:lnTo>
                  <a:lnTo>
                    <a:pt x="122847" y="1447800"/>
                  </a:lnTo>
                  <a:lnTo>
                    <a:pt x="6691503" y="1447800"/>
                  </a:lnTo>
                  <a:lnTo>
                    <a:pt x="6703568" y="1435100"/>
                  </a:lnTo>
                  <a:close/>
                </a:path>
                <a:path w="6815455" h="1473200">
                  <a:moveTo>
                    <a:pt x="6742937" y="25400"/>
                  </a:moveTo>
                  <a:lnTo>
                    <a:pt x="6680961" y="25400"/>
                  </a:lnTo>
                  <a:lnTo>
                    <a:pt x="6694424" y="38100"/>
                  </a:lnTo>
                  <a:lnTo>
                    <a:pt x="6719443" y="38100"/>
                  </a:lnTo>
                  <a:lnTo>
                    <a:pt x="6731000" y="50800"/>
                  </a:lnTo>
                  <a:lnTo>
                    <a:pt x="6741668" y="63500"/>
                  </a:lnTo>
                  <a:lnTo>
                    <a:pt x="6751574" y="63500"/>
                  </a:lnTo>
                  <a:lnTo>
                    <a:pt x="6760718" y="76200"/>
                  </a:lnTo>
                  <a:lnTo>
                    <a:pt x="6781546" y="114300"/>
                  </a:lnTo>
                  <a:lnTo>
                    <a:pt x="6791706" y="152400"/>
                  </a:lnTo>
                  <a:lnTo>
                    <a:pt x="6792468" y="165100"/>
                  </a:lnTo>
                  <a:lnTo>
                    <a:pt x="6792468" y="1320800"/>
                  </a:lnTo>
                  <a:lnTo>
                    <a:pt x="6786118" y="1358900"/>
                  </a:lnTo>
                  <a:lnTo>
                    <a:pt x="6768465" y="1397000"/>
                  </a:lnTo>
                  <a:lnTo>
                    <a:pt x="6760464" y="1409700"/>
                  </a:lnTo>
                  <a:lnTo>
                    <a:pt x="6751320" y="1409700"/>
                  </a:lnTo>
                  <a:lnTo>
                    <a:pt x="6741414" y="1422400"/>
                  </a:lnTo>
                  <a:lnTo>
                    <a:pt x="6730619" y="1435100"/>
                  </a:lnTo>
                  <a:lnTo>
                    <a:pt x="6719189" y="1435100"/>
                  </a:lnTo>
                  <a:lnTo>
                    <a:pt x="6706870" y="1447800"/>
                  </a:lnTo>
                  <a:lnTo>
                    <a:pt x="6756908" y="1447800"/>
                  </a:lnTo>
                  <a:lnTo>
                    <a:pt x="6768210" y="1435100"/>
                  </a:lnTo>
                  <a:lnTo>
                    <a:pt x="6796024" y="1397000"/>
                  </a:lnTo>
                  <a:lnTo>
                    <a:pt x="6808216" y="1358900"/>
                  </a:lnTo>
                  <a:lnTo>
                    <a:pt x="6812153" y="1346200"/>
                  </a:lnTo>
                  <a:lnTo>
                    <a:pt x="6814566" y="1333500"/>
                  </a:lnTo>
                  <a:lnTo>
                    <a:pt x="6815328" y="1320800"/>
                  </a:lnTo>
                  <a:lnTo>
                    <a:pt x="6815328" y="165100"/>
                  </a:lnTo>
                  <a:lnTo>
                    <a:pt x="6814311" y="152400"/>
                  </a:lnTo>
                  <a:lnTo>
                    <a:pt x="6811772" y="139700"/>
                  </a:lnTo>
                  <a:lnTo>
                    <a:pt x="6807708" y="114300"/>
                  </a:lnTo>
                  <a:lnTo>
                    <a:pt x="6787007" y="76200"/>
                  </a:lnTo>
                  <a:lnTo>
                    <a:pt x="6755383" y="38100"/>
                  </a:lnTo>
                  <a:lnTo>
                    <a:pt x="6742937" y="25400"/>
                  </a:lnTo>
                  <a:close/>
                </a:path>
                <a:path w="6815455" h="1473200">
                  <a:moveTo>
                    <a:pt x="102603" y="1422400"/>
                  </a:moveTo>
                  <a:lnTo>
                    <a:pt x="88328" y="1422400"/>
                  </a:lnTo>
                  <a:lnTo>
                    <a:pt x="99288" y="1435100"/>
                  </a:lnTo>
                  <a:lnTo>
                    <a:pt x="113360" y="1435100"/>
                  </a:lnTo>
                  <a:lnTo>
                    <a:pt x="102603" y="1422400"/>
                  </a:lnTo>
                  <a:close/>
                </a:path>
                <a:path w="6815455" h="1473200">
                  <a:moveTo>
                    <a:pt x="6726047" y="1422400"/>
                  </a:moveTo>
                  <a:lnTo>
                    <a:pt x="6711315" y="1422400"/>
                  </a:lnTo>
                  <a:lnTo>
                    <a:pt x="6700266" y="1435100"/>
                  </a:lnTo>
                  <a:lnTo>
                    <a:pt x="6715252" y="1435100"/>
                  </a:lnTo>
                  <a:lnTo>
                    <a:pt x="6726047" y="1422400"/>
                  </a:lnTo>
                  <a:close/>
                </a:path>
                <a:path w="6815455" h="1473200">
                  <a:moveTo>
                    <a:pt x="75260" y="76200"/>
                  </a:moveTo>
                  <a:lnTo>
                    <a:pt x="61048" y="76200"/>
                  </a:lnTo>
                  <a:lnTo>
                    <a:pt x="53390" y="88900"/>
                  </a:lnTo>
                  <a:lnTo>
                    <a:pt x="36601" y="127000"/>
                  </a:lnTo>
                  <a:lnTo>
                    <a:pt x="30480" y="165100"/>
                  </a:lnTo>
                  <a:lnTo>
                    <a:pt x="30467" y="1320800"/>
                  </a:lnTo>
                  <a:lnTo>
                    <a:pt x="31115" y="1333500"/>
                  </a:lnTo>
                  <a:lnTo>
                    <a:pt x="33070" y="1346200"/>
                  </a:lnTo>
                  <a:lnTo>
                    <a:pt x="36258" y="1358900"/>
                  </a:lnTo>
                  <a:lnTo>
                    <a:pt x="40703" y="1371600"/>
                  </a:lnTo>
                  <a:lnTo>
                    <a:pt x="46126" y="1384300"/>
                  </a:lnTo>
                  <a:lnTo>
                    <a:pt x="52768" y="1384300"/>
                  </a:lnTo>
                  <a:lnTo>
                    <a:pt x="60375" y="1397000"/>
                  </a:lnTo>
                  <a:lnTo>
                    <a:pt x="68872" y="1409700"/>
                  </a:lnTo>
                  <a:lnTo>
                    <a:pt x="78143" y="1422400"/>
                  </a:lnTo>
                  <a:lnTo>
                    <a:pt x="92290" y="1422400"/>
                  </a:lnTo>
                  <a:lnTo>
                    <a:pt x="82689" y="1409700"/>
                  </a:lnTo>
                  <a:lnTo>
                    <a:pt x="74015" y="1409700"/>
                  </a:lnTo>
                  <a:lnTo>
                    <a:pt x="66027" y="1397000"/>
                  </a:lnTo>
                  <a:lnTo>
                    <a:pt x="58864" y="1384300"/>
                  </a:lnTo>
                  <a:lnTo>
                    <a:pt x="52628" y="1371600"/>
                  </a:lnTo>
                  <a:lnTo>
                    <a:pt x="47574" y="1358900"/>
                  </a:lnTo>
                  <a:lnTo>
                    <a:pt x="43408" y="1358900"/>
                  </a:lnTo>
                  <a:lnTo>
                    <a:pt x="40449" y="1346200"/>
                  </a:lnTo>
                  <a:lnTo>
                    <a:pt x="38646" y="1333500"/>
                  </a:lnTo>
                  <a:lnTo>
                    <a:pt x="38074" y="1320800"/>
                  </a:lnTo>
                  <a:lnTo>
                    <a:pt x="38100" y="165100"/>
                  </a:lnTo>
                  <a:lnTo>
                    <a:pt x="43980" y="127000"/>
                  </a:lnTo>
                  <a:lnTo>
                    <a:pt x="53581" y="101600"/>
                  </a:lnTo>
                  <a:lnTo>
                    <a:pt x="59905" y="101600"/>
                  </a:lnTo>
                  <a:lnTo>
                    <a:pt x="67144" y="88900"/>
                  </a:lnTo>
                  <a:lnTo>
                    <a:pt x="75260" y="76200"/>
                  </a:lnTo>
                  <a:close/>
                </a:path>
                <a:path w="6815455" h="1473200">
                  <a:moveTo>
                    <a:pt x="6737096" y="63500"/>
                  </a:moveTo>
                  <a:lnTo>
                    <a:pt x="6722999" y="63500"/>
                  </a:lnTo>
                  <a:lnTo>
                    <a:pt x="6732524" y="76200"/>
                  </a:lnTo>
                  <a:lnTo>
                    <a:pt x="6741414" y="76200"/>
                  </a:lnTo>
                  <a:lnTo>
                    <a:pt x="6749415" y="88900"/>
                  </a:lnTo>
                  <a:lnTo>
                    <a:pt x="6756527" y="101600"/>
                  </a:lnTo>
                  <a:lnTo>
                    <a:pt x="6762623" y="114300"/>
                  </a:lnTo>
                  <a:lnTo>
                    <a:pt x="6767957" y="114300"/>
                  </a:lnTo>
                  <a:lnTo>
                    <a:pt x="6771894" y="127000"/>
                  </a:lnTo>
                  <a:lnTo>
                    <a:pt x="6774815" y="139700"/>
                  </a:lnTo>
                  <a:lnTo>
                    <a:pt x="6776720" y="152400"/>
                  </a:lnTo>
                  <a:lnTo>
                    <a:pt x="6777228" y="165100"/>
                  </a:lnTo>
                  <a:lnTo>
                    <a:pt x="6777228" y="1320800"/>
                  </a:lnTo>
                  <a:lnTo>
                    <a:pt x="6776466" y="1333500"/>
                  </a:lnTo>
                  <a:lnTo>
                    <a:pt x="6774433" y="1346200"/>
                  </a:lnTo>
                  <a:lnTo>
                    <a:pt x="6771385" y="1358900"/>
                  </a:lnTo>
                  <a:lnTo>
                    <a:pt x="6767068" y="1371600"/>
                  </a:lnTo>
                  <a:lnTo>
                    <a:pt x="6761860" y="1371600"/>
                  </a:lnTo>
                  <a:lnTo>
                    <a:pt x="6755510" y="1384300"/>
                  </a:lnTo>
                  <a:lnTo>
                    <a:pt x="6748145" y="1397000"/>
                  </a:lnTo>
                  <a:lnTo>
                    <a:pt x="6740144" y="1409700"/>
                  </a:lnTo>
                  <a:lnTo>
                    <a:pt x="6731127" y="1409700"/>
                  </a:lnTo>
                  <a:lnTo>
                    <a:pt x="6721475" y="1422400"/>
                  </a:lnTo>
                  <a:lnTo>
                    <a:pt x="6736207" y="1422400"/>
                  </a:lnTo>
                  <a:lnTo>
                    <a:pt x="6745732" y="1409700"/>
                  </a:lnTo>
                  <a:lnTo>
                    <a:pt x="6754368" y="1397000"/>
                  </a:lnTo>
                  <a:lnTo>
                    <a:pt x="6761987" y="1397000"/>
                  </a:lnTo>
                  <a:lnTo>
                    <a:pt x="6778752" y="1358900"/>
                  </a:lnTo>
                  <a:lnTo>
                    <a:pt x="6784848" y="1320800"/>
                  </a:lnTo>
                  <a:lnTo>
                    <a:pt x="6784848" y="165100"/>
                  </a:lnTo>
                  <a:lnTo>
                    <a:pt x="6779006" y="127000"/>
                  </a:lnTo>
                  <a:lnTo>
                    <a:pt x="6762623" y="88900"/>
                  </a:lnTo>
                  <a:lnTo>
                    <a:pt x="6755130" y="88900"/>
                  </a:lnTo>
                  <a:lnTo>
                    <a:pt x="6746494" y="76200"/>
                  </a:lnTo>
                  <a:lnTo>
                    <a:pt x="6737096" y="63500"/>
                  </a:lnTo>
                  <a:close/>
                </a:path>
                <a:path w="6815455" h="1473200">
                  <a:moveTo>
                    <a:pt x="104190" y="50800"/>
                  </a:moveTo>
                  <a:lnTo>
                    <a:pt x="89242" y="50800"/>
                  </a:lnTo>
                  <a:lnTo>
                    <a:pt x="79019" y="63500"/>
                  </a:lnTo>
                  <a:lnTo>
                    <a:pt x="69621" y="76200"/>
                  </a:lnTo>
                  <a:lnTo>
                    <a:pt x="84137" y="76200"/>
                  </a:lnTo>
                  <a:lnTo>
                    <a:pt x="93814" y="63500"/>
                  </a:lnTo>
                  <a:lnTo>
                    <a:pt x="104190" y="50800"/>
                  </a:lnTo>
                  <a:close/>
                </a:path>
                <a:path w="6815455" h="1473200">
                  <a:moveTo>
                    <a:pt x="6716141" y="50800"/>
                  </a:moveTo>
                  <a:lnTo>
                    <a:pt x="6702044" y="50800"/>
                  </a:lnTo>
                  <a:lnTo>
                    <a:pt x="6712966" y="63500"/>
                  </a:lnTo>
                  <a:lnTo>
                    <a:pt x="6726935" y="63500"/>
                  </a:lnTo>
                  <a:lnTo>
                    <a:pt x="6716141" y="50800"/>
                  </a:lnTo>
                  <a:close/>
                </a:path>
                <a:path w="6815455" h="1473200">
                  <a:moveTo>
                    <a:pt x="151003" y="38100"/>
                  </a:moveTo>
                  <a:lnTo>
                    <a:pt x="123977" y="38100"/>
                  </a:lnTo>
                  <a:lnTo>
                    <a:pt x="111798" y="50800"/>
                  </a:lnTo>
                  <a:lnTo>
                    <a:pt x="138531" y="50800"/>
                  </a:lnTo>
                  <a:lnTo>
                    <a:pt x="151003" y="38100"/>
                  </a:lnTo>
                  <a:close/>
                </a:path>
                <a:path w="6815455" h="1473200">
                  <a:moveTo>
                    <a:pt x="6692519" y="38100"/>
                  </a:moveTo>
                  <a:lnTo>
                    <a:pt x="6666357" y="38100"/>
                  </a:lnTo>
                  <a:lnTo>
                    <a:pt x="6678676" y="50800"/>
                  </a:lnTo>
                  <a:lnTo>
                    <a:pt x="6704583" y="50800"/>
                  </a:lnTo>
                  <a:lnTo>
                    <a:pt x="6692519" y="38100"/>
                  </a:lnTo>
                  <a:close/>
                </a:path>
                <a:path w="6815455" h="1473200">
                  <a:moveTo>
                    <a:pt x="6715125" y="12700"/>
                  </a:moveTo>
                  <a:lnTo>
                    <a:pt x="98666" y="12700"/>
                  </a:lnTo>
                  <a:lnTo>
                    <a:pt x="84404" y="25400"/>
                  </a:lnTo>
                  <a:lnTo>
                    <a:pt x="70954" y="38100"/>
                  </a:lnTo>
                  <a:lnTo>
                    <a:pt x="121335" y="38100"/>
                  </a:lnTo>
                  <a:lnTo>
                    <a:pt x="134772" y="25400"/>
                  </a:lnTo>
                  <a:lnTo>
                    <a:pt x="6729349" y="25400"/>
                  </a:lnTo>
                  <a:lnTo>
                    <a:pt x="6715125" y="12700"/>
                  </a:lnTo>
                  <a:close/>
                </a:path>
                <a:path w="6815455" h="1473200">
                  <a:moveTo>
                    <a:pt x="6668261" y="0"/>
                  </a:moveTo>
                  <a:lnTo>
                    <a:pt x="145224" y="0"/>
                  </a:lnTo>
                  <a:lnTo>
                    <a:pt x="129120" y="12700"/>
                  </a:lnTo>
                  <a:lnTo>
                    <a:pt x="6684518" y="12700"/>
                  </a:lnTo>
                  <a:lnTo>
                    <a:pt x="66682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6">
              <a:extLst>
                <a:ext uri="{FF2B5EF4-FFF2-40B4-BE49-F238E27FC236}">
                  <a16:creationId xmlns:a16="http://schemas.microsoft.com/office/drawing/2014/main" xmlns="" id="{F292DDCD-9643-9F46-A6A7-08E86124F13F}"/>
                </a:ext>
              </a:extLst>
            </p:cNvPr>
            <p:cNvSpPr/>
            <p:nvPr/>
          </p:nvSpPr>
          <p:spPr>
            <a:xfrm>
              <a:off x="985265" y="3059429"/>
              <a:ext cx="6779259" cy="1438910"/>
            </a:xfrm>
            <a:custGeom>
              <a:avLst/>
              <a:gdLst/>
              <a:ahLst/>
              <a:cxnLst/>
              <a:rect l="l" t="t" r="r" b="b"/>
              <a:pathLst>
                <a:path w="6779259" h="1438910">
                  <a:moveTo>
                    <a:pt x="6634860" y="0"/>
                  </a:moveTo>
                  <a:lnTo>
                    <a:pt x="143865" y="0"/>
                  </a:lnTo>
                  <a:lnTo>
                    <a:pt x="98394" y="7332"/>
                  </a:lnTo>
                  <a:lnTo>
                    <a:pt x="58901" y="27753"/>
                  </a:lnTo>
                  <a:lnTo>
                    <a:pt x="27758" y="58896"/>
                  </a:lnTo>
                  <a:lnTo>
                    <a:pt x="7334" y="98397"/>
                  </a:lnTo>
                  <a:lnTo>
                    <a:pt x="0" y="143891"/>
                  </a:lnTo>
                  <a:lnTo>
                    <a:pt x="0" y="1294765"/>
                  </a:lnTo>
                  <a:lnTo>
                    <a:pt x="7334" y="1340258"/>
                  </a:lnTo>
                  <a:lnTo>
                    <a:pt x="27758" y="1379759"/>
                  </a:lnTo>
                  <a:lnTo>
                    <a:pt x="58901" y="1410902"/>
                  </a:lnTo>
                  <a:lnTo>
                    <a:pt x="98394" y="1431323"/>
                  </a:lnTo>
                  <a:lnTo>
                    <a:pt x="143865" y="1438656"/>
                  </a:lnTo>
                  <a:lnTo>
                    <a:pt x="6634860" y="1438656"/>
                  </a:lnTo>
                  <a:lnTo>
                    <a:pt x="6680354" y="1431323"/>
                  </a:lnTo>
                  <a:lnTo>
                    <a:pt x="6719855" y="1410902"/>
                  </a:lnTo>
                  <a:lnTo>
                    <a:pt x="6750998" y="1379759"/>
                  </a:lnTo>
                  <a:lnTo>
                    <a:pt x="6771419" y="1340258"/>
                  </a:lnTo>
                  <a:lnTo>
                    <a:pt x="6778752" y="1294765"/>
                  </a:lnTo>
                  <a:lnTo>
                    <a:pt x="6778752" y="143891"/>
                  </a:lnTo>
                  <a:lnTo>
                    <a:pt x="6771419" y="98397"/>
                  </a:lnTo>
                  <a:lnTo>
                    <a:pt x="6750998" y="58896"/>
                  </a:lnTo>
                  <a:lnTo>
                    <a:pt x="6719855" y="27753"/>
                  </a:lnTo>
                  <a:lnTo>
                    <a:pt x="6680354" y="7332"/>
                  </a:lnTo>
                  <a:lnTo>
                    <a:pt x="663486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7">
              <a:extLst>
                <a:ext uri="{FF2B5EF4-FFF2-40B4-BE49-F238E27FC236}">
                  <a16:creationId xmlns:a16="http://schemas.microsoft.com/office/drawing/2014/main" xmlns="" id="{F7980B16-19C5-404D-9507-BFF8E8807A41}"/>
                </a:ext>
              </a:extLst>
            </p:cNvPr>
            <p:cNvSpPr/>
            <p:nvPr/>
          </p:nvSpPr>
          <p:spPr>
            <a:xfrm>
              <a:off x="966215" y="3043935"/>
              <a:ext cx="6817359" cy="1473200"/>
            </a:xfrm>
            <a:custGeom>
              <a:avLst/>
              <a:gdLst/>
              <a:ahLst/>
              <a:cxnLst/>
              <a:rect l="l" t="t" r="r" b="b"/>
              <a:pathLst>
                <a:path w="6817359" h="1473200">
                  <a:moveTo>
                    <a:pt x="134594" y="1447800"/>
                  </a:moveTo>
                  <a:lnTo>
                    <a:pt x="72593" y="1447800"/>
                  </a:lnTo>
                  <a:lnTo>
                    <a:pt x="86182" y="1460500"/>
                  </a:lnTo>
                  <a:lnTo>
                    <a:pt x="100406" y="1473200"/>
                  </a:lnTo>
                  <a:lnTo>
                    <a:pt x="6703313" y="1473200"/>
                  </a:lnTo>
                  <a:lnTo>
                    <a:pt x="6718173" y="1460500"/>
                  </a:lnTo>
                  <a:lnTo>
                    <a:pt x="148501" y="1460500"/>
                  </a:lnTo>
                  <a:lnTo>
                    <a:pt x="134594" y="1447800"/>
                  </a:lnTo>
                  <a:close/>
                </a:path>
                <a:path w="6817359" h="1473200">
                  <a:moveTo>
                    <a:pt x="6745732" y="1447800"/>
                  </a:moveTo>
                  <a:lnTo>
                    <a:pt x="6681978" y="1447800"/>
                  </a:lnTo>
                  <a:lnTo>
                    <a:pt x="6668008" y="1460500"/>
                  </a:lnTo>
                  <a:lnTo>
                    <a:pt x="6732524" y="1460500"/>
                  </a:lnTo>
                  <a:lnTo>
                    <a:pt x="6745732" y="1447800"/>
                  </a:lnTo>
                  <a:close/>
                </a:path>
                <a:path w="6817359" h="1473200">
                  <a:moveTo>
                    <a:pt x="134962" y="25400"/>
                  </a:moveTo>
                  <a:lnTo>
                    <a:pt x="71056" y="25400"/>
                  </a:lnTo>
                  <a:lnTo>
                    <a:pt x="58572" y="38100"/>
                  </a:lnTo>
                  <a:lnTo>
                    <a:pt x="27343" y="76200"/>
                  </a:lnTo>
                  <a:lnTo>
                    <a:pt x="7073" y="114300"/>
                  </a:lnTo>
                  <a:lnTo>
                    <a:pt x="3175" y="139700"/>
                  </a:lnTo>
                  <a:lnTo>
                    <a:pt x="787" y="152400"/>
                  </a:lnTo>
                  <a:lnTo>
                    <a:pt x="0" y="165100"/>
                  </a:lnTo>
                  <a:lnTo>
                    <a:pt x="25" y="1320800"/>
                  </a:lnTo>
                  <a:lnTo>
                    <a:pt x="977" y="1333500"/>
                  </a:lnTo>
                  <a:lnTo>
                    <a:pt x="3543" y="1346200"/>
                  </a:lnTo>
                  <a:lnTo>
                    <a:pt x="7645" y="1371600"/>
                  </a:lnTo>
                  <a:lnTo>
                    <a:pt x="28333" y="1409700"/>
                  </a:lnTo>
                  <a:lnTo>
                    <a:pt x="60007" y="1447800"/>
                  </a:lnTo>
                  <a:lnTo>
                    <a:pt x="108280" y="1447800"/>
                  </a:lnTo>
                  <a:lnTo>
                    <a:pt x="96037" y="1435100"/>
                  </a:lnTo>
                  <a:lnTo>
                    <a:pt x="84467" y="1435100"/>
                  </a:lnTo>
                  <a:lnTo>
                    <a:pt x="73723" y="1422400"/>
                  </a:lnTo>
                  <a:lnTo>
                    <a:pt x="63804" y="1409700"/>
                  </a:lnTo>
                  <a:lnTo>
                    <a:pt x="54724" y="1409700"/>
                  </a:lnTo>
                  <a:lnTo>
                    <a:pt x="46685" y="1397000"/>
                  </a:lnTo>
                  <a:lnTo>
                    <a:pt x="29108" y="1358900"/>
                  </a:lnTo>
                  <a:lnTo>
                    <a:pt x="22859" y="1320800"/>
                  </a:lnTo>
                  <a:lnTo>
                    <a:pt x="22859" y="165100"/>
                  </a:lnTo>
                  <a:lnTo>
                    <a:pt x="29222" y="127000"/>
                  </a:lnTo>
                  <a:lnTo>
                    <a:pt x="46875" y="88900"/>
                  </a:lnTo>
                  <a:lnTo>
                    <a:pt x="64058" y="63500"/>
                  </a:lnTo>
                  <a:lnTo>
                    <a:pt x="74015" y="63500"/>
                  </a:lnTo>
                  <a:lnTo>
                    <a:pt x="84772" y="50800"/>
                  </a:lnTo>
                  <a:lnTo>
                    <a:pt x="96367" y="38100"/>
                  </a:lnTo>
                  <a:lnTo>
                    <a:pt x="121513" y="38100"/>
                  </a:lnTo>
                  <a:lnTo>
                    <a:pt x="134962" y="25400"/>
                  </a:lnTo>
                  <a:close/>
                </a:path>
                <a:path w="6817359" h="1473200">
                  <a:moveTo>
                    <a:pt x="6705091" y="1435100"/>
                  </a:moveTo>
                  <a:lnTo>
                    <a:pt x="110896" y="1435100"/>
                  </a:lnTo>
                  <a:lnTo>
                    <a:pt x="123037" y="1447800"/>
                  </a:lnTo>
                  <a:lnTo>
                    <a:pt x="6692773" y="1447800"/>
                  </a:lnTo>
                  <a:lnTo>
                    <a:pt x="6705091" y="1435100"/>
                  </a:lnTo>
                  <a:close/>
                </a:path>
                <a:path w="6817359" h="1473200">
                  <a:moveTo>
                    <a:pt x="6744334" y="25400"/>
                  </a:moveTo>
                  <a:lnTo>
                    <a:pt x="6682358" y="25400"/>
                  </a:lnTo>
                  <a:lnTo>
                    <a:pt x="6695820" y="38100"/>
                  </a:lnTo>
                  <a:lnTo>
                    <a:pt x="6720966" y="38100"/>
                  </a:lnTo>
                  <a:lnTo>
                    <a:pt x="6732397" y="50800"/>
                  </a:lnTo>
                  <a:lnTo>
                    <a:pt x="6743191" y="63500"/>
                  </a:lnTo>
                  <a:lnTo>
                    <a:pt x="6753098" y="63500"/>
                  </a:lnTo>
                  <a:lnTo>
                    <a:pt x="6762114" y="76200"/>
                  </a:lnTo>
                  <a:lnTo>
                    <a:pt x="6783069" y="114300"/>
                  </a:lnTo>
                  <a:lnTo>
                    <a:pt x="6793230" y="152400"/>
                  </a:lnTo>
                  <a:lnTo>
                    <a:pt x="6793991" y="165100"/>
                  </a:lnTo>
                  <a:lnTo>
                    <a:pt x="6793991" y="1320800"/>
                  </a:lnTo>
                  <a:lnTo>
                    <a:pt x="6787641" y="1358900"/>
                  </a:lnTo>
                  <a:lnTo>
                    <a:pt x="6769988" y="1397000"/>
                  </a:lnTo>
                  <a:lnTo>
                    <a:pt x="6761860" y="1409700"/>
                  </a:lnTo>
                  <a:lnTo>
                    <a:pt x="6752843" y="1409700"/>
                  </a:lnTo>
                  <a:lnTo>
                    <a:pt x="6742937" y="1422400"/>
                  </a:lnTo>
                  <a:lnTo>
                    <a:pt x="6732142" y="1435100"/>
                  </a:lnTo>
                  <a:lnTo>
                    <a:pt x="6720585" y="1435100"/>
                  </a:lnTo>
                  <a:lnTo>
                    <a:pt x="6708393" y="1447800"/>
                  </a:lnTo>
                  <a:lnTo>
                    <a:pt x="6758305" y="1447800"/>
                  </a:lnTo>
                  <a:lnTo>
                    <a:pt x="6769861" y="1435100"/>
                  </a:lnTo>
                  <a:lnTo>
                    <a:pt x="6797675" y="1397000"/>
                  </a:lnTo>
                  <a:lnTo>
                    <a:pt x="6809739" y="1358900"/>
                  </a:lnTo>
                  <a:lnTo>
                    <a:pt x="6813677" y="1346200"/>
                  </a:lnTo>
                  <a:lnTo>
                    <a:pt x="6816089" y="1333500"/>
                  </a:lnTo>
                  <a:lnTo>
                    <a:pt x="6816852" y="1320800"/>
                  </a:lnTo>
                  <a:lnTo>
                    <a:pt x="6816852" y="165100"/>
                  </a:lnTo>
                  <a:lnTo>
                    <a:pt x="6813295" y="127000"/>
                  </a:lnTo>
                  <a:lnTo>
                    <a:pt x="6796785" y="88900"/>
                  </a:lnTo>
                  <a:lnTo>
                    <a:pt x="6768591" y="50800"/>
                  </a:lnTo>
                  <a:lnTo>
                    <a:pt x="6756908" y="38100"/>
                  </a:lnTo>
                  <a:lnTo>
                    <a:pt x="6744334" y="25400"/>
                  </a:lnTo>
                  <a:close/>
                </a:path>
                <a:path w="6817359" h="1473200">
                  <a:moveTo>
                    <a:pt x="102603" y="1422400"/>
                  </a:moveTo>
                  <a:lnTo>
                    <a:pt x="88430" y="1422400"/>
                  </a:lnTo>
                  <a:lnTo>
                    <a:pt x="99314" y="1435100"/>
                  </a:lnTo>
                  <a:lnTo>
                    <a:pt x="113525" y="1435100"/>
                  </a:lnTo>
                  <a:lnTo>
                    <a:pt x="102603" y="1422400"/>
                  </a:lnTo>
                  <a:close/>
                </a:path>
                <a:path w="6817359" h="1473200">
                  <a:moveTo>
                    <a:pt x="6727570" y="1422400"/>
                  </a:moveTo>
                  <a:lnTo>
                    <a:pt x="6712584" y="1422400"/>
                  </a:lnTo>
                  <a:lnTo>
                    <a:pt x="6701789" y="1435100"/>
                  </a:lnTo>
                  <a:lnTo>
                    <a:pt x="6716522" y="1435100"/>
                  </a:lnTo>
                  <a:lnTo>
                    <a:pt x="6727570" y="1422400"/>
                  </a:lnTo>
                  <a:close/>
                </a:path>
                <a:path w="6817359" h="1473200">
                  <a:moveTo>
                    <a:pt x="104292" y="50800"/>
                  </a:moveTo>
                  <a:lnTo>
                    <a:pt x="89344" y="50800"/>
                  </a:lnTo>
                  <a:lnTo>
                    <a:pt x="79159" y="63500"/>
                  </a:lnTo>
                  <a:lnTo>
                    <a:pt x="69672" y="76200"/>
                  </a:lnTo>
                  <a:lnTo>
                    <a:pt x="61061" y="76200"/>
                  </a:lnTo>
                  <a:lnTo>
                    <a:pt x="41109" y="114300"/>
                  </a:lnTo>
                  <a:lnTo>
                    <a:pt x="31229" y="152400"/>
                  </a:lnTo>
                  <a:lnTo>
                    <a:pt x="30467" y="1320800"/>
                  </a:lnTo>
                  <a:lnTo>
                    <a:pt x="31115" y="1333500"/>
                  </a:lnTo>
                  <a:lnTo>
                    <a:pt x="33083" y="1346200"/>
                  </a:lnTo>
                  <a:lnTo>
                    <a:pt x="36258" y="1358900"/>
                  </a:lnTo>
                  <a:lnTo>
                    <a:pt x="40703" y="1371600"/>
                  </a:lnTo>
                  <a:lnTo>
                    <a:pt x="46126" y="1384300"/>
                  </a:lnTo>
                  <a:lnTo>
                    <a:pt x="52793" y="1384300"/>
                  </a:lnTo>
                  <a:lnTo>
                    <a:pt x="60337" y="1397000"/>
                  </a:lnTo>
                  <a:lnTo>
                    <a:pt x="68922" y="1409700"/>
                  </a:lnTo>
                  <a:lnTo>
                    <a:pt x="78295" y="1422400"/>
                  </a:lnTo>
                  <a:lnTo>
                    <a:pt x="92379" y="1422400"/>
                  </a:lnTo>
                  <a:lnTo>
                    <a:pt x="82867" y="1409700"/>
                  </a:lnTo>
                  <a:lnTo>
                    <a:pt x="74040" y="1409700"/>
                  </a:lnTo>
                  <a:lnTo>
                    <a:pt x="65963" y="1397000"/>
                  </a:lnTo>
                  <a:lnTo>
                    <a:pt x="58915" y="1384300"/>
                  </a:lnTo>
                  <a:lnTo>
                    <a:pt x="52628" y="1371600"/>
                  </a:lnTo>
                  <a:lnTo>
                    <a:pt x="47574" y="1358900"/>
                  </a:lnTo>
                  <a:lnTo>
                    <a:pt x="43408" y="1358900"/>
                  </a:lnTo>
                  <a:lnTo>
                    <a:pt x="40462" y="1346200"/>
                  </a:lnTo>
                  <a:lnTo>
                    <a:pt x="38646" y="1333500"/>
                  </a:lnTo>
                  <a:lnTo>
                    <a:pt x="38074" y="1320800"/>
                  </a:lnTo>
                  <a:lnTo>
                    <a:pt x="38100" y="165100"/>
                  </a:lnTo>
                  <a:lnTo>
                    <a:pt x="43980" y="127000"/>
                  </a:lnTo>
                  <a:lnTo>
                    <a:pt x="59905" y="88900"/>
                  </a:lnTo>
                  <a:lnTo>
                    <a:pt x="67157" y="88900"/>
                  </a:lnTo>
                  <a:lnTo>
                    <a:pt x="75298" y="76200"/>
                  </a:lnTo>
                  <a:lnTo>
                    <a:pt x="84302" y="63500"/>
                  </a:lnTo>
                  <a:lnTo>
                    <a:pt x="93916" y="63500"/>
                  </a:lnTo>
                  <a:lnTo>
                    <a:pt x="104292" y="50800"/>
                  </a:lnTo>
                  <a:close/>
                </a:path>
                <a:path w="6817359" h="1473200">
                  <a:moveTo>
                    <a:pt x="6756527" y="76200"/>
                  </a:moveTo>
                  <a:lnTo>
                    <a:pt x="6742810" y="76200"/>
                  </a:lnTo>
                  <a:lnTo>
                    <a:pt x="6750811" y="88900"/>
                  </a:lnTo>
                  <a:lnTo>
                    <a:pt x="6757924" y="101600"/>
                  </a:lnTo>
                  <a:lnTo>
                    <a:pt x="6764147" y="101600"/>
                  </a:lnTo>
                  <a:lnTo>
                    <a:pt x="6769227" y="114300"/>
                  </a:lnTo>
                  <a:lnTo>
                    <a:pt x="6773417" y="127000"/>
                  </a:lnTo>
                  <a:lnTo>
                    <a:pt x="6776338" y="139700"/>
                  </a:lnTo>
                  <a:lnTo>
                    <a:pt x="6778243" y="152400"/>
                  </a:lnTo>
                  <a:lnTo>
                    <a:pt x="6778752" y="165100"/>
                  </a:lnTo>
                  <a:lnTo>
                    <a:pt x="6778752" y="1320800"/>
                  </a:lnTo>
                  <a:lnTo>
                    <a:pt x="6777989" y="1333500"/>
                  </a:lnTo>
                  <a:lnTo>
                    <a:pt x="6775958" y="1346200"/>
                  </a:lnTo>
                  <a:lnTo>
                    <a:pt x="6772909" y="1358900"/>
                  </a:lnTo>
                  <a:lnTo>
                    <a:pt x="6768591" y="1371600"/>
                  </a:lnTo>
                  <a:lnTo>
                    <a:pt x="6763258" y="1371600"/>
                  </a:lnTo>
                  <a:lnTo>
                    <a:pt x="6757034" y="1384300"/>
                  </a:lnTo>
                  <a:lnTo>
                    <a:pt x="6749668" y="1397000"/>
                  </a:lnTo>
                  <a:lnTo>
                    <a:pt x="6741540" y="1409700"/>
                  </a:lnTo>
                  <a:lnTo>
                    <a:pt x="6732651" y="1409700"/>
                  </a:lnTo>
                  <a:lnTo>
                    <a:pt x="6722999" y="1422400"/>
                  </a:lnTo>
                  <a:lnTo>
                    <a:pt x="6737858" y="1422400"/>
                  </a:lnTo>
                  <a:lnTo>
                    <a:pt x="6747256" y="1409700"/>
                  </a:lnTo>
                  <a:lnTo>
                    <a:pt x="6755764" y="1397000"/>
                  </a:lnTo>
                  <a:lnTo>
                    <a:pt x="6763511" y="1397000"/>
                  </a:lnTo>
                  <a:lnTo>
                    <a:pt x="6780276" y="1358900"/>
                  </a:lnTo>
                  <a:lnTo>
                    <a:pt x="6786372" y="1320800"/>
                  </a:lnTo>
                  <a:lnTo>
                    <a:pt x="6786372" y="165100"/>
                  </a:lnTo>
                  <a:lnTo>
                    <a:pt x="6780530" y="127000"/>
                  </a:lnTo>
                  <a:lnTo>
                    <a:pt x="6764019" y="88900"/>
                  </a:lnTo>
                  <a:lnTo>
                    <a:pt x="6756527" y="76200"/>
                  </a:lnTo>
                  <a:close/>
                </a:path>
                <a:path w="6817359" h="1473200">
                  <a:moveTo>
                    <a:pt x="6728333" y="50800"/>
                  </a:moveTo>
                  <a:lnTo>
                    <a:pt x="6714362" y="50800"/>
                  </a:lnTo>
                  <a:lnTo>
                    <a:pt x="6724395" y="63500"/>
                  </a:lnTo>
                  <a:lnTo>
                    <a:pt x="6734175" y="76200"/>
                  </a:lnTo>
                  <a:lnTo>
                    <a:pt x="6748017" y="76200"/>
                  </a:lnTo>
                  <a:lnTo>
                    <a:pt x="6738747" y="63500"/>
                  </a:lnTo>
                  <a:lnTo>
                    <a:pt x="6728333" y="50800"/>
                  </a:lnTo>
                  <a:close/>
                </a:path>
                <a:path w="6817359" h="1473200">
                  <a:moveTo>
                    <a:pt x="138722" y="38100"/>
                  </a:moveTo>
                  <a:lnTo>
                    <a:pt x="111887" y="38100"/>
                  </a:lnTo>
                  <a:lnTo>
                    <a:pt x="100330" y="50800"/>
                  </a:lnTo>
                  <a:lnTo>
                    <a:pt x="126771" y="50800"/>
                  </a:lnTo>
                  <a:lnTo>
                    <a:pt x="138722" y="38100"/>
                  </a:lnTo>
                  <a:close/>
                </a:path>
                <a:path w="6817359" h="1473200">
                  <a:moveTo>
                    <a:pt x="6705981" y="38100"/>
                  </a:moveTo>
                  <a:lnTo>
                    <a:pt x="6680073" y="38100"/>
                  </a:lnTo>
                  <a:lnTo>
                    <a:pt x="6692010" y="50800"/>
                  </a:lnTo>
                  <a:lnTo>
                    <a:pt x="6717664" y="50800"/>
                  </a:lnTo>
                  <a:lnTo>
                    <a:pt x="6705981" y="38100"/>
                  </a:lnTo>
                  <a:close/>
                </a:path>
                <a:path w="6817359" h="1473200">
                  <a:moveTo>
                    <a:pt x="6716522" y="12700"/>
                  </a:moveTo>
                  <a:lnTo>
                    <a:pt x="98755" y="12700"/>
                  </a:lnTo>
                  <a:lnTo>
                    <a:pt x="84493" y="25400"/>
                  </a:lnTo>
                  <a:lnTo>
                    <a:pt x="6730745" y="25400"/>
                  </a:lnTo>
                  <a:lnTo>
                    <a:pt x="6716522" y="12700"/>
                  </a:lnTo>
                  <a:close/>
                </a:path>
                <a:path w="6817359" h="1473200">
                  <a:moveTo>
                    <a:pt x="6685787" y="0"/>
                  </a:moveTo>
                  <a:lnTo>
                    <a:pt x="129311" y="0"/>
                  </a:lnTo>
                  <a:lnTo>
                    <a:pt x="113639" y="12700"/>
                  </a:lnTo>
                  <a:lnTo>
                    <a:pt x="6701408" y="12700"/>
                  </a:lnTo>
                  <a:lnTo>
                    <a:pt x="668578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8">
              <a:extLst>
                <a:ext uri="{FF2B5EF4-FFF2-40B4-BE49-F238E27FC236}">
                  <a16:creationId xmlns:a16="http://schemas.microsoft.com/office/drawing/2014/main" xmlns="" id="{F8FB50FB-4900-D542-AECE-BAFE066AA023}"/>
                </a:ext>
              </a:extLst>
            </p:cNvPr>
            <p:cNvSpPr/>
            <p:nvPr/>
          </p:nvSpPr>
          <p:spPr>
            <a:xfrm>
              <a:off x="1360169" y="4670297"/>
              <a:ext cx="6779259" cy="1437640"/>
            </a:xfrm>
            <a:custGeom>
              <a:avLst/>
              <a:gdLst/>
              <a:ahLst/>
              <a:cxnLst/>
              <a:rect l="l" t="t" r="r" b="b"/>
              <a:pathLst>
                <a:path w="6779259" h="1437639">
                  <a:moveTo>
                    <a:pt x="6634987" y="0"/>
                  </a:moveTo>
                  <a:lnTo>
                    <a:pt x="143764" y="0"/>
                  </a:lnTo>
                  <a:lnTo>
                    <a:pt x="98332" y="7331"/>
                  </a:lnTo>
                  <a:lnTo>
                    <a:pt x="58869" y="27744"/>
                  </a:lnTo>
                  <a:lnTo>
                    <a:pt x="27744" y="58869"/>
                  </a:lnTo>
                  <a:lnTo>
                    <a:pt x="7331" y="98332"/>
                  </a:lnTo>
                  <a:lnTo>
                    <a:pt x="0" y="143763"/>
                  </a:lnTo>
                  <a:lnTo>
                    <a:pt x="0" y="1293418"/>
                  </a:lnTo>
                  <a:lnTo>
                    <a:pt x="7331" y="1338844"/>
                  </a:lnTo>
                  <a:lnTo>
                    <a:pt x="27744" y="1378295"/>
                  </a:lnTo>
                  <a:lnTo>
                    <a:pt x="58869" y="1409404"/>
                  </a:lnTo>
                  <a:lnTo>
                    <a:pt x="98332" y="1429805"/>
                  </a:lnTo>
                  <a:lnTo>
                    <a:pt x="143764" y="1437132"/>
                  </a:lnTo>
                  <a:lnTo>
                    <a:pt x="6634987" y="1437132"/>
                  </a:lnTo>
                  <a:lnTo>
                    <a:pt x="6680419" y="1429805"/>
                  </a:lnTo>
                  <a:lnTo>
                    <a:pt x="6719882" y="1409404"/>
                  </a:lnTo>
                  <a:lnTo>
                    <a:pt x="6751007" y="1378295"/>
                  </a:lnTo>
                  <a:lnTo>
                    <a:pt x="6771420" y="1338844"/>
                  </a:lnTo>
                  <a:lnTo>
                    <a:pt x="6778752" y="1293418"/>
                  </a:lnTo>
                  <a:lnTo>
                    <a:pt x="6778752" y="143763"/>
                  </a:lnTo>
                  <a:lnTo>
                    <a:pt x="6771420" y="98332"/>
                  </a:lnTo>
                  <a:lnTo>
                    <a:pt x="6751007" y="58869"/>
                  </a:lnTo>
                  <a:lnTo>
                    <a:pt x="6719882" y="27744"/>
                  </a:lnTo>
                  <a:lnTo>
                    <a:pt x="6680419" y="7331"/>
                  </a:lnTo>
                  <a:lnTo>
                    <a:pt x="6634987" y="0"/>
                  </a:lnTo>
                  <a:close/>
                </a:path>
              </a:pathLst>
            </a:custGeom>
            <a:solidFill>
              <a:srgbClr val="007397">
                <a:alpha val="7882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9">
              <a:extLst>
                <a:ext uri="{FF2B5EF4-FFF2-40B4-BE49-F238E27FC236}">
                  <a16:creationId xmlns:a16="http://schemas.microsoft.com/office/drawing/2014/main" xmlns="" id="{15E72390-64CA-9A45-B395-BC5123F3911C}"/>
                </a:ext>
              </a:extLst>
            </p:cNvPr>
            <p:cNvSpPr/>
            <p:nvPr/>
          </p:nvSpPr>
          <p:spPr>
            <a:xfrm>
              <a:off x="1341119" y="4653279"/>
              <a:ext cx="6817359" cy="1473200"/>
            </a:xfrm>
            <a:custGeom>
              <a:avLst/>
              <a:gdLst/>
              <a:ahLst/>
              <a:cxnLst/>
              <a:rect l="l" t="t" r="r" b="b"/>
              <a:pathLst>
                <a:path w="6817359" h="1473200">
                  <a:moveTo>
                    <a:pt x="134366" y="1447800"/>
                  </a:moveTo>
                  <a:lnTo>
                    <a:pt x="72517" y="1447800"/>
                  </a:lnTo>
                  <a:lnTo>
                    <a:pt x="85979" y="1460500"/>
                  </a:lnTo>
                  <a:lnTo>
                    <a:pt x="100330" y="1473200"/>
                  </a:lnTo>
                  <a:lnTo>
                    <a:pt x="6703313" y="1473200"/>
                  </a:lnTo>
                  <a:lnTo>
                    <a:pt x="6718427" y="1460500"/>
                  </a:lnTo>
                  <a:lnTo>
                    <a:pt x="148336" y="1460500"/>
                  </a:lnTo>
                  <a:lnTo>
                    <a:pt x="134366" y="1447800"/>
                  </a:lnTo>
                  <a:close/>
                </a:path>
                <a:path w="6817359" h="1473200">
                  <a:moveTo>
                    <a:pt x="6745858" y="1447800"/>
                  </a:moveTo>
                  <a:lnTo>
                    <a:pt x="6682232" y="1447800"/>
                  </a:lnTo>
                  <a:lnTo>
                    <a:pt x="6668261" y="1460500"/>
                  </a:lnTo>
                  <a:lnTo>
                    <a:pt x="6732524" y="1460500"/>
                  </a:lnTo>
                  <a:lnTo>
                    <a:pt x="6745858" y="1447800"/>
                  </a:lnTo>
                  <a:close/>
                </a:path>
                <a:path w="6817359" h="1473200">
                  <a:moveTo>
                    <a:pt x="96266" y="38100"/>
                  </a:moveTo>
                  <a:lnTo>
                    <a:pt x="58546" y="38100"/>
                  </a:lnTo>
                  <a:lnTo>
                    <a:pt x="46990" y="50800"/>
                  </a:lnTo>
                  <a:lnTo>
                    <a:pt x="19177" y="88900"/>
                  </a:lnTo>
                  <a:lnTo>
                    <a:pt x="3175" y="139700"/>
                  </a:lnTo>
                  <a:lnTo>
                    <a:pt x="762" y="152400"/>
                  </a:lnTo>
                  <a:lnTo>
                    <a:pt x="0" y="165100"/>
                  </a:lnTo>
                  <a:lnTo>
                    <a:pt x="0" y="1320800"/>
                  </a:lnTo>
                  <a:lnTo>
                    <a:pt x="1016" y="1333500"/>
                  </a:lnTo>
                  <a:lnTo>
                    <a:pt x="3556" y="1346200"/>
                  </a:lnTo>
                  <a:lnTo>
                    <a:pt x="7620" y="1371600"/>
                  </a:lnTo>
                  <a:lnTo>
                    <a:pt x="28321" y="1409700"/>
                  </a:lnTo>
                  <a:lnTo>
                    <a:pt x="59943" y="1447800"/>
                  </a:lnTo>
                  <a:lnTo>
                    <a:pt x="108204" y="1447800"/>
                  </a:lnTo>
                  <a:lnTo>
                    <a:pt x="96012" y="1435100"/>
                  </a:lnTo>
                  <a:lnTo>
                    <a:pt x="84328" y="1435100"/>
                  </a:lnTo>
                  <a:lnTo>
                    <a:pt x="73660" y="1422400"/>
                  </a:lnTo>
                  <a:lnTo>
                    <a:pt x="63754" y="1409700"/>
                  </a:lnTo>
                  <a:lnTo>
                    <a:pt x="54737" y="1409700"/>
                  </a:lnTo>
                  <a:lnTo>
                    <a:pt x="46609" y="1397000"/>
                  </a:lnTo>
                  <a:lnTo>
                    <a:pt x="29083" y="1358900"/>
                  </a:lnTo>
                  <a:lnTo>
                    <a:pt x="22860" y="1320800"/>
                  </a:lnTo>
                  <a:lnTo>
                    <a:pt x="22860" y="165100"/>
                  </a:lnTo>
                  <a:lnTo>
                    <a:pt x="29210" y="127000"/>
                  </a:lnTo>
                  <a:lnTo>
                    <a:pt x="46863" y="88900"/>
                  </a:lnTo>
                  <a:lnTo>
                    <a:pt x="64008" y="63500"/>
                  </a:lnTo>
                  <a:lnTo>
                    <a:pt x="73914" y="63500"/>
                  </a:lnTo>
                  <a:lnTo>
                    <a:pt x="84709" y="50800"/>
                  </a:lnTo>
                  <a:lnTo>
                    <a:pt x="96266" y="38100"/>
                  </a:lnTo>
                  <a:close/>
                </a:path>
                <a:path w="6817359" h="1473200">
                  <a:moveTo>
                    <a:pt x="162814" y="1435100"/>
                  </a:moveTo>
                  <a:lnTo>
                    <a:pt x="110743" y="1435100"/>
                  </a:lnTo>
                  <a:lnTo>
                    <a:pt x="122809" y="1447800"/>
                  </a:lnTo>
                  <a:lnTo>
                    <a:pt x="6653149" y="1447800"/>
                  </a:lnTo>
                  <a:lnTo>
                    <a:pt x="162814" y="1435100"/>
                  </a:lnTo>
                  <a:close/>
                </a:path>
                <a:path w="6817359" h="1473200">
                  <a:moveTo>
                    <a:pt x="6705091" y="1435100"/>
                  </a:moveTo>
                  <a:lnTo>
                    <a:pt x="6665976" y="1435100"/>
                  </a:lnTo>
                  <a:lnTo>
                    <a:pt x="6653149" y="1447800"/>
                  </a:lnTo>
                  <a:lnTo>
                    <a:pt x="6693027" y="1447800"/>
                  </a:lnTo>
                  <a:lnTo>
                    <a:pt x="6705091" y="1435100"/>
                  </a:lnTo>
                  <a:close/>
                </a:path>
                <a:path w="6817359" h="1473200">
                  <a:moveTo>
                    <a:pt x="6744461" y="25400"/>
                  </a:moveTo>
                  <a:lnTo>
                    <a:pt x="6682485" y="25400"/>
                  </a:lnTo>
                  <a:lnTo>
                    <a:pt x="6695948" y="38100"/>
                  </a:lnTo>
                  <a:lnTo>
                    <a:pt x="6720966" y="38100"/>
                  </a:lnTo>
                  <a:lnTo>
                    <a:pt x="6732524" y="50800"/>
                  </a:lnTo>
                  <a:lnTo>
                    <a:pt x="6743191" y="63500"/>
                  </a:lnTo>
                  <a:lnTo>
                    <a:pt x="6753098" y="63500"/>
                  </a:lnTo>
                  <a:lnTo>
                    <a:pt x="6762241" y="76200"/>
                  </a:lnTo>
                  <a:lnTo>
                    <a:pt x="6783070" y="114300"/>
                  </a:lnTo>
                  <a:lnTo>
                    <a:pt x="6793230" y="152400"/>
                  </a:lnTo>
                  <a:lnTo>
                    <a:pt x="6793991" y="165100"/>
                  </a:lnTo>
                  <a:lnTo>
                    <a:pt x="6793991" y="1320800"/>
                  </a:lnTo>
                  <a:lnTo>
                    <a:pt x="6787641" y="1358900"/>
                  </a:lnTo>
                  <a:lnTo>
                    <a:pt x="6769988" y="1397000"/>
                  </a:lnTo>
                  <a:lnTo>
                    <a:pt x="6761987" y="1409700"/>
                  </a:lnTo>
                  <a:lnTo>
                    <a:pt x="6752844" y="1409700"/>
                  </a:lnTo>
                  <a:lnTo>
                    <a:pt x="6742937" y="1422400"/>
                  </a:lnTo>
                  <a:lnTo>
                    <a:pt x="6732143" y="1435100"/>
                  </a:lnTo>
                  <a:lnTo>
                    <a:pt x="6720712" y="1435100"/>
                  </a:lnTo>
                  <a:lnTo>
                    <a:pt x="6708394" y="1447800"/>
                  </a:lnTo>
                  <a:lnTo>
                    <a:pt x="6758432" y="1447800"/>
                  </a:lnTo>
                  <a:lnTo>
                    <a:pt x="6769734" y="1435100"/>
                  </a:lnTo>
                  <a:lnTo>
                    <a:pt x="6797548" y="1397000"/>
                  </a:lnTo>
                  <a:lnTo>
                    <a:pt x="6809739" y="1358900"/>
                  </a:lnTo>
                  <a:lnTo>
                    <a:pt x="6813677" y="1346200"/>
                  </a:lnTo>
                  <a:lnTo>
                    <a:pt x="6816089" y="1333500"/>
                  </a:lnTo>
                  <a:lnTo>
                    <a:pt x="6816852" y="1320800"/>
                  </a:lnTo>
                  <a:lnTo>
                    <a:pt x="6816852" y="165100"/>
                  </a:lnTo>
                  <a:lnTo>
                    <a:pt x="6815835" y="152400"/>
                  </a:lnTo>
                  <a:lnTo>
                    <a:pt x="6813296" y="139700"/>
                  </a:lnTo>
                  <a:lnTo>
                    <a:pt x="6809232" y="114300"/>
                  </a:lnTo>
                  <a:lnTo>
                    <a:pt x="6788531" y="76200"/>
                  </a:lnTo>
                  <a:lnTo>
                    <a:pt x="6756908" y="38100"/>
                  </a:lnTo>
                  <a:lnTo>
                    <a:pt x="6744461" y="25400"/>
                  </a:lnTo>
                  <a:close/>
                </a:path>
                <a:path w="6817359" h="1473200">
                  <a:moveTo>
                    <a:pt x="102616" y="1422400"/>
                  </a:moveTo>
                  <a:lnTo>
                    <a:pt x="88392" y="1422400"/>
                  </a:lnTo>
                  <a:lnTo>
                    <a:pt x="99314" y="1435100"/>
                  </a:lnTo>
                  <a:lnTo>
                    <a:pt x="113411" y="1435100"/>
                  </a:lnTo>
                  <a:lnTo>
                    <a:pt x="102616" y="1422400"/>
                  </a:lnTo>
                  <a:close/>
                </a:path>
                <a:path w="6817359" h="1473200">
                  <a:moveTo>
                    <a:pt x="6727571" y="1422400"/>
                  </a:moveTo>
                  <a:lnTo>
                    <a:pt x="6712838" y="1422400"/>
                  </a:lnTo>
                  <a:lnTo>
                    <a:pt x="6701789" y="1435100"/>
                  </a:lnTo>
                  <a:lnTo>
                    <a:pt x="6716776" y="1435100"/>
                  </a:lnTo>
                  <a:lnTo>
                    <a:pt x="6727571" y="1422400"/>
                  </a:lnTo>
                  <a:close/>
                </a:path>
                <a:path w="6817359" h="1473200">
                  <a:moveTo>
                    <a:pt x="75311" y="76200"/>
                  </a:moveTo>
                  <a:lnTo>
                    <a:pt x="61087" y="76200"/>
                  </a:lnTo>
                  <a:lnTo>
                    <a:pt x="53340" y="88900"/>
                  </a:lnTo>
                  <a:lnTo>
                    <a:pt x="36576" y="127000"/>
                  </a:lnTo>
                  <a:lnTo>
                    <a:pt x="30480" y="165100"/>
                  </a:lnTo>
                  <a:lnTo>
                    <a:pt x="30480" y="1320800"/>
                  </a:lnTo>
                  <a:lnTo>
                    <a:pt x="36195" y="1358900"/>
                  </a:lnTo>
                  <a:lnTo>
                    <a:pt x="46101" y="1384300"/>
                  </a:lnTo>
                  <a:lnTo>
                    <a:pt x="52705" y="1384300"/>
                  </a:lnTo>
                  <a:lnTo>
                    <a:pt x="60325" y="1397000"/>
                  </a:lnTo>
                  <a:lnTo>
                    <a:pt x="68834" y="1409700"/>
                  </a:lnTo>
                  <a:lnTo>
                    <a:pt x="78105" y="1422400"/>
                  </a:lnTo>
                  <a:lnTo>
                    <a:pt x="92329" y="1422400"/>
                  </a:lnTo>
                  <a:lnTo>
                    <a:pt x="82677" y="1409700"/>
                  </a:lnTo>
                  <a:lnTo>
                    <a:pt x="74041" y="1409700"/>
                  </a:lnTo>
                  <a:lnTo>
                    <a:pt x="66040" y="1397000"/>
                  </a:lnTo>
                  <a:lnTo>
                    <a:pt x="58801" y="1384300"/>
                  </a:lnTo>
                  <a:lnTo>
                    <a:pt x="52578" y="1371600"/>
                  </a:lnTo>
                  <a:lnTo>
                    <a:pt x="47625" y="1358900"/>
                  </a:lnTo>
                  <a:lnTo>
                    <a:pt x="43434" y="1358900"/>
                  </a:lnTo>
                  <a:lnTo>
                    <a:pt x="40513" y="1346200"/>
                  </a:lnTo>
                  <a:lnTo>
                    <a:pt x="38608" y="1333500"/>
                  </a:lnTo>
                  <a:lnTo>
                    <a:pt x="38100" y="1320800"/>
                  </a:lnTo>
                  <a:lnTo>
                    <a:pt x="38100" y="165100"/>
                  </a:lnTo>
                  <a:lnTo>
                    <a:pt x="43942" y="127000"/>
                  </a:lnTo>
                  <a:lnTo>
                    <a:pt x="53593" y="101600"/>
                  </a:lnTo>
                  <a:lnTo>
                    <a:pt x="59943" y="101600"/>
                  </a:lnTo>
                  <a:lnTo>
                    <a:pt x="67183" y="88900"/>
                  </a:lnTo>
                  <a:lnTo>
                    <a:pt x="75311" y="76200"/>
                  </a:lnTo>
                  <a:close/>
                </a:path>
                <a:path w="6817359" h="1473200">
                  <a:moveTo>
                    <a:pt x="6738620" y="63500"/>
                  </a:moveTo>
                  <a:lnTo>
                    <a:pt x="6724523" y="63500"/>
                  </a:lnTo>
                  <a:lnTo>
                    <a:pt x="6734048" y="76200"/>
                  </a:lnTo>
                  <a:lnTo>
                    <a:pt x="6742937" y="76200"/>
                  </a:lnTo>
                  <a:lnTo>
                    <a:pt x="6750938" y="88900"/>
                  </a:lnTo>
                  <a:lnTo>
                    <a:pt x="6758051" y="101600"/>
                  </a:lnTo>
                  <a:lnTo>
                    <a:pt x="6764147" y="114300"/>
                  </a:lnTo>
                  <a:lnTo>
                    <a:pt x="6769481" y="114300"/>
                  </a:lnTo>
                  <a:lnTo>
                    <a:pt x="6773418" y="127000"/>
                  </a:lnTo>
                  <a:lnTo>
                    <a:pt x="6776338" y="139700"/>
                  </a:lnTo>
                  <a:lnTo>
                    <a:pt x="6778244" y="152400"/>
                  </a:lnTo>
                  <a:lnTo>
                    <a:pt x="6778752" y="165100"/>
                  </a:lnTo>
                  <a:lnTo>
                    <a:pt x="6778752" y="1320800"/>
                  </a:lnTo>
                  <a:lnTo>
                    <a:pt x="6777989" y="1333500"/>
                  </a:lnTo>
                  <a:lnTo>
                    <a:pt x="6775958" y="1346200"/>
                  </a:lnTo>
                  <a:lnTo>
                    <a:pt x="6772909" y="1358900"/>
                  </a:lnTo>
                  <a:lnTo>
                    <a:pt x="6768591" y="1371600"/>
                  </a:lnTo>
                  <a:lnTo>
                    <a:pt x="6763384" y="1371600"/>
                  </a:lnTo>
                  <a:lnTo>
                    <a:pt x="6757034" y="1384300"/>
                  </a:lnTo>
                  <a:lnTo>
                    <a:pt x="6749669" y="1397000"/>
                  </a:lnTo>
                  <a:lnTo>
                    <a:pt x="6741668" y="1409700"/>
                  </a:lnTo>
                  <a:lnTo>
                    <a:pt x="6732651" y="1409700"/>
                  </a:lnTo>
                  <a:lnTo>
                    <a:pt x="6722999" y="1422400"/>
                  </a:lnTo>
                  <a:lnTo>
                    <a:pt x="6737731" y="1422400"/>
                  </a:lnTo>
                  <a:lnTo>
                    <a:pt x="6747256" y="1409700"/>
                  </a:lnTo>
                  <a:lnTo>
                    <a:pt x="6755891" y="1397000"/>
                  </a:lnTo>
                  <a:lnTo>
                    <a:pt x="6763511" y="1397000"/>
                  </a:lnTo>
                  <a:lnTo>
                    <a:pt x="6780276" y="1358900"/>
                  </a:lnTo>
                  <a:lnTo>
                    <a:pt x="6786372" y="1320800"/>
                  </a:lnTo>
                  <a:lnTo>
                    <a:pt x="6786372" y="165100"/>
                  </a:lnTo>
                  <a:lnTo>
                    <a:pt x="6780530" y="127000"/>
                  </a:lnTo>
                  <a:lnTo>
                    <a:pt x="6764147" y="88900"/>
                  </a:lnTo>
                  <a:lnTo>
                    <a:pt x="6756654" y="88900"/>
                  </a:lnTo>
                  <a:lnTo>
                    <a:pt x="6748018" y="76200"/>
                  </a:lnTo>
                  <a:lnTo>
                    <a:pt x="6738620" y="63500"/>
                  </a:lnTo>
                  <a:close/>
                </a:path>
                <a:path w="6817359" h="1473200">
                  <a:moveTo>
                    <a:pt x="104140" y="50800"/>
                  </a:moveTo>
                  <a:lnTo>
                    <a:pt x="89281" y="50800"/>
                  </a:lnTo>
                  <a:lnTo>
                    <a:pt x="78993" y="63500"/>
                  </a:lnTo>
                  <a:lnTo>
                    <a:pt x="69596" y="76200"/>
                  </a:lnTo>
                  <a:lnTo>
                    <a:pt x="84074" y="76200"/>
                  </a:lnTo>
                  <a:lnTo>
                    <a:pt x="93853" y="63500"/>
                  </a:lnTo>
                  <a:lnTo>
                    <a:pt x="104140" y="50800"/>
                  </a:lnTo>
                  <a:close/>
                </a:path>
                <a:path w="6817359" h="1473200">
                  <a:moveTo>
                    <a:pt x="6717664" y="50800"/>
                  </a:moveTo>
                  <a:lnTo>
                    <a:pt x="6703568" y="50800"/>
                  </a:lnTo>
                  <a:lnTo>
                    <a:pt x="6714489" y="63500"/>
                  </a:lnTo>
                  <a:lnTo>
                    <a:pt x="6728459" y="63500"/>
                  </a:lnTo>
                  <a:lnTo>
                    <a:pt x="6717664" y="50800"/>
                  </a:lnTo>
                  <a:close/>
                </a:path>
                <a:path w="6817359" h="1473200">
                  <a:moveTo>
                    <a:pt x="151003" y="38100"/>
                  </a:moveTo>
                  <a:lnTo>
                    <a:pt x="123952" y="38100"/>
                  </a:lnTo>
                  <a:lnTo>
                    <a:pt x="111760" y="50800"/>
                  </a:lnTo>
                  <a:lnTo>
                    <a:pt x="138557" y="50800"/>
                  </a:lnTo>
                  <a:lnTo>
                    <a:pt x="151003" y="38100"/>
                  </a:lnTo>
                  <a:close/>
                </a:path>
                <a:path w="6817359" h="1473200">
                  <a:moveTo>
                    <a:pt x="6694043" y="38100"/>
                  </a:moveTo>
                  <a:lnTo>
                    <a:pt x="6667881" y="38100"/>
                  </a:lnTo>
                  <a:lnTo>
                    <a:pt x="6680200" y="50800"/>
                  </a:lnTo>
                  <a:lnTo>
                    <a:pt x="6706108" y="50800"/>
                  </a:lnTo>
                  <a:lnTo>
                    <a:pt x="6694043" y="38100"/>
                  </a:lnTo>
                  <a:close/>
                </a:path>
                <a:path w="6817359" h="1473200">
                  <a:moveTo>
                    <a:pt x="6716649" y="12700"/>
                  </a:moveTo>
                  <a:lnTo>
                    <a:pt x="98679" y="12700"/>
                  </a:lnTo>
                  <a:lnTo>
                    <a:pt x="84455" y="25400"/>
                  </a:lnTo>
                  <a:lnTo>
                    <a:pt x="70993" y="38100"/>
                  </a:lnTo>
                  <a:lnTo>
                    <a:pt x="121285" y="38100"/>
                  </a:lnTo>
                  <a:lnTo>
                    <a:pt x="134747" y="25400"/>
                  </a:lnTo>
                  <a:lnTo>
                    <a:pt x="6730873" y="25400"/>
                  </a:lnTo>
                  <a:lnTo>
                    <a:pt x="6716649" y="12700"/>
                  </a:lnTo>
                  <a:close/>
                </a:path>
                <a:path w="6817359" h="1473200">
                  <a:moveTo>
                    <a:pt x="6669785" y="0"/>
                  </a:moveTo>
                  <a:lnTo>
                    <a:pt x="145288" y="0"/>
                  </a:lnTo>
                  <a:lnTo>
                    <a:pt x="129159" y="12700"/>
                  </a:lnTo>
                  <a:lnTo>
                    <a:pt x="6686041" y="12700"/>
                  </a:lnTo>
                  <a:lnTo>
                    <a:pt x="666978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10">
            <a:extLst>
              <a:ext uri="{FF2B5EF4-FFF2-40B4-BE49-F238E27FC236}">
                <a16:creationId xmlns:a16="http://schemas.microsoft.com/office/drawing/2014/main" xmlns="" id="{618AD7FB-5872-3341-A095-999E7661C9C3}"/>
              </a:ext>
            </a:extLst>
          </p:cNvPr>
          <p:cNvSpPr txBox="1"/>
          <p:nvPr/>
        </p:nvSpPr>
        <p:spPr>
          <a:xfrm>
            <a:off x="748386" y="1268559"/>
            <a:ext cx="5331460" cy="4456430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Rechercher</a:t>
            </a:r>
            <a:endParaRPr sz="2400" dirty="0">
              <a:latin typeface="Arial"/>
              <a:cs typeface="Arial"/>
            </a:endParaRPr>
          </a:p>
          <a:p>
            <a:pPr marL="241300" indent="-229235">
              <a:lnSpc>
                <a:spcPct val="100000"/>
              </a:lnSpc>
              <a:spcBef>
                <a:spcPts val="560"/>
              </a:spcBef>
              <a:buFont typeface="Arial MT"/>
              <a:buChar char="•"/>
              <a:tabLst>
                <a:tab pos="241935" algn="l"/>
              </a:tabLst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Méthodologie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4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recherche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 MT"/>
              <a:buChar char="•"/>
            </a:pPr>
            <a:endParaRPr sz="2700" dirty="0">
              <a:latin typeface="Arial"/>
              <a:cs typeface="Arial"/>
            </a:endParaRPr>
          </a:p>
          <a:p>
            <a:pPr marL="253365">
              <a:lnSpc>
                <a:spcPct val="100000"/>
              </a:lnSpc>
              <a:spcBef>
                <a:spcPts val="2235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Consulter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résultats</a:t>
            </a:r>
            <a:endParaRPr sz="2400" dirty="0">
              <a:latin typeface="Arial"/>
              <a:cs typeface="Arial"/>
            </a:endParaRPr>
          </a:p>
          <a:p>
            <a:pPr marL="481965" marR="319405" lvl="1" indent="-228600">
              <a:lnSpc>
                <a:spcPts val="2480"/>
              </a:lnSpc>
              <a:spcBef>
                <a:spcPts val="980"/>
              </a:spcBef>
              <a:buFont typeface="Arial MT"/>
              <a:buChar char="•"/>
              <a:tabLst>
                <a:tab pos="482600" algn="l"/>
              </a:tabLst>
            </a:pP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Consulter,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20" dirty="0">
                <a:solidFill>
                  <a:srgbClr val="FFFFFF"/>
                </a:solidFill>
                <a:latin typeface="Arial"/>
                <a:cs typeface="Arial"/>
              </a:rPr>
              <a:t>affiner,</a:t>
            </a:r>
            <a:r>
              <a:rPr sz="24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analyser</a:t>
            </a:r>
            <a:r>
              <a:rPr sz="24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les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résultats,</a:t>
            </a:r>
            <a:r>
              <a:rPr sz="24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modifier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sz="24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recherche</a:t>
            </a:r>
            <a:endParaRPr sz="24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 MT"/>
              <a:buChar char="•"/>
            </a:pPr>
            <a:endParaRPr sz="3800" dirty="0">
              <a:latin typeface="Arial"/>
              <a:cs typeface="Arial"/>
            </a:endParaRPr>
          </a:p>
          <a:p>
            <a:pPr marL="613410" algn="just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Gérer</a:t>
            </a:r>
            <a:r>
              <a:rPr sz="20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résultats</a:t>
            </a:r>
            <a:endParaRPr sz="2000" dirty="0">
              <a:latin typeface="Arial"/>
              <a:cs typeface="Arial"/>
            </a:endParaRPr>
          </a:p>
          <a:p>
            <a:pPr marL="842010" marR="5080" lvl="2" indent="-228600" algn="just">
              <a:lnSpc>
                <a:spcPct val="86200"/>
              </a:lnSpc>
              <a:spcBef>
                <a:spcPts val="810"/>
              </a:spcBef>
              <a:buFont typeface="Arial MT"/>
              <a:buChar char="•"/>
              <a:tabLst>
                <a:tab pos="842644" algn="l"/>
              </a:tabLst>
            </a:pP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Exporter</a:t>
            </a:r>
            <a:r>
              <a:rPr sz="20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les</a:t>
            </a:r>
            <a:r>
              <a:rPr sz="20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références,</a:t>
            </a:r>
            <a:r>
              <a:rPr sz="2000" b="1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sauvegarder </a:t>
            </a:r>
            <a:r>
              <a:rPr sz="2000" b="1" spc="-5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l’historique de</a:t>
            </a:r>
            <a:r>
              <a:rPr sz="20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recherche, </a:t>
            </a:r>
            <a:r>
              <a:rPr sz="2000" b="1" spc="-5" dirty="0">
                <a:solidFill>
                  <a:srgbClr val="FFFFFF"/>
                </a:solidFill>
                <a:latin typeface="Arial"/>
                <a:cs typeface="Arial"/>
              </a:rPr>
              <a:t>créer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 une </a:t>
            </a:r>
            <a:r>
              <a:rPr sz="2000" b="1" spc="-5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FFFFFF"/>
                </a:solidFill>
                <a:latin typeface="Arial"/>
                <a:cs typeface="Arial"/>
              </a:rPr>
              <a:t>alerte</a:t>
            </a:r>
            <a:endParaRPr sz="2000" dirty="0">
              <a:latin typeface="Arial"/>
              <a:cs typeface="Arial"/>
            </a:endParaRPr>
          </a:p>
        </p:txBody>
      </p:sp>
      <p:grpSp>
        <p:nvGrpSpPr>
          <p:cNvPr id="27" name="object 11">
            <a:extLst>
              <a:ext uri="{FF2B5EF4-FFF2-40B4-BE49-F238E27FC236}">
                <a16:creationId xmlns:a16="http://schemas.microsoft.com/office/drawing/2014/main" xmlns="" id="{B7DF698E-F23D-DE44-B4FF-3D95B6F00332}"/>
              </a:ext>
            </a:extLst>
          </p:cNvPr>
          <p:cNvGrpSpPr/>
          <p:nvPr/>
        </p:nvGrpSpPr>
        <p:grpSpPr>
          <a:xfrm>
            <a:off x="6054725" y="2134699"/>
            <a:ext cx="1664970" cy="2679700"/>
            <a:chOff x="6170548" y="2386583"/>
            <a:chExt cx="1664970" cy="2679700"/>
          </a:xfrm>
        </p:grpSpPr>
        <p:sp>
          <p:nvSpPr>
            <p:cNvPr id="28" name="object 12">
              <a:extLst>
                <a:ext uri="{FF2B5EF4-FFF2-40B4-BE49-F238E27FC236}">
                  <a16:creationId xmlns:a16="http://schemas.microsoft.com/office/drawing/2014/main" xmlns="" id="{326BCDB3-F6E3-A340-B695-6B406D30E687}"/>
                </a:ext>
              </a:extLst>
            </p:cNvPr>
            <p:cNvSpPr/>
            <p:nvPr/>
          </p:nvSpPr>
          <p:spPr>
            <a:xfrm>
              <a:off x="6170549" y="2386583"/>
              <a:ext cx="1033780" cy="979169"/>
            </a:xfrm>
            <a:custGeom>
              <a:avLst/>
              <a:gdLst/>
              <a:ahLst/>
              <a:cxnLst/>
              <a:rect l="l" t="t" r="r" b="b"/>
              <a:pathLst>
                <a:path w="1033779" h="979170">
                  <a:moveTo>
                    <a:pt x="1033526" y="513842"/>
                  </a:moveTo>
                  <a:lnTo>
                    <a:pt x="792734" y="513842"/>
                  </a:lnTo>
                  <a:lnTo>
                    <a:pt x="792734" y="22860"/>
                  </a:lnTo>
                  <a:lnTo>
                    <a:pt x="792734" y="0"/>
                  </a:lnTo>
                  <a:lnTo>
                    <a:pt x="240792" y="0"/>
                  </a:lnTo>
                  <a:lnTo>
                    <a:pt x="240792" y="513842"/>
                  </a:lnTo>
                  <a:lnTo>
                    <a:pt x="0" y="513842"/>
                  </a:lnTo>
                  <a:lnTo>
                    <a:pt x="516763" y="978916"/>
                  </a:lnTo>
                  <a:lnTo>
                    <a:pt x="550900" y="948182"/>
                  </a:lnTo>
                  <a:lnTo>
                    <a:pt x="1033526" y="513842"/>
                  </a:lnTo>
                  <a:close/>
                </a:path>
              </a:pathLst>
            </a:custGeom>
            <a:solidFill>
              <a:srgbClr val="F8D6CD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13">
              <a:extLst>
                <a:ext uri="{FF2B5EF4-FFF2-40B4-BE49-F238E27FC236}">
                  <a16:creationId xmlns:a16="http://schemas.microsoft.com/office/drawing/2014/main" xmlns="" id="{E60F3A5C-3C54-CA4B-8731-CAA72E970004}"/>
                </a:ext>
              </a:extLst>
            </p:cNvPr>
            <p:cNvSpPr/>
            <p:nvPr/>
          </p:nvSpPr>
          <p:spPr>
            <a:xfrm>
              <a:off x="6801485" y="4087367"/>
              <a:ext cx="1033780" cy="979169"/>
            </a:xfrm>
            <a:custGeom>
              <a:avLst/>
              <a:gdLst/>
              <a:ahLst/>
              <a:cxnLst/>
              <a:rect l="l" t="t" r="r" b="b"/>
              <a:pathLst>
                <a:path w="1033779" h="979170">
                  <a:moveTo>
                    <a:pt x="1033526" y="513842"/>
                  </a:moveTo>
                  <a:lnTo>
                    <a:pt x="792734" y="513842"/>
                  </a:lnTo>
                  <a:lnTo>
                    <a:pt x="792734" y="22860"/>
                  </a:lnTo>
                  <a:lnTo>
                    <a:pt x="792734" y="0"/>
                  </a:lnTo>
                  <a:lnTo>
                    <a:pt x="240792" y="0"/>
                  </a:lnTo>
                  <a:lnTo>
                    <a:pt x="240792" y="513842"/>
                  </a:lnTo>
                  <a:lnTo>
                    <a:pt x="0" y="513842"/>
                  </a:lnTo>
                  <a:lnTo>
                    <a:pt x="516763" y="978916"/>
                  </a:lnTo>
                  <a:lnTo>
                    <a:pt x="550900" y="948182"/>
                  </a:lnTo>
                  <a:lnTo>
                    <a:pt x="1033526" y="513842"/>
                  </a:lnTo>
                  <a:close/>
                </a:path>
              </a:pathLst>
            </a:custGeom>
            <a:solidFill>
              <a:srgbClr val="E0E0E0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156301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50896" y="152400"/>
            <a:ext cx="7054903" cy="4930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Exporter</a:t>
            </a: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lang="fr-FR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résultats </a:t>
            </a:r>
            <a:r>
              <a:rPr lang="fr-FR" sz="32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directement</a:t>
            </a:r>
            <a:endParaRPr lang="fr-FR" sz="32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71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bject 6">
            <a:extLst>
              <a:ext uri="{FF2B5EF4-FFF2-40B4-BE49-F238E27FC236}">
                <a16:creationId xmlns:a16="http://schemas.microsoft.com/office/drawing/2014/main" xmlns="" id="{C3B0C6D4-5584-CF4F-B4ED-19426A925EAB}"/>
              </a:ext>
            </a:extLst>
          </p:cNvPr>
          <p:cNvSpPr txBox="1">
            <a:spLocks/>
          </p:cNvSpPr>
          <p:nvPr/>
        </p:nvSpPr>
        <p:spPr>
          <a:xfrm>
            <a:off x="379755" y="6388217"/>
            <a:ext cx="3564229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600" b="1" i="0" kern="1200">
                <a:solidFill>
                  <a:schemeClr val="bg1"/>
                </a:solidFill>
                <a:latin typeface="Times New Roman"/>
                <a:ea typeface="+mn-ea"/>
                <a:cs typeface="Times New Roman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ts val="1240"/>
              </a:lnSpc>
            </a:pPr>
            <a:r>
              <a:rPr lang="fr-FR" sz="1200" dirty="0">
                <a:solidFill>
                  <a:schemeClr val="tx1"/>
                </a:solidFill>
              </a:rPr>
              <a:t>Modules</a:t>
            </a:r>
            <a:r>
              <a:rPr lang="fr-FR" sz="1200" spc="-25" dirty="0">
                <a:solidFill>
                  <a:schemeClr val="tx1"/>
                </a:solidFill>
              </a:rPr>
              <a:t> </a:t>
            </a:r>
            <a:r>
              <a:rPr lang="fr-FR" sz="1200" spc="-5" dirty="0">
                <a:solidFill>
                  <a:schemeClr val="tx1"/>
                </a:solidFill>
              </a:rPr>
              <a:t>Bases</a:t>
            </a:r>
            <a:r>
              <a:rPr lang="fr-FR" sz="1200" spc="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de</a:t>
            </a:r>
            <a:r>
              <a:rPr lang="fr-FR" sz="1200" spc="-10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données</a:t>
            </a:r>
            <a:r>
              <a:rPr lang="fr-FR" sz="1200" spc="-1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 </a:t>
            </a:r>
            <a:r>
              <a:rPr lang="fr-FR" sz="1200" spc="-5" dirty="0">
                <a:solidFill>
                  <a:schemeClr val="tx1"/>
                </a:solidFill>
              </a:rPr>
              <a:t>SCOPUS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–</a:t>
            </a:r>
            <a:r>
              <a:rPr lang="fr-FR" sz="1200" spc="5" dirty="0">
                <a:solidFill>
                  <a:schemeClr val="tx1"/>
                </a:solidFill>
              </a:rPr>
              <a:t> </a:t>
            </a:r>
            <a:r>
              <a:rPr lang="fr-FR" sz="1200" dirty="0">
                <a:solidFill>
                  <a:schemeClr val="tx1"/>
                </a:solidFill>
              </a:rPr>
              <a:t>2022-2023</a:t>
            </a:r>
          </a:p>
        </p:txBody>
      </p:sp>
      <p:pic>
        <p:nvPicPr>
          <p:cNvPr id="10" name="object 3">
            <a:extLst>
              <a:ext uri="{FF2B5EF4-FFF2-40B4-BE49-F238E27FC236}">
                <a16:creationId xmlns:a16="http://schemas.microsoft.com/office/drawing/2014/main" xmlns="" id="{1654540D-D8AC-0E4A-98B3-978986C9A2B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2587" y="2639555"/>
            <a:ext cx="1869186" cy="1072146"/>
          </a:xfrm>
          <a:prstGeom prst="rect">
            <a:avLst/>
          </a:prstGeom>
        </p:spPr>
      </p:pic>
      <p:sp>
        <p:nvSpPr>
          <p:cNvPr id="11" name="object 4">
            <a:extLst>
              <a:ext uri="{FF2B5EF4-FFF2-40B4-BE49-F238E27FC236}">
                <a16:creationId xmlns:a16="http://schemas.microsoft.com/office/drawing/2014/main" xmlns="" id="{7A60A3BD-730C-4B4A-B0E8-845CBD965703}"/>
              </a:ext>
            </a:extLst>
          </p:cNvPr>
          <p:cNvSpPr txBox="1"/>
          <p:nvPr/>
        </p:nvSpPr>
        <p:spPr>
          <a:xfrm>
            <a:off x="294233" y="2732658"/>
            <a:ext cx="1547495" cy="879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solidFill>
                  <a:srgbClr val="007397"/>
                </a:solidFill>
                <a:latin typeface="Arial MT"/>
                <a:cs typeface="Arial MT"/>
              </a:rPr>
              <a:t>Exporter vers </a:t>
            </a:r>
            <a:r>
              <a:rPr sz="1400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400" spc="-15" dirty="0">
                <a:solidFill>
                  <a:srgbClr val="007397"/>
                </a:solidFill>
                <a:latin typeface="Arial MT"/>
                <a:cs typeface="Arial MT"/>
              </a:rPr>
              <a:t>Mendeley, </a:t>
            </a:r>
            <a:r>
              <a:rPr sz="1400" spc="-5" dirty="0">
                <a:solidFill>
                  <a:srgbClr val="007397"/>
                </a:solidFill>
                <a:latin typeface="Arial MT"/>
                <a:cs typeface="Arial MT"/>
              </a:rPr>
              <a:t>RIS </a:t>
            </a:r>
            <a:r>
              <a:rPr sz="1400" dirty="0">
                <a:solidFill>
                  <a:srgbClr val="007397"/>
                </a:solidFill>
                <a:latin typeface="Arial MT"/>
                <a:cs typeface="Arial MT"/>
              </a:rPr>
              <a:t> (EndNote),</a:t>
            </a:r>
            <a:r>
              <a:rPr sz="1400" spc="-95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400" spc="-25" dirty="0">
                <a:solidFill>
                  <a:srgbClr val="007397"/>
                </a:solidFill>
                <a:latin typeface="Arial MT"/>
                <a:cs typeface="Arial MT"/>
              </a:rPr>
              <a:t>BibTeX, </a:t>
            </a:r>
            <a:r>
              <a:rPr sz="1400" spc="-375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400" spc="-35" dirty="0">
                <a:solidFill>
                  <a:srgbClr val="007397"/>
                </a:solidFill>
                <a:latin typeface="Arial MT"/>
                <a:cs typeface="Arial MT"/>
              </a:rPr>
              <a:t>CSV,</a:t>
            </a:r>
            <a:r>
              <a:rPr sz="1400" spc="-5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7397"/>
                </a:solidFill>
                <a:latin typeface="Arial MT"/>
                <a:cs typeface="Arial MT"/>
              </a:rPr>
              <a:t>…</a:t>
            </a:r>
            <a:endParaRPr sz="1400" dirty="0">
              <a:latin typeface="Arial MT"/>
              <a:cs typeface="Arial MT"/>
            </a:endParaRPr>
          </a:p>
        </p:txBody>
      </p:sp>
      <p:pic>
        <p:nvPicPr>
          <p:cNvPr id="14" name="object 5">
            <a:extLst>
              <a:ext uri="{FF2B5EF4-FFF2-40B4-BE49-F238E27FC236}">
                <a16:creationId xmlns:a16="http://schemas.microsoft.com/office/drawing/2014/main" xmlns="" id="{40D37992-AA27-D04F-B216-CCE1CC100451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65747" y="3300984"/>
            <a:ext cx="2420874" cy="1602486"/>
          </a:xfrm>
          <a:prstGeom prst="rect">
            <a:avLst/>
          </a:prstGeom>
        </p:spPr>
      </p:pic>
      <p:grpSp>
        <p:nvGrpSpPr>
          <p:cNvPr id="15" name="object 6">
            <a:extLst>
              <a:ext uri="{FF2B5EF4-FFF2-40B4-BE49-F238E27FC236}">
                <a16:creationId xmlns:a16="http://schemas.microsoft.com/office/drawing/2014/main" xmlns="" id="{67F49118-A1CD-4148-924A-3A914A4A827D}"/>
              </a:ext>
            </a:extLst>
          </p:cNvPr>
          <p:cNvGrpSpPr/>
          <p:nvPr/>
        </p:nvGrpSpPr>
        <p:grpSpPr>
          <a:xfrm>
            <a:off x="1170508" y="1826514"/>
            <a:ext cx="4931410" cy="4020820"/>
            <a:chOff x="1170508" y="1826514"/>
            <a:chExt cx="4931410" cy="4020820"/>
          </a:xfrm>
        </p:grpSpPr>
        <p:sp>
          <p:nvSpPr>
            <p:cNvPr id="16" name="object 7">
              <a:extLst>
                <a:ext uri="{FF2B5EF4-FFF2-40B4-BE49-F238E27FC236}">
                  <a16:creationId xmlns:a16="http://schemas.microsoft.com/office/drawing/2014/main" xmlns="" id="{F0ED8465-FC35-8041-89B8-D2CE41BF1F8A}"/>
                </a:ext>
              </a:extLst>
            </p:cNvPr>
            <p:cNvSpPr/>
            <p:nvPr/>
          </p:nvSpPr>
          <p:spPr>
            <a:xfrm>
              <a:off x="1170508" y="1826514"/>
              <a:ext cx="383540" cy="798830"/>
            </a:xfrm>
            <a:custGeom>
              <a:avLst/>
              <a:gdLst/>
              <a:ahLst/>
              <a:cxnLst/>
              <a:rect l="l" t="t" r="r" b="b"/>
              <a:pathLst>
                <a:path w="383540" h="798830">
                  <a:moveTo>
                    <a:pt x="16738" y="613790"/>
                  </a:moveTo>
                  <a:lnTo>
                    <a:pt x="9544" y="616102"/>
                  </a:lnTo>
                  <a:lnTo>
                    <a:pt x="3997" y="620855"/>
                  </a:lnTo>
                  <a:lnTo>
                    <a:pt x="636" y="627346"/>
                  </a:lnTo>
                  <a:lnTo>
                    <a:pt x="0" y="634873"/>
                  </a:lnTo>
                  <a:lnTo>
                    <a:pt x="18935" y="798702"/>
                  </a:lnTo>
                  <a:lnTo>
                    <a:pt x="55900" y="771778"/>
                  </a:lnTo>
                  <a:lnTo>
                    <a:pt x="51562" y="771778"/>
                  </a:lnTo>
                  <a:lnTo>
                    <a:pt x="16662" y="756538"/>
                  </a:lnTo>
                  <a:lnTo>
                    <a:pt x="44947" y="692011"/>
                  </a:lnTo>
                  <a:lnTo>
                    <a:pt x="37846" y="630555"/>
                  </a:lnTo>
                  <a:lnTo>
                    <a:pt x="35508" y="623310"/>
                  </a:lnTo>
                  <a:lnTo>
                    <a:pt x="30759" y="617743"/>
                  </a:lnTo>
                  <a:lnTo>
                    <a:pt x="24276" y="614392"/>
                  </a:lnTo>
                  <a:lnTo>
                    <a:pt x="16738" y="613790"/>
                  </a:lnTo>
                  <a:close/>
                </a:path>
                <a:path w="383540" h="798830">
                  <a:moveTo>
                    <a:pt x="44947" y="692011"/>
                  </a:moveTo>
                  <a:lnTo>
                    <a:pt x="16662" y="756538"/>
                  </a:lnTo>
                  <a:lnTo>
                    <a:pt x="51562" y="771778"/>
                  </a:lnTo>
                  <a:lnTo>
                    <a:pt x="55847" y="762000"/>
                  </a:lnTo>
                  <a:lnTo>
                    <a:pt x="53035" y="762000"/>
                  </a:lnTo>
                  <a:lnTo>
                    <a:pt x="22898" y="748791"/>
                  </a:lnTo>
                  <a:lnTo>
                    <a:pt x="49285" y="729552"/>
                  </a:lnTo>
                  <a:lnTo>
                    <a:pt x="44947" y="692011"/>
                  </a:lnTo>
                  <a:close/>
                </a:path>
                <a:path w="383540" h="798830">
                  <a:moveTo>
                    <a:pt x="144037" y="667385"/>
                  </a:moveTo>
                  <a:lnTo>
                    <a:pt x="136726" y="667646"/>
                  </a:lnTo>
                  <a:lnTo>
                    <a:pt x="129844" y="670813"/>
                  </a:lnTo>
                  <a:lnTo>
                    <a:pt x="79823" y="707286"/>
                  </a:lnTo>
                  <a:lnTo>
                    <a:pt x="51562" y="771778"/>
                  </a:lnTo>
                  <a:lnTo>
                    <a:pt x="55900" y="771778"/>
                  </a:lnTo>
                  <a:lnTo>
                    <a:pt x="152323" y="701548"/>
                  </a:lnTo>
                  <a:lnTo>
                    <a:pt x="157425" y="696025"/>
                  </a:lnTo>
                  <a:lnTo>
                    <a:pt x="159896" y="689181"/>
                  </a:lnTo>
                  <a:lnTo>
                    <a:pt x="159628" y="681884"/>
                  </a:lnTo>
                  <a:lnTo>
                    <a:pt x="156514" y="675005"/>
                  </a:lnTo>
                  <a:lnTo>
                    <a:pt x="150918" y="669885"/>
                  </a:lnTo>
                  <a:lnTo>
                    <a:pt x="144037" y="667385"/>
                  </a:lnTo>
                  <a:close/>
                </a:path>
                <a:path w="383540" h="798830">
                  <a:moveTo>
                    <a:pt x="49285" y="729552"/>
                  </a:moveTo>
                  <a:lnTo>
                    <a:pt x="22898" y="748791"/>
                  </a:lnTo>
                  <a:lnTo>
                    <a:pt x="53035" y="762000"/>
                  </a:lnTo>
                  <a:lnTo>
                    <a:pt x="49285" y="729552"/>
                  </a:lnTo>
                  <a:close/>
                </a:path>
                <a:path w="383540" h="798830">
                  <a:moveTo>
                    <a:pt x="79823" y="707286"/>
                  </a:moveTo>
                  <a:lnTo>
                    <a:pt x="49285" y="729552"/>
                  </a:lnTo>
                  <a:lnTo>
                    <a:pt x="53035" y="762000"/>
                  </a:lnTo>
                  <a:lnTo>
                    <a:pt x="55847" y="762000"/>
                  </a:lnTo>
                  <a:lnTo>
                    <a:pt x="79823" y="707286"/>
                  </a:lnTo>
                  <a:close/>
                </a:path>
                <a:path w="383540" h="798830">
                  <a:moveTo>
                    <a:pt x="348284" y="0"/>
                  </a:moveTo>
                  <a:lnTo>
                    <a:pt x="44947" y="692011"/>
                  </a:lnTo>
                  <a:lnTo>
                    <a:pt x="49285" y="729552"/>
                  </a:lnTo>
                  <a:lnTo>
                    <a:pt x="79823" y="707286"/>
                  </a:lnTo>
                  <a:lnTo>
                    <a:pt x="383082" y="15239"/>
                  </a:lnTo>
                  <a:lnTo>
                    <a:pt x="348284" y="0"/>
                  </a:lnTo>
                  <a:close/>
                </a:path>
              </a:pathLst>
            </a:custGeom>
            <a:solidFill>
              <a:srgbClr val="0073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8">
              <a:extLst>
                <a:ext uri="{FF2B5EF4-FFF2-40B4-BE49-F238E27FC236}">
                  <a16:creationId xmlns:a16="http://schemas.microsoft.com/office/drawing/2014/main" xmlns="" id="{D6F581D8-EA74-4B4A-AC60-71236ECCEEAD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5692" y="4616196"/>
              <a:ext cx="2056638" cy="1230642"/>
            </a:xfrm>
            <a:prstGeom prst="rect">
              <a:avLst/>
            </a:prstGeom>
          </p:spPr>
        </p:pic>
        <p:pic>
          <p:nvPicPr>
            <p:cNvPr id="18" name="object 9">
              <a:extLst>
                <a:ext uri="{FF2B5EF4-FFF2-40B4-BE49-F238E27FC236}">
                  <a16:creationId xmlns:a16="http://schemas.microsoft.com/office/drawing/2014/main" xmlns="" id="{FB5AF4AF-6844-054F-B1BF-93765636A2E9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99431" y="3300984"/>
              <a:ext cx="1501902" cy="1035557"/>
            </a:xfrm>
            <a:prstGeom prst="rect">
              <a:avLst/>
            </a:prstGeom>
          </p:spPr>
        </p:pic>
      </p:grpSp>
      <p:sp>
        <p:nvSpPr>
          <p:cNvPr id="19" name="object 10">
            <a:extLst>
              <a:ext uri="{FF2B5EF4-FFF2-40B4-BE49-F238E27FC236}">
                <a16:creationId xmlns:a16="http://schemas.microsoft.com/office/drawing/2014/main" xmlns="" id="{F352775B-8C55-8245-842C-484D8FD88362}"/>
              </a:ext>
            </a:extLst>
          </p:cNvPr>
          <p:cNvSpPr txBox="1"/>
          <p:nvPr/>
        </p:nvSpPr>
        <p:spPr>
          <a:xfrm>
            <a:off x="6588632" y="3551935"/>
            <a:ext cx="1978660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60452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007397"/>
                </a:solidFill>
                <a:latin typeface="Arial MT"/>
                <a:cs typeface="Arial MT"/>
              </a:rPr>
              <a:t>Imprimer, </a:t>
            </a:r>
            <a:r>
              <a:rPr sz="1400" spc="-5" dirty="0">
                <a:solidFill>
                  <a:srgbClr val="007397"/>
                </a:solidFill>
                <a:latin typeface="Arial MT"/>
                <a:cs typeface="Arial MT"/>
              </a:rPr>
              <a:t> envoyer</a:t>
            </a:r>
            <a:r>
              <a:rPr sz="1400" spc="-25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7397"/>
                </a:solidFill>
                <a:latin typeface="Arial MT"/>
                <a:cs typeface="Arial MT"/>
              </a:rPr>
              <a:t>par</a:t>
            </a:r>
            <a:r>
              <a:rPr sz="1400" spc="-45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7397"/>
                </a:solidFill>
                <a:latin typeface="Arial MT"/>
                <a:cs typeface="Arial MT"/>
              </a:rPr>
              <a:t>email,</a:t>
            </a:r>
            <a:r>
              <a:rPr sz="1400" spc="-40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7397"/>
                </a:solidFill>
                <a:latin typeface="Arial MT"/>
                <a:cs typeface="Arial MT"/>
              </a:rPr>
              <a:t>éditer</a:t>
            </a:r>
            <a:endParaRPr sz="1400">
              <a:latin typeface="Arial MT"/>
              <a:cs typeface="Arial MT"/>
            </a:endParaRPr>
          </a:p>
          <a:p>
            <a:pPr marL="15240" marR="8255" indent="-1270" algn="ctr">
              <a:lnSpc>
                <a:spcPct val="100000"/>
              </a:lnSpc>
            </a:pPr>
            <a:r>
              <a:rPr sz="1400" dirty="0">
                <a:solidFill>
                  <a:srgbClr val="007397"/>
                </a:solidFill>
                <a:latin typeface="Arial MT"/>
                <a:cs typeface="Arial MT"/>
              </a:rPr>
              <a:t>liste en </a:t>
            </a:r>
            <a:r>
              <a:rPr sz="1400" spc="-5" dirty="0">
                <a:solidFill>
                  <a:srgbClr val="007397"/>
                </a:solidFill>
                <a:latin typeface="Arial MT"/>
                <a:cs typeface="Arial MT"/>
              </a:rPr>
              <a:t>PDF </a:t>
            </a:r>
            <a:r>
              <a:rPr sz="1400" dirty="0">
                <a:solidFill>
                  <a:srgbClr val="007397"/>
                </a:solidFill>
                <a:latin typeface="Arial MT"/>
                <a:cs typeface="Arial MT"/>
              </a:rPr>
              <a:t>ou liste </a:t>
            </a:r>
            <a:r>
              <a:rPr sz="1400" spc="5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7397"/>
                </a:solidFill>
                <a:latin typeface="Arial MT"/>
                <a:cs typeface="Arial MT"/>
              </a:rPr>
              <a:t>bibliographique </a:t>
            </a:r>
            <a:r>
              <a:rPr sz="1400" spc="-5" dirty="0">
                <a:solidFill>
                  <a:srgbClr val="007397"/>
                </a:solidFill>
                <a:latin typeface="Arial MT"/>
                <a:cs typeface="Arial MT"/>
              </a:rPr>
              <a:t>(avec </a:t>
            </a:r>
            <a:r>
              <a:rPr sz="1400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7397"/>
                </a:solidFill>
                <a:latin typeface="Arial MT"/>
                <a:cs typeface="Arial MT"/>
              </a:rPr>
              <a:t>choix</a:t>
            </a:r>
            <a:r>
              <a:rPr sz="1400" spc="-40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7397"/>
                </a:solidFill>
                <a:latin typeface="Arial MT"/>
                <a:cs typeface="Arial MT"/>
              </a:rPr>
              <a:t>d’un</a:t>
            </a:r>
            <a:r>
              <a:rPr sz="1400" spc="-35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7397"/>
                </a:solidFill>
                <a:latin typeface="Arial MT"/>
                <a:cs typeface="Arial MT"/>
              </a:rPr>
              <a:t>style)</a:t>
            </a:r>
            <a:r>
              <a:rPr sz="1400" spc="-20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7397"/>
                </a:solidFill>
                <a:latin typeface="Arial MT"/>
                <a:cs typeface="Arial MT"/>
              </a:rPr>
              <a:t>QuikBib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0" name="object 11">
            <a:extLst>
              <a:ext uri="{FF2B5EF4-FFF2-40B4-BE49-F238E27FC236}">
                <a16:creationId xmlns:a16="http://schemas.microsoft.com/office/drawing/2014/main" xmlns="" id="{C4DCF5A8-076E-2A4F-9596-DE703E798A01}"/>
              </a:ext>
            </a:extLst>
          </p:cNvPr>
          <p:cNvSpPr txBox="1"/>
          <p:nvPr/>
        </p:nvSpPr>
        <p:spPr>
          <a:xfrm>
            <a:off x="4790947" y="3588511"/>
            <a:ext cx="112141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685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007397"/>
                </a:solidFill>
                <a:latin typeface="Arial MT"/>
                <a:cs typeface="Arial MT"/>
              </a:rPr>
              <a:t>Sauvegarde </a:t>
            </a:r>
            <a:r>
              <a:rPr sz="1400" spc="5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7397"/>
                </a:solidFill>
                <a:latin typeface="Arial MT"/>
                <a:cs typeface="Arial MT"/>
              </a:rPr>
              <a:t>dans</a:t>
            </a:r>
            <a:r>
              <a:rPr sz="1400" spc="-70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7397"/>
                </a:solidFill>
                <a:latin typeface="Arial MT"/>
                <a:cs typeface="Arial MT"/>
              </a:rPr>
              <a:t>une</a:t>
            </a:r>
            <a:r>
              <a:rPr sz="1400" spc="-55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7397"/>
                </a:solidFill>
                <a:latin typeface="Arial MT"/>
                <a:cs typeface="Arial MT"/>
              </a:rPr>
              <a:t>liste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21" name="object 13">
            <a:extLst>
              <a:ext uri="{FF2B5EF4-FFF2-40B4-BE49-F238E27FC236}">
                <a16:creationId xmlns:a16="http://schemas.microsoft.com/office/drawing/2014/main" xmlns="" id="{1F3D1245-278E-5B49-88D1-1D6D824389D8}"/>
              </a:ext>
            </a:extLst>
          </p:cNvPr>
          <p:cNvGrpSpPr/>
          <p:nvPr/>
        </p:nvGrpSpPr>
        <p:grpSpPr>
          <a:xfrm>
            <a:off x="629412" y="1243583"/>
            <a:ext cx="6797040" cy="3375660"/>
            <a:chOff x="629412" y="1243583"/>
            <a:chExt cx="6797040" cy="3375660"/>
          </a:xfrm>
        </p:grpSpPr>
        <p:sp>
          <p:nvSpPr>
            <p:cNvPr id="22" name="object 14">
              <a:extLst>
                <a:ext uri="{FF2B5EF4-FFF2-40B4-BE49-F238E27FC236}">
                  <a16:creationId xmlns:a16="http://schemas.microsoft.com/office/drawing/2014/main" xmlns="" id="{4513CCC2-A42A-3940-B283-B24BBDFD3808}"/>
                </a:ext>
              </a:extLst>
            </p:cNvPr>
            <p:cNvSpPr/>
            <p:nvPr/>
          </p:nvSpPr>
          <p:spPr>
            <a:xfrm>
              <a:off x="2245372" y="1721738"/>
              <a:ext cx="5180965" cy="2897505"/>
            </a:xfrm>
            <a:custGeom>
              <a:avLst/>
              <a:gdLst/>
              <a:ahLst/>
              <a:cxnLst/>
              <a:rect l="l" t="t" r="r" b="b"/>
              <a:pathLst>
                <a:path w="5180965" h="2897504">
                  <a:moveTo>
                    <a:pt x="171157" y="2747568"/>
                  </a:moveTo>
                  <a:lnTo>
                    <a:pt x="170675" y="2740253"/>
                  </a:lnTo>
                  <a:lnTo>
                    <a:pt x="167513" y="2733649"/>
                  </a:lnTo>
                  <a:lnTo>
                    <a:pt x="161912" y="2728595"/>
                  </a:lnTo>
                  <a:lnTo>
                    <a:pt x="154711" y="2726207"/>
                  </a:lnTo>
                  <a:lnTo>
                    <a:pt x="147396" y="2726690"/>
                  </a:lnTo>
                  <a:lnTo>
                    <a:pt x="140792" y="2729852"/>
                  </a:lnTo>
                  <a:lnTo>
                    <a:pt x="135750" y="2735453"/>
                  </a:lnTo>
                  <a:lnTo>
                    <a:pt x="104635" y="2788805"/>
                  </a:lnTo>
                  <a:lnTo>
                    <a:pt x="85585" y="2821457"/>
                  </a:lnTo>
                  <a:lnTo>
                    <a:pt x="104622" y="2788805"/>
                  </a:lnTo>
                  <a:lnTo>
                    <a:pt x="104635" y="8763"/>
                  </a:lnTo>
                  <a:lnTo>
                    <a:pt x="66535" y="8763"/>
                  </a:lnTo>
                  <a:lnTo>
                    <a:pt x="66535" y="2788805"/>
                  </a:lnTo>
                  <a:lnTo>
                    <a:pt x="35420" y="2735453"/>
                  </a:lnTo>
                  <a:lnTo>
                    <a:pt x="30365" y="2729852"/>
                  </a:lnTo>
                  <a:lnTo>
                    <a:pt x="23761" y="2726690"/>
                  </a:lnTo>
                  <a:lnTo>
                    <a:pt x="16446" y="2726207"/>
                  </a:lnTo>
                  <a:lnTo>
                    <a:pt x="9258" y="2728595"/>
                  </a:lnTo>
                  <a:lnTo>
                    <a:pt x="3644" y="2733649"/>
                  </a:lnTo>
                  <a:lnTo>
                    <a:pt x="495" y="2740253"/>
                  </a:lnTo>
                  <a:lnTo>
                    <a:pt x="0" y="2747568"/>
                  </a:lnTo>
                  <a:lnTo>
                    <a:pt x="2400" y="2754757"/>
                  </a:lnTo>
                  <a:lnTo>
                    <a:pt x="85585" y="2897251"/>
                  </a:lnTo>
                  <a:lnTo>
                    <a:pt x="107670" y="2859405"/>
                  </a:lnTo>
                  <a:lnTo>
                    <a:pt x="168770" y="2754757"/>
                  </a:lnTo>
                  <a:lnTo>
                    <a:pt x="171157" y="2747568"/>
                  </a:lnTo>
                  <a:close/>
                </a:path>
                <a:path w="5180965" h="2897504">
                  <a:moveTo>
                    <a:pt x="3193250" y="1446212"/>
                  </a:moveTo>
                  <a:lnTo>
                    <a:pt x="3192767" y="1438948"/>
                  </a:lnTo>
                  <a:lnTo>
                    <a:pt x="3189605" y="1432394"/>
                  </a:lnTo>
                  <a:lnTo>
                    <a:pt x="3184004" y="1427353"/>
                  </a:lnTo>
                  <a:lnTo>
                    <a:pt x="3176803" y="1424889"/>
                  </a:lnTo>
                  <a:lnTo>
                    <a:pt x="3169488" y="1425359"/>
                  </a:lnTo>
                  <a:lnTo>
                    <a:pt x="3162884" y="1428534"/>
                  </a:lnTo>
                  <a:lnTo>
                    <a:pt x="3157842" y="1434211"/>
                  </a:lnTo>
                  <a:lnTo>
                    <a:pt x="3126727" y="1487551"/>
                  </a:lnTo>
                  <a:lnTo>
                    <a:pt x="3126727" y="103251"/>
                  </a:lnTo>
                  <a:lnTo>
                    <a:pt x="3088627" y="103251"/>
                  </a:lnTo>
                  <a:lnTo>
                    <a:pt x="3088627" y="1487551"/>
                  </a:lnTo>
                  <a:lnTo>
                    <a:pt x="3057512" y="1434211"/>
                  </a:lnTo>
                  <a:lnTo>
                    <a:pt x="3052457" y="1428534"/>
                  </a:lnTo>
                  <a:lnTo>
                    <a:pt x="3045853" y="1425359"/>
                  </a:lnTo>
                  <a:lnTo>
                    <a:pt x="3038538" y="1424889"/>
                  </a:lnTo>
                  <a:lnTo>
                    <a:pt x="3031350" y="1427353"/>
                  </a:lnTo>
                  <a:lnTo>
                    <a:pt x="3025737" y="1432394"/>
                  </a:lnTo>
                  <a:lnTo>
                    <a:pt x="3022587" y="1438948"/>
                  </a:lnTo>
                  <a:lnTo>
                    <a:pt x="3022092" y="1446212"/>
                  </a:lnTo>
                  <a:lnTo>
                    <a:pt x="3024492" y="1453388"/>
                  </a:lnTo>
                  <a:lnTo>
                    <a:pt x="3107677" y="1595882"/>
                  </a:lnTo>
                  <a:lnTo>
                    <a:pt x="3129762" y="1558036"/>
                  </a:lnTo>
                  <a:lnTo>
                    <a:pt x="3190862" y="1453388"/>
                  </a:lnTo>
                  <a:lnTo>
                    <a:pt x="3193250" y="1446212"/>
                  </a:lnTo>
                  <a:close/>
                </a:path>
                <a:path w="5180965" h="2897504">
                  <a:moveTo>
                    <a:pt x="5180571" y="1351534"/>
                  </a:moveTo>
                  <a:lnTo>
                    <a:pt x="5179441" y="1344028"/>
                  </a:lnTo>
                  <a:lnTo>
                    <a:pt x="5175694" y="1337741"/>
                  </a:lnTo>
                  <a:lnTo>
                    <a:pt x="5169865" y="1333347"/>
                  </a:lnTo>
                  <a:lnTo>
                    <a:pt x="5162537" y="1331468"/>
                  </a:lnTo>
                  <a:lnTo>
                    <a:pt x="5155044" y="1332598"/>
                  </a:lnTo>
                  <a:lnTo>
                    <a:pt x="5148796" y="1336344"/>
                  </a:lnTo>
                  <a:lnTo>
                    <a:pt x="5144440" y="1342174"/>
                  </a:lnTo>
                  <a:lnTo>
                    <a:pt x="5142598" y="1349502"/>
                  </a:lnTo>
                  <a:lnTo>
                    <a:pt x="5139321" y="1411401"/>
                  </a:lnTo>
                  <a:lnTo>
                    <a:pt x="4412348" y="0"/>
                  </a:lnTo>
                  <a:lnTo>
                    <a:pt x="4378566" y="17526"/>
                  </a:lnTo>
                  <a:lnTo>
                    <a:pt x="5105387" y="1428737"/>
                  </a:lnTo>
                  <a:lnTo>
                    <a:pt x="5053190" y="1395476"/>
                  </a:lnTo>
                  <a:lnTo>
                    <a:pt x="5046180" y="1392783"/>
                  </a:lnTo>
                  <a:lnTo>
                    <a:pt x="5038903" y="1392974"/>
                  </a:lnTo>
                  <a:lnTo>
                    <a:pt x="5032184" y="1395869"/>
                  </a:lnTo>
                  <a:lnTo>
                    <a:pt x="5026901" y="1401318"/>
                  </a:lnTo>
                  <a:lnTo>
                    <a:pt x="5024196" y="1408391"/>
                  </a:lnTo>
                  <a:lnTo>
                    <a:pt x="5024386" y="1415707"/>
                  </a:lnTo>
                  <a:lnTo>
                    <a:pt x="5027282" y="1422400"/>
                  </a:lnTo>
                  <a:lnTo>
                    <a:pt x="5032743" y="1427607"/>
                  </a:lnTo>
                  <a:lnTo>
                    <a:pt x="5171935" y="1516253"/>
                  </a:lnTo>
                  <a:lnTo>
                    <a:pt x="5173230" y="1491361"/>
                  </a:lnTo>
                  <a:lnTo>
                    <a:pt x="5180571" y="1351534"/>
                  </a:lnTo>
                  <a:close/>
                </a:path>
              </a:pathLst>
            </a:custGeom>
            <a:solidFill>
              <a:srgbClr val="0073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15">
              <a:extLst>
                <a:ext uri="{FF2B5EF4-FFF2-40B4-BE49-F238E27FC236}">
                  <a16:creationId xmlns:a16="http://schemas.microsoft.com/office/drawing/2014/main" xmlns="" id="{21BA0A15-B015-D74D-A2A7-932926623689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9412" y="1243583"/>
              <a:ext cx="6658356" cy="580644"/>
            </a:xfrm>
            <a:prstGeom prst="rect">
              <a:avLst/>
            </a:prstGeom>
          </p:spPr>
        </p:pic>
      </p:grpSp>
      <p:sp>
        <p:nvSpPr>
          <p:cNvPr id="49" name="object 12">
            <a:extLst>
              <a:ext uri="{FF2B5EF4-FFF2-40B4-BE49-F238E27FC236}">
                <a16:creationId xmlns:a16="http://schemas.microsoft.com/office/drawing/2014/main" xmlns="" id="{68481D14-449D-A74B-80AD-6C7640C4C37D}"/>
              </a:ext>
            </a:extLst>
          </p:cNvPr>
          <p:cNvSpPr txBox="1"/>
          <p:nvPr/>
        </p:nvSpPr>
        <p:spPr>
          <a:xfrm>
            <a:off x="1440537" y="4755862"/>
            <a:ext cx="2832100" cy="1412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655" marR="1046480" algn="ctr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07397"/>
                </a:solidFill>
                <a:latin typeface="Arial MT"/>
                <a:cs typeface="Arial MT"/>
              </a:rPr>
              <a:t>Téléchargement</a:t>
            </a:r>
            <a:r>
              <a:rPr sz="1400" spc="-85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7397"/>
                </a:solidFill>
                <a:latin typeface="Arial MT"/>
                <a:cs typeface="Arial MT"/>
              </a:rPr>
              <a:t>des </a:t>
            </a:r>
            <a:r>
              <a:rPr sz="1400" spc="-375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7397"/>
                </a:solidFill>
                <a:latin typeface="Arial MT"/>
                <a:cs typeface="Arial MT"/>
              </a:rPr>
              <a:t>PDF</a:t>
            </a:r>
            <a:endParaRPr sz="1400" dirty="0">
              <a:latin typeface="Arial MT"/>
              <a:cs typeface="Arial MT"/>
            </a:endParaRPr>
          </a:p>
          <a:p>
            <a:pPr marL="189230" marR="1074420" algn="ctr">
              <a:lnSpc>
                <a:spcPct val="100000"/>
              </a:lnSpc>
            </a:pPr>
            <a:r>
              <a:rPr sz="1400" dirty="0">
                <a:solidFill>
                  <a:srgbClr val="007397"/>
                </a:solidFill>
                <a:latin typeface="Arial MT"/>
                <a:cs typeface="Arial MT"/>
              </a:rPr>
              <a:t>(si</a:t>
            </a:r>
            <a:r>
              <a:rPr sz="1400" spc="-55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7397"/>
                </a:solidFill>
                <a:latin typeface="Arial MT"/>
                <a:cs typeface="Arial MT"/>
              </a:rPr>
              <a:t>disponibles</a:t>
            </a:r>
            <a:r>
              <a:rPr sz="1400" spc="-75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7397"/>
                </a:solidFill>
                <a:latin typeface="Arial MT"/>
                <a:cs typeface="Arial MT"/>
              </a:rPr>
              <a:t>dans </a:t>
            </a:r>
            <a:r>
              <a:rPr sz="1400" spc="-375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007397"/>
                </a:solidFill>
                <a:latin typeface="Arial MT"/>
                <a:cs typeface="Arial MT"/>
              </a:rPr>
              <a:t>les abonnements </a:t>
            </a:r>
            <a:r>
              <a:rPr sz="1400" spc="5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007397"/>
                </a:solidFill>
                <a:latin typeface="Arial MT"/>
                <a:cs typeface="Arial MT"/>
              </a:rPr>
              <a:t>INRAE)</a:t>
            </a:r>
            <a:endParaRPr sz="14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400" spc="-5" dirty="0">
                <a:latin typeface="Calibri"/>
                <a:cs typeface="Calibri"/>
              </a:rPr>
              <a:t>Nécessite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extension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Chrome </a:t>
            </a:r>
            <a:r>
              <a:rPr sz="1400" spc="-5" dirty="0">
                <a:latin typeface="Calibri"/>
                <a:cs typeface="Calibri"/>
              </a:rPr>
              <a:t>ou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Firefox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14692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0200" y="49293"/>
            <a:ext cx="684301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36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fr-FR" sz="3600" b="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fr-FR" sz="36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rt</a:t>
            </a:r>
            <a:endParaRPr lang="fr-FR" sz="36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72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3">
            <a:extLst>
              <a:ext uri="{FF2B5EF4-FFF2-40B4-BE49-F238E27FC236}">
                <a16:creationId xmlns:a16="http://schemas.microsoft.com/office/drawing/2014/main" xmlns="" id="{D8935E54-312C-9D4B-B746-28BC11B2DA0C}"/>
              </a:ext>
            </a:extLst>
          </p:cNvPr>
          <p:cNvSpPr txBox="1"/>
          <p:nvPr/>
        </p:nvSpPr>
        <p:spPr>
          <a:xfrm>
            <a:off x="183591" y="818461"/>
            <a:ext cx="39484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003E20"/>
              </a:buClr>
              <a:buSzPct val="130555"/>
              <a:buFont typeface="Wingdings"/>
              <a:buChar char=""/>
              <a:tabLst>
                <a:tab pos="241300" algn="l"/>
              </a:tabLst>
            </a:pP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Sélectionner</a:t>
            </a:r>
            <a:r>
              <a:rPr sz="1800" spc="2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le</a:t>
            </a:r>
            <a:r>
              <a:rPr sz="1800" spc="-1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format</a:t>
            </a:r>
            <a:r>
              <a:rPr sz="1800" dirty="0">
                <a:solidFill>
                  <a:srgbClr val="275561"/>
                </a:solidFill>
                <a:latin typeface="Arial MT"/>
                <a:cs typeface="Arial MT"/>
              </a:rPr>
              <a:t> et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 les champs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10" name="object 4">
            <a:extLst>
              <a:ext uri="{FF2B5EF4-FFF2-40B4-BE49-F238E27FC236}">
                <a16:creationId xmlns:a16="http://schemas.microsoft.com/office/drawing/2014/main" xmlns="" id="{4D1C7A47-46B7-F047-818D-5BF68ED6135F}"/>
              </a:ext>
            </a:extLst>
          </p:cNvPr>
          <p:cNvGrpSpPr/>
          <p:nvPr/>
        </p:nvGrpSpPr>
        <p:grpSpPr>
          <a:xfrm>
            <a:off x="748283" y="1213709"/>
            <a:ext cx="4334510" cy="666115"/>
            <a:chOff x="1104900" y="1426463"/>
            <a:chExt cx="4334510" cy="666115"/>
          </a:xfrm>
        </p:grpSpPr>
        <p:pic>
          <p:nvPicPr>
            <p:cNvPr id="11" name="object 5">
              <a:extLst>
                <a:ext uri="{FF2B5EF4-FFF2-40B4-BE49-F238E27FC236}">
                  <a16:creationId xmlns:a16="http://schemas.microsoft.com/office/drawing/2014/main" xmlns="" id="{74106153-3935-9349-9C11-DE6F2894DE5B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7299" y="1453939"/>
              <a:ext cx="4077887" cy="562154"/>
            </a:xfrm>
            <a:prstGeom prst="rect">
              <a:avLst/>
            </a:prstGeom>
          </p:spPr>
        </p:pic>
        <p:sp>
          <p:nvSpPr>
            <p:cNvPr id="14" name="object 6">
              <a:extLst>
                <a:ext uri="{FF2B5EF4-FFF2-40B4-BE49-F238E27FC236}">
                  <a16:creationId xmlns:a16="http://schemas.microsoft.com/office/drawing/2014/main" xmlns="" id="{0B957F49-2E3E-4A4C-9608-9F2FF1587366}"/>
                </a:ext>
              </a:extLst>
            </p:cNvPr>
            <p:cNvSpPr/>
            <p:nvPr/>
          </p:nvSpPr>
          <p:spPr>
            <a:xfrm>
              <a:off x="1109472" y="1431035"/>
              <a:ext cx="4325620" cy="657225"/>
            </a:xfrm>
            <a:custGeom>
              <a:avLst/>
              <a:gdLst/>
              <a:ahLst/>
              <a:cxnLst/>
              <a:rect l="l" t="t" r="r" b="b"/>
              <a:pathLst>
                <a:path w="4325620" h="657225">
                  <a:moveTo>
                    <a:pt x="0" y="656844"/>
                  </a:moveTo>
                  <a:lnTo>
                    <a:pt x="4325112" y="656844"/>
                  </a:lnTo>
                  <a:lnTo>
                    <a:pt x="4325112" y="0"/>
                  </a:lnTo>
                  <a:lnTo>
                    <a:pt x="0" y="0"/>
                  </a:lnTo>
                  <a:lnTo>
                    <a:pt x="0" y="656844"/>
                  </a:lnTo>
                  <a:close/>
                </a:path>
              </a:pathLst>
            </a:custGeom>
            <a:ln w="9144">
              <a:solidFill>
                <a:srgbClr val="0073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7">
            <a:extLst>
              <a:ext uri="{FF2B5EF4-FFF2-40B4-BE49-F238E27FC236}">
                <a16:creationId xmlns:a16="http://schemas.microsoft.com/office/drawing/2014/main" xmlns="" id="{F5323D8D-79D8-484E-AEA5-631E77E47946}"/>
              </a:ext>
            </a:extLst>
          </p:cNvPr>
          <p:cNvGrpSpPr/>
          <p:nvPr/>
        </p:nvGrpSpPr>
        <p:grpSpPr>
          <a:xfrm>
            <a:off x="658291" y="1986413"/>
            <a:ext cx="6019800" cy="1931035"/>
            <a:chOff x="1104900" y="2237232"/>
            <a:chExt cx="6019800" cy="1931035"/>
          </a:xfrm>
        </p:grpSpPr>
        <p:pic>
          <p:nvPicPr>
            <p:cNvPr id="16" name="object 8">
              <a:extLst>
                <a:ext uri="{FF2B5EF4-FFF2-40B4-BE49-F238E27FC236}">
                  <a16:creationId xmlns:a16="http://schemas.microsoft.com/office/drawing/2014/main" xmlns="" id="{C8DE5E95-5F38-3947-93CB-58B485474010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9867" y="2295417"/>
              <a:ext cx="5915688" cy="1753234"/>
            </a:xfrm>
            <a:prstGeom prst="rect">
              <a:avLst/>
            </a:prstGeom>
          </p:spPr>
        </p:pic>
        <p:sp>
          <p:nvSpPr>
            <p:cNvPr id="17" name="object 9">
              <a:extLst>
                <a:ext uri="{FF2B5EF4-FFF2-40B4-BE49-F238E27FC236}">
                  <a16:creationId xmlns:a16="http://schemas.microsoft.com/office/drawing/2014/main" xmlns="" id="{D0E8F577-053B-174F-9BDD-280B930F3DAB}"/>
                </a:ext>
              </a:extLst>
            </p:cNvPr>
            <p:cNvSpPr/>
            <p:nvPr/>
          </p:nvSpPr>
          <p:spPr>
            <a:xfrm>
              <a:off x="1109472" y="2241804"/>
              <a:ext cx="6010910" cy="1922145"/>
            </a:xfrm>
            <a:custGeom>
              <a:avLst/>
              <a:gdLst/>
              <a:ahLst/>
              <a:cxnLst/>
              <a:rect l="l" t="t" r="r" b="b"/>
              <a:pathLst>
                <a:path w="6010909" h="1922145">
                  <a:moveTo>
                    <a:pt x="0" y="1921764"/>
                  </a:moveTo>
                  <a:lnTo>
                    <a:pt x="6010656" y="1921764"/>
                  </a:lnTo>
                  <a:lnTo>
                    <a:pt x="6010656" y="0"/>
                  </a:lnTo>
                  <a:lnTo>
                    <a:pt x="0" y="0"/>
                  </a:lnTo>
                  <a:lnTo>
                    <a:pt x="0" y="1921764"/>
                  </a:lnTo>
                  <a:close/>
                </a:path>
              </a:pathLst>
            </a:custGeom>
            <a:ln w="9144">
              <a:solidFill>
                <a:srgbClr val="0073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3">
            <a:extLst>
              <a:ext uri="{FF2B5EF4-FFF2-40B4-BE49-F238E27FC236}">
                <a16:creationId xmlns:a16="http://schemas.microsoft.com/office/drawing/2014/main" xmlns="" id="{73367B2F-734F-734B-A3AF-51D1CFDDFCB8}"/>
              </a:ext>
            </a:extLst>
          </p:cNvPr>
          <p:cNvSpPr txBox="1"/>
          <p:nvPr/>
        </p:nvSpPr>
        <p:spPr>
          <a:xfrm>
            <a:off x="183591" y="4052176"/>
            <a:ext cx="8350809" cy="8207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lr>
                <a:srgbClr val="003E20"/>
              </a:buClr>
              <a:buSzPct val="130555"/>
              <a:buFont typeface="Wingdings"/>
              <a:buChar char=""/>
              <a:tabLst>
                <a:tab pos="241300" algn="l"/>
              </a:tabLst>
            </a:pPr>
            <a:r>
              <a:rPr sz="18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est</a:t>
            </a:r>
            <a:r>
              <a:rPr sz="1800" spc="-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possible</a:t>
            </a:r>
            <a:r>
              <a:rPr sz="1800" spc="1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800" spc="-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sauvegarder</a:t>
            </a:r>
            <a:r>
              <a:rPr sz="1800" spc="2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</a:t>
            </a:r>
            <a:r>
              <a:rPr sz="1800" spc="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  <a:r>
              <a:rPr sz="1800" spc="-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 </a:t>
            </a:r>
            <a:r>
              <a:rPr sz="18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sz="18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champs</a:t>
            </a:r>
            <a:r>
              <a:rPr sz="1800" spc="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</a:t>
            </a:r>
            <a:r>
              <a:rPr sz="18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défaut</a:t>
            </a:r>
            <a:r>
              <a:rPr sz="1800" spc="2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dans</a:t>
            </a:r>
            <a:r>
              <a:rPr sz="18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vos </a:t>
            </a:r>
            <a:r>
              <a:rPr sz="1800" spc="-484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préférences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sz="2050" dirty="0">
              <a:latin typeface="Arial MT"/>
              <a:cs typeface="Arial MT"/>
            </a:endParaRPr>
          </a:p>
          <a:p>
            <a:pPr marL="1089660">
              <a:lnSpc>
                <a:spcPct val="100000"/>
              </a:lnSpc>
            </a:pPr>
            <a:r>
              <a:rPr sz="1400" spc="-5" dirty="0">
                <a:latin typeface="Calibri"/>
                <a:cs typeface="Calibri"/>
              </a:rPr>
              <a:t>XXXXXXXXX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19" name="object 14">
            <a:extLst>
              <a:ext uri="{FF2B5EF4-FFF2-40B4-BE49-F238E27FC236}">
                <a16:creationId xmlns:a16="http://schemas.microsoft.com/office/drawing/2014/main" xmlns="" id="{65831C87-FB05-354F-9F41-FE5911CF21F8}"/>
              </a:ext>
            </a:extLst>
          </p:cNvPr>
          <p:cNvGrpSpPr/>
          <p:nvPr/>
        </p:nvGrpSpPr>
        <p:grpSpPr>
          <a:xfrm>
            <a:off x="3471851" y="4959999"/>
            <a:ext cx="4569460" cy="668020"/>
            <a:chOff x="3915155" y="5468111"/>
            <a:chExt cx="4569460" cy="668020"/>
          </a:xfrm>
        </p:grpSpPr>
        <p:pic>
          <p:nvPicPr>
            <p:cNvPr id="20" name="object 15">
              <a:extLst>
                <a:ext uri="{FF2B5EF4-FFF2-40B4-BE49-F238E27FC236}">
                  <a16:creationId xmlns:a16="http://schemas.microsoft.com/office/drawing/2014/main" xmlns="" id="{DAD1C785-A0BC-5240-8ECE-2FA584ABFBB8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11091" y="5573545"/>
              <a:ext cx="4262896" cy="494699"/>
            </a:xfrm>
            <a:prstGeom prst="rect">
              <a:avLst/>
            </a:prstGeom>
          </p:spPr>
        </p:pic>
        <p:sp>
          <p:nvSpPr>
            <p:cNvPr id="21" name="object 16">
              <a:extLst>
                <a:ext uri="{FF2B5EF4-FFF2-40B4-BE49-F238E27FC236}">
                  <a16:creationId xmlns:a16="http://schemas.microsoft.com/office/drawing/2014/main" xmlns="" id="{F1417440-7F51-6048-861C-854A84BF155B}"/>
                </a:ext>
              </a:extLst>
            </p:cNvPr>
            <p:cNvSpPr/>
            <p:nvPr/>
          </p:nvSpPr>
          <p:spPr>
            <a:xfrm>
              <a:off x="3925061" y="5478017"/>
              <a:ext cx="4549140" cy="647700"/>
            </a:xfrm>
            <a:custGeom>
              <a:avLst/>
              <a:gdLst/>
              <a:ahLst/>
              <a:cxnLst/>
              <a:rect l="l" t="t" r="r" b="b"/>
              <a:pathLst>
                <a:path w="4549140" h="647700">
                  <a:moveTo>
                    <a:pt x="0" y="647699"/>
                  </a:moveTo>
                  <a:lnTo>
                    <a:pt x="4549140" y="647699"/>
                  </a:lnTo>
                  <a:lnTo>
                    <a:pt x="4549140" y="0"/>
                  </a:lnTo>
                  <a:lnTo>
                    <a:pt x="0" y="0"/>
                  </a:lnTo>
                  <a:lnTo>
                    <a:pt x="0" y="647699"/>
                  </a:lnTo>
                  <a:close/>
                </a:path>
              </a:pathLst>
            </a:custGeom>
            <a:ln w="19812">
              <a:solidFill>
                <a:srgbClr val="0073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17">
            <a:extLst>
              <a:ext uri="{FF2B5EF4-FFF2-40B4-BE49-F238E27FC236}">
                <a16:creationId xmlns:a16="http://schemas.microsoft.com/office/drawing/2014/main" xmlns="" id="{4E56A98C-33E5-0541-916A-2C7735296A3F}"/>
              </a:ext>
            </a:extLst>
          </p:cNvPr>
          <p:cNvGrpSpPr/>
          <p:nvPr/>
        </p:nvGrpSpPr>
        <p:grpSpPr>
          <a:xfrm>
            <a:off x="785985" y="4411242"/>
            <a:ext cx="2757805" cy="1736725"/>
            <a:chOff x="1091183" y="5013963"/>
            <a:chExt cx="2757805" cy="1736725"/>
          </a:xfrm>
        </p:grpSpPr>
        <p:sp>
          <p:nvSpPr>
            <p:cNvPr id="23" name="object 18">
              <a:extLst>
                <a:ext uri="{FF2B5EF4-FFF2-40B4-BE49-F238E27FC236}">
                  <a16:creationId xmlns:a16="http://schemas.microsoft.com/office/drawing/2014/main" xmlns="" id="{5ED17399-1B29-8E44-8459-62B534A58D38}"/>
                </a:ext>
              </a:extLst>
            </p:cNvPr>
            <p:cNvSpPr/>
            <p:nvPr/>
          </p:nvSpPr>
          <p:spPr>
            <a:xfrm>
              <a:off x="2848482" y="5775147"/>
              <a:ext cx="1000760" cy="607060"/>
            </a:xfrm>
            <a:custGeom>
              <a:avLst/>
              <a:gdLst/>
              <a:ahLst/>
              <a:cxnLst/>
              <a:rect l="l" t="t" r="r" b="b"/>
              <a:pathLst>
                <a:path w="1000760" h="607060">
                  <a:moveTo>
                    <a:pt x="935528" y="38727"/>
                  </a:moveTo>
                  <a:lnTo>
                    <a:pt x="897677" y="39086"/>
                  </a:lnTo>
                  <a:lnTo>
                    <a:pt x="0" y="574243"/>
                  </a:lnTo>
                  <a:lnTo>
                    <a:pt x="19558" y="606958"/>
                  </a:lnTo>
                  <a:lnTo>
                    <a:pt x="917186" y="71843"/>
                  </a:lnTo>
                  <a:lnTo>
                    <a:pt x="935528" y="38727"/>
                  </a:lnTo>
                  <a:close/>
                </a:path>
                <a:path w="1000760" h="607060">
                  <a:moveTo>
                    <a:pt x="998847" y="2997"/>
                  </a:moveTo>
                  <a:lnTo>
                    <a:pt x="958215" y="2997"/>
                  </a:lnTo>
                  <a:lnTo>
                    <a:pt x="977772" y="35725"/>
                  </a:lnTo>
                  <a:lnTo>
                    <a:pt x="917186" y="71843"/>
                  </a:lnTo>
                  <a:lnTo>
                    <a:pt x="887221" y="125945"/>
                  </a:lnTo>
                  <a:lnTo>
                    <a:pt x="884963" y="133160"/>
                  </a:lnTo>
                  <a:lnTo>
                    <a:pt x="885634" y="140436"/>
                  </a:lnTo>
                  <a:lnTo>
                    <a:pt x="888972" y="146941"/>
                  </a:lnTo>
                  <a:lnTo>
                    <a:pt x="894715" y="151841"/>
                  </a:lnTo>
                  <a:lnTo>
                    <a:pt x="901959" y="154114"/>
                  </a:lnTo>
                  <a:lnTo>
                    <a:pt x="909240" y="153471"/>
                  </a:lnTo>
                  <a:lnTo>
                    <a:pt x="915735" y="150149"/>
                  </a:lnTo>
                  <a:lnTo>
                    <a:pt x="920622" y="144386"/>
                  </a:lnTo>
                  <a:lnTo>
                    <a:pt x="998847" y="2997"/>
                  </a:lnTo>
                  <a:close/>
                </a:path>
                <a:path w="1000760" h="607060">
                  <a:moveTo>
                    <a:pt x="962487" y="10147"/>
                  </a:moveTo>
                  <a:lnTo>
                    <a:pt x="951357" y="10147"/>
                  </a:lnTo>
                  <a:lnTo>
                    <a:pt x="968120" y="38417"/>
                  </a:lnTo>
                  <a:lnTo>
                    <a:pt x="935528" y="38727"/>
                  </a:lnTo>
                  <a:lnTo>
                    <a:pt x="917186" y="71843"/>
                  </a:lnTo>
                  <a:lnTo>
                    <a:pt x="977772" y="35725"/>
                  </a:lnTo>
                  <a:lnTo>
                    <a:pt x="962487" y="10147"/>
                  </a:lnTo>
                  <a:close/>
                </a:path>
                <a:path w="1000760" h="607060">
                  <a:moveTo>
                    <a:pt x="1000506" y="0"/>
                  </a:moveTo>
                  <a:lnTo>
                    <a:pt x="835532" y="1574"/>
                  </a:lnTo>
                  <a:lnTo>
                    <a:pt x="816609" y="20802"/>
                  </a:lnTo>
                  <a:lnTo>
                    <a:pt x="818195" y="28207"/>
                  </a:lnTo>
                  <a:lnTo>
                    <a:pt x="822340" y="34224"/>
                  </a:lnTo>
                  <a:lnTo>
                    <a:pt x="828415" y="38249"/>
                  </a:lnTo>
                  <a:lnTo>
                    <a:pt x="835787" y="39674"/>
                  </a:lnTo>
                  <a:lnTo>
                    <a:pt x="897677" y="39086"/>
                  </a:lnTo>
                  <a:lnTo>
                    <a:pt x="958215" y="2997"/>
                  </a:lnTo>
                  <a:lnTo>
                    <a:pt x="998847" y="2997"/>
                  </a:lnTo>
                  <a:lnTo>
                    <a:pt x="1000506" y="0"/>
                  </a:lnTo>
                  <a:close/>
                </a:path>
                <a:path w="1000760" h="607060">
                  <a:moveTo>
                    <a:pt x="958215" y="2997"/>
                  </a:moveTo>
                  <a:lnTo>
                    <a:pt x="897677" y="39086"/>
                  </a:lnTo>
                  <a:lnTo>
                    <a:pt x="935528" y="38727"/>
                  </a:lnTo>
                  <a:lnTo>
                    <a:pt x="951357" y="10147"/>
                  </a:lnTo>
                  <a:lnTo>
                    <a:pt x="962487" y="10147"/>
                  </a:lnTo>
                  <a:lnTo>
                    <a:pt x="958215" y="2997"/>
                  </a:lnTo>
                  <a:close/>
                </a:path>
                <a:path w="1000760" h="607060">
                  <a:moveTo>
                    <a:pt x="951357" y="10147"/>
                  </a:moveTo>
                  <a:lnTo>
                    <a:pt x="935528" y="38727"/>
                  </a:lnTo>
                  <a:lnTo>
                    <a:pt x="968120" y="38417"/>
                  </a:lnTo>
                  <a:lnTo>
                    <a:pt x="951357" y="10147"/>
                  </a:lnTo>
                  <a:close/>
                </a:path>
              </a:pathLst>
            </a:custGeom>
            <a:solidFill>
              <a:srgbClr val="AE17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19">
              <a:extLst>
                <a:ext uri="{FF2B5EF4-FFF2-40B4-BE49-F238E27FC236}">
                  <a16:creationId xmlns:a16="http://schemas.microsoft.com/office/drawing/2014/main" xmlns="" id="{89AF9006-F4C5-894B-A27C-A70A01BE5603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1183" y="6224015"/>
              <a:ext cx="1786889" cy="410730"/>
            </a:xfrm>
            <a:prstGeom prst="rect">
              <a:avLst/>
            </a:prstGeom>
          </p:spPr>
        </p:pic>
        <p:pic>
          <p:nvPicPr>
            <p:cNvPr id="25" name="object 20">
              <a:extLst>
                <a:ext uri="{FF2B5EF4-FFF2-40B4-BE49-F238E27FC236}">
                  <a16:creationId xmlns:a16="http://schemas.microsoft.com/office/drawing/2014/main" xmlns="" id="{B4DD4FD2-96AB-6F4C-B38E-8366220554AB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4043" y="5013963"/>
              <a:ext cx="1863089" cy="1736598"/>
            </a:xfrm>
            <a:prstGeom prst="rect">
              <a:avLst/>
            </a:prstGeom>
          </p:spPr>
        </p:pic>
      </p:grpSp>
      <p:grpSp>
        <p:nvGrpSpPr>
          <p:cNvPr id="26" name="object 10">
            <a:extLst>
              <a:ext uri="{FF2B5EF4-FFF2-40B4-BE49-F238E27FC236}">
                <a16:creationId xmlns:a16="http://schemas.microsoft.com/office/drawing/2014/main" xmlns="" id="{9206D65E-9E95-964D-B184-CA6124618FEA}"/>
              </a:ext>
            </a:extLst>
          </p:cNvPr>
          <p:cNvGrpSpPr/>
          <p:nvPr/>
        </p:nvGrpSpPr>
        <p:grpSpPr>
          <a:xfrm>
            <a:off x="972628" y="4969905"/>
            <a:ext cx="1522730" cy="973695"/>
            <a:chOff x="1183738" y="5077471"/>
            <a:chExt cx="1522730" cy="1575435"/>
          </a:xfrm>
        </p:grpSpPr>
        <p:pic>
          <p:nvPicPr>
            <p:cNvPr id="27" name="object 11">
              <a:extLst>
                <a:ext uri="{FF2B5EF4-FFF2-40B4-BE49-F238E27FC236}">
                  <a16:creationId xmlns:a16="http://schemas.microsoft.com/office/drawing/2014/main" xmlns="" id="{79943988-6DEA-8B45-A07C-55B340B8C1CF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3738" y="5077471"/>
              <a:ext cx="1522559" cy="1575285"/>
            </a:xfrm>
            <a:prstGeom prst="rect">
              <a:avLst/>
            </a:prstGeom>
          </p:spPr>
        </p:pic>
        <p:sp>
          <p:nvSpPr>
            <p:cNvPr id="28" name="object 12">
              <a:extLst>
                <a:ext uri="{FF2B5EF4-FFF2-40B4-BE49-F238E27FC236}">
                  <a16:creationId xmlns:a16="http://schemas.microsoft.com/office/drawing/2014/main" xmlns="" id="{BA9D49FE-807F-C04B-AF48-AD4C5F71BB79}"/>
                </a:ext>
              </a:extLst>
            </p:cNvPr>
            <p:cNvSpPr/>
            <p:nvPr/>
          </p:nvSpPr>
          <p:spPr>
            <a:xfrm>
              <a:off x="1525523" y="5097779"/>
              <a:ext cx="1021080" cy="307975"/>
            </a:xfrm>
            <a:custGeom>
              <a:avLst/>
              <a:gdLst/>
              <a:ahLst/>
              <a:cxnLst/>
              <a:rect l="l" t="t" r="r" b="b"/>
              <a:pathLst>
                <a:path w="1021080" h="307975">
                  <a:moveTo>
                    <a:pt x="1021080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1021080" y="307848"/>
                  </a:lnTo>
                  <a:lnTo>
                    <a:pt x="10210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704442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9200" y="49293"/>
            <a:ext cx="7224016" cy="4810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28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r>
              <a:rPr lang="fr-FR" sz="2800" b="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fr-FR" sz="28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rt</a:t>
            </a:r>
            <a:endParaRPr lang="fr-FR" sz="28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73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xmlns="" id="{9D4B6E5B-8EB3-7F45-97BD-44701DF054C6}"/>
              </a:ext>
            </a:extLst>
          </p:cNvPr>
          <p:cNvSpPr txBox="1">
            <a:spLocks/>
          </p:cNvSpPr>
          <p:nvPr/>
        </p:nvSpPr>
        <p:spPr>
          <a:xfrm>
            <a:off x="365124" y="946463"/>
            <a:ext cx="5273676" cy="2891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180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Exporter</a:t>
            </a:r>
            <a:r>
              <a:rPr lang="fr-FR" sz="1800" spc="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80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via</a:t>
            </a:r>
            <a:r>
              <a:rPr lang="fr-FR" sz="1800" spc="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80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lang="fr-FR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80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panier =</a:t>
            </a:r>
            <a:r>
              <a:rPr lang="fr-FR" sz="1800" spc="-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80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r>
              <a:rPr lang="fr-FR" sz="1800" kern="0" spc="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800" kern="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via</a:t>
            </a:r>
            <a:r>
              <a:rPr lang="fr-FR" sz="1800" kern="0" spc="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800" kern="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lang="fr-FR" sz="18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800" kern="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panier =</a:t>
            </a:r>
            <a:r>
              <a:rPr lang="fr-FR" sz="1800" kern="0" spc="-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800" kern="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xmlns="" id="{662B74A3-5AC9-F54B-B88A-EE86A804FDC5}"/>
              </a:ext>
            </a:extLst>
          </p:cNvPr>
          <p:cNvSpPr txBox="1"/>
          <p:nvPr/>
        </p:nvSpPr>
        <p:spPr>
          <a:xfrm>
            <a:off x="365124" y="1583240"/>
            <a:ext cx="7662545" cy="212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9525" indent="-228600">
              <a:lnSpc>
                <a:spcPct val="100000"/>
              </a:lnSpc>
              <a:spcBef>
                <a:spcPts val="100"/>
              </a:spcBef>
              <a:buClr>
                <a:srgbClr val="003E20"/>
              </a:buClr>
              <a:buSzPct val="130555"/>
              <a:buFont typeface="Wingdings"/>
              <a:buChar char=""/>
              <a:tabLst>
                <a:tab pos="241300" algn="l"/>
              </a:tabLst>
            </a:pP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Une</a:t>
            </a:r>
            <a:r>
              <a:rPr sz="1800" spc="1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liste</a:t>
            </a:r>
            <a:r>
              <a:rPr sz="1800" spc="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5561"/>
                </a:solidFill>
                <a:latin typeface="Arial MT"/>
                <a:cs typeface="Arial MT"/>
              </a:rPr>
              <a:t>permet</a:t>
            </a:r>
            <a:r>
              <a:rPr sz="1800" spc="2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de</a:t>
            </a:r>
            <a:r>
              <a:rPr sz="1800" spc="1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sauvegarder</a:t>
            </a:r>
            <a:r>
              <a:rPr sz="1800" spc="3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des</a:t>
            </a:r>
            <a:r>
              <a:rPr sz="1800" spc="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5561"/>
                </a:solidFill>
                <a:latin typeface="Arial MT"/>
                <a:cs typeface="Arial MT"/>
              </a:rPr>
              <a:t>références</a:t>
            </a:r>
            <a:r>
              <a:rPr sz="1800" spc="2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au</a:t>
            </a:r>
            <a:r>
              <a:rPr sz="1800" spc="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cours</a:t>
            </a:r>
            <a:r>
              <a:rPr sz="1800" spc="2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des</a:t>
            </a:r>
            <a:r>
              <a:rPr sz="1800" spc="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différentes </a:t>
            </a:r>
            <a:r>
              <a:rPr sz="1800" spc="-484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recherches</a:t>
            </a:r>
            <a:r>
              <a:rPr sz="1800" spc="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dans</a:t>
            </a:r>
            <a:r>
              <a:rPr sz="1800" spc="-1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Scopus.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03E20"/>
              </a:buClr>
              <a:buFont typeface="Wingdings"/>
              <a:buChar char=""/>
            </a:pPr>
            <a:endParaRPr sz="155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buClr>
                <a:srgbClr val="003E20"/>
              </a:buClr>
              <a:buSzPct val="130555"/>
              <a:buFont typeface="Wingdings"/>
              <a:buChar char=""/>
              <a:tabLst>
                <a:tab pos="241300" algn="l"/>
              </a:tabLst>
            </a:pPr>
            <a:r>
              <a:rPr sz="1800" dirty="0">
                <a:solidFill>
                  <a:srgbClr val="275561"/>
                </a:solidFill>
                <a:latin typeface="Arial MT"/>
                <a:cs typeface="Arial MT"/>
              </a:rPr>
              <a:t>Il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 est</a:t>
            </a:r>
            <a:r>
              <a:rPr sz="180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possible</a:t>
            </a:r>
            <a:r>
              <a:rPr sz="1800" spc="2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75561"/>
                </a:solidFill>
                <a:latin typeface="Arial MT"/>
                <a:cs typeface="Arial MT"/>
              </a:rPr>
              <a:t>d’ajouter</a:t>
            </a:r>
            <a:r>
              <a:rPr sz="1800" spc="3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des références</a:t>
            </a:r>
            <a:r>
              <a:rPr sz="1800" spc="1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5561"/>
                </a:solidFill>
                <a:latin typeface="Arial MT"/>
                <a:cs typeface="Arial MT"/>
              </a:rPr>
              <a:t>à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 une</a:t>
            </a:r>
            <a:r>
              <a:rPr sz="1800" spc="1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nouvelle</a:t>
            </a:r>
            <a:r>
              <a:rPr sz="1800" spc="2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liste ou</a:t>
            </a:r>
            <a:r>
              <a:rPr sz="1800" dirty="0">
                <a:solidFill>
                  <a:srgbClr val="275561"/>
                </a:solidFill>
                <a:latin typeface="Arial MT"/>
                <a:cs typeface="Arial MT"/>
              </a:rPr>
              <a:t> à</a:t>
            </a:r>
            <a:r>
              <a:rPr sz="1800" spc="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une</a:t>
            </a:r>
            <a:r>
              <a:rPr sz="1800" spc="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liste</a:t>
            </a:r>
            <a:endParaRPr sz="1800" dirty="0">
              <a:latin typeface="Arial MT"/>
              <a:cs typeface="Arial MT"/>
            </a:endParaRPr>
          </a:p>
          <a:p>
            <a:pPr marL="241300">
              <a:lnSpc>
                <a:spcPct val="100000"/>
              </a:lnSpc>
            </a:pP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préalablement</a:t>
            </a:r>
            <a:r>
              <a:rPr sz="1800" spc="2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sauvegardée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50" dirty="0">
              <a:latin typeface="Arial MT"/>
              <a:cs typeface="Arial MT"/>
            </a:endParaRPr>
          </a:p>
          <a:p>
            <a:pPr marL="241300" marR="5080" indent="-228600">
              <a:lnSpc>
                <a:spcPct val="100000"/>
              </a:lnSpc>
              <a:buClr>
                <a:srgbClr val="003E20"/>
              </a:buClr>
              <a:buSzPct val="130555"/>
              <a:buFont typeface="Wingdings"/>
              <a:buChar char=""/>
              <a:tabLst>
                <a:tab pos="241300" algn="l"/>
              </a:tabLst>
            </a:pPr>
            <a:r>
              <a:rPr sz="1800" dirty="0">
                <a:solidFill>
                  <a:srgbClr val="275561"/>
                </a:solidFill>
                <a:latin typeface="Arial MT"/>
                <a:cs typeface="Arial MT"/>
              </a:rPr>
              <a:t>Il</a:t>
            </a:r>
            <a:r>
              <a:rPr sz="1800" spc="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5561"/>
                </a:solidFill>
                <a:latin typeface="Arial MT"/>
                <a:cs typeface="Arial MT"/>
              </a:rPr>
              <a:t>est</a:t>
            </a:r>
            <a:r>
              <a:rPr sz="1800" spc="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nécessaire</a:t>
            </a:r>
            <a:r>
              <a:rPr sz="1800" spc="3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de</a:t>
            </a:r>
            <a:r>
              <a:rPr sz="1800" spc="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se</a:t>
            </a:r>
            <a:r>
              <a:rPr sz="1800" spc="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créer</a:t>
            </a:r>
            <a:r>
              <a:rPr sz="1800" spc="2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un</a:t>
            </a:r>
            <a:r>
              <a:rPr sz="1800" spc="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5561"/>
                </a:solidFill>
                <a:latin typeface="Arial MT"/>
                <a:cs typeface="Arial MT"/>
              </a:rPr>
              <a:t>compte</a:t>
            </a:r>
            <a:r>
              <a:rPr sz="1800" spc="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pour</a:t>
            </a:r>
            <a:r>
              <a:rPr sz="1800" spc="2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sauvegarder</a:t>
            </a:r>
            <a:r>
              <a:rPr sz="1800" spc="3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les</a:t>
            </a:r>
            <a:r>
              <a:rPr sz="1800" spc="1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listes</a:t>
            </a:r>
            <a:r>
              <a:rPr sz="1800" spc="2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5561"/>
                </a:solidFill>
                <a:latin typeface="Arial MT"/>
                <a:cs typeface="Arial MT"/>
              </a:rPr>
              <a:t>et</a:t>
            </a:r>
            <a:r>
              <a:rPr sz="1800" spc="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les </a:t>
            </a:r>
            <a:r>
              <a:rPr sz="1800" spc="-484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gérer</a:t>
            </a:r>
            <a:r>
              <a:rPr sz="1800" spc="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5561"/>
                </a:solidFill>
                <a:latin typeface="Arial MT"/>
                <a:cs typeface="Arial MT"/>
              </a:rPr>
              <a:t>(accès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direct</a:t>
            </a:r>
            <a:r>
              <a:rPr sz="1800" spc="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5561"/>
                </a:solidFill>
                <a:latin typeface="Arial MT"/>
                <a:cs typeface="Arial MT"/>
              </a:rPr>
              <a:t>:</a:t>
            </a:r>
            <a:r>
              <a:rPr sz="1800" spc="-2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Lists)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11" name="object 4">
            <a:extLst>
              <a:ext uri="{FF2B5EF4-FFF2-40B4-BE49-F238E27FC236}">
                <a16:creationId xmlns:a16="http://schemas.microsoft.com/office/drawing/2014/main" xmlns="" id="{4D7820F6-9837-0944-B5EA-07F3DF95A034}"/>
              </a:ext>
            </a:extLst>
          </p:cNvPr>
          <p:cNvGrpSpPr/>
          <p:nvPr/>
        </p:nvGrpSpPr>
        <p:grpSpPr>
          <a:xfrm>
            <a:off x="810639" y="4001701"/>
            <a:ext cx="7066915" cy="2178998"/>
            <a:chOff x="981455" y="3822191"/>
            <a:chExt cx="7066915" cy="2794000"/>
          </a:xfrm>
        </p:grpSpPr>
        <p:pic>
          <p:nvPicPr>
            <p:cNvPr id="14" name="object 5">
              <a:extLst>
                <a:ext uri="{FF2B5EF4-FFF2-40B4-BE49-F238E27FC236}">
                  <a16:creationId xmlns:a16="http://schemas.microsoft.com/office/drawing/2014/main" xmlns="" id="{3FB4CBB2-E0F7-B44B-B00D-31C3C7B9082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0599" y="3831335"/>
              <a:ext cx="7048500" cy="2775204"/>
            </a:xfrm>
            <a:prstGeom prst="rect">
              <a:avLst/>
            </a:prstGeom>
          </p:spPr>
        </p:pic>
        <p:sp>
          <p:nvSpPr>
            <p:cNvPr id="15" name="object 6">
              <a:extLst>
                <a:ext uri="{FF2B5EF4-FFF2-40B4-BE49-F238E27FC236}">
                  <a16:creationId xmlns:a16="http://schemas.microsoft.com/office/drawing/2014/main" xmlns="" id="{A211D5F6-F6E0-6842-A853-9C6C4D476098}"/>
                </a:ext>
              </a:extLst>
            </p:cNvPr>
            <p:cNvSpPr/>
            <p:nvPr/>
          </p:nvSpPr>
          <p:spPr>
            <a:xfrm>
              <a:off x="986027" y="3826763"/>
              <a:ext cx="7058025" cy="2784475"/>
            </a:xfrm>
            <a:custGeom>
              <a:avLst/>
              <a:gdLst/>
              <a:ahLst/>
              <a:cxnLst/>
              <a:rect l="l" t="t" r="r" b="b"/>
              <a:pathLst>
                <a:path w="7058025" h="2784475">
                  <a:moveTo>
                    <a:pt x="0" y="2784348"/>
                  </a:moveTo>
                  <a:lnTo>
                    <a:pt x="7057644" y="2784348"/>
                  </a:lnTo>
                  <a:lnTo>
                    <a:pt x="7057644" y="0"/>
                  </a:lnTo>
                  <a:lnTo>
                    <a:pt x="0" y="0"/>
                  </a:lnTo>
                  <a:lnTo>
                    <a:pt x="0" y="2784348"/>
                  </a:lnTo>
                  <a:close/>
                </a:path>
              </a:pathLst>
            </a:custGeom>
            <a:ln w="9144">
              <a:solidFill>
                <a:srgbClr val="0073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" name="object 7">
            <a:extLst>
              <a:ext uri="{FF2B5EF4-FFF2-40B4-BE49-F238E27FC236}">
                <a16:creationId xmlns:a16="http://schemas.microsoft.com/office/drawing/2014/main" xmlns="" id="{EA60D211-00A1-214A-A8D7-4A7983228648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67400" y="803621"/>
            <a:ext cx="1082040" cy="50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734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74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2">
            <a:extLst>
              <a:ext uri="{FF2B5EF4-FFF2-40B4-BE49-F238E27FC236}">
                <a16:creationId xmlns:a16="http://schemas.microsoft.com/office/drawing/2014/main" xmlns="" id="{C0861C9B-F3D3-0247-8A44-6D877FE48C0D}"/>
              </a:ext>
            </a:extLst>
          </p:cNvPr>
          <p:cNvSpPr txBox="1">
            <a:spLocks/>
          </p:cNvSpPr>
          <p:nvPr/>
        </p:nvSpPr>
        <p:spPr>
          <a:xfrm>
            <a:off x="1295399" y="57599"/>
            <a:ext cx="6459601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3600" b="0" kern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Téléchargement</a:t>
            </a:r>
            <a:r>
              <a:rPr lang="fr-FR" sz="3600" b="0" kern="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600" b="0" kern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fr-FR" sz="3600" b="0" kern="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600" b="0" kern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lots</a:t>
            </a:r>
            <a:r>
              <a:rPr lang="fr-FR" sz="3600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600" b="0" kern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fr-FR" sz="3600" b="0" kern="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600" b="0" kern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PDF</a:t>
            </a:r>
          </a:p>
        </p:txBody>
      </p:sp>
      <p:pic>
        <p:nvPicPr>
          <p:cNvPr id="14" name="object 9">
            <a:extLst>
              <a:ext uri="{FF2B5EF4-FFF2-40B4-BE49-F238E27FC236}">
                <a16:creationId xmlns:a16="http://schemas.microsoft.com/office/drawing/2014/main" xmlns="" id="{ABBCE2F3-9214-0944-9C2E-3BD3F8E0A72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67245" y="77306"/>
            <a:ext cx="614172" cy="653796"/>
          </a:xfrm>
          <a:prstGeom prst="rect">
            <a:avLst/>
          </a:prstGeom>
        </p:spPr>
      </p:pic>
      <p:sp>
        <p:nvSpPr>
          <p:cNvPr id="15" name="object 3">
            <a:extLst>
              <a:ext uri="{FF2B5EF4-FFF2-40B4-BE49-F238E27FC236}">
                <a16:creationId xmlns:a16="http://schemas.microsoft.com/office/drawing/2014/main" xmlns="" id="{85F34525-B736-B946-AF2E-42FD05316238}"/>
              </a:ext>
            </a:extLst>
          </p:cNvPr>
          <p:cNvSpPr txBox="1"/>
          <p:nvPr/>
        </p:nvSpPr>
        <p:spPr>
          <a:xfrm>
            <a:off x="429680" y="1174916"/>
            <a:ext cx="78761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lr>
                <a:srgbClr val="003E20"/>
              </a:buClr>
              <a:buSzPct val="130555"/>
              <a:buFont typeface="Wingdings"/>
              <a:buChar char=""/>
              <a:tabLst>
                <a:tab pos="241300" algn="l"/>
              </a:tabLst>
            </a:pP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Nécessite</a:t>
            </a:r>
            <a:r>
              <a:rPr sz="1800" spc="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l’installation</a:t>
            </a:r>
            <a:r>
              <a:rPr sz="1800" spc="3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d’une</a:t>
            </a:r>
            <a:r>
              <a:rPr sz="180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75561"/>
                </a:solidFill>
                <a:latin typeface="Arial MT"/>
                <a:cs typeface="Arial MT"/>
              </a:rPr>
              <a:t>extension</a:t>
            </a:r>
            <a:r>
              <a:rPr sz="1800" spc="1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dans</a:t>
            </a:r>
            <a:r>
              <a:rPr sz="1800" spc="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Firefox</a:t>
            </a:r>
            <a:r>
              <a:rPr sz="1800" spc="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ou</a:t>
            </a:r>
            <a:r>
              <a:rPr sz="1800" spc="-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Google </a:t>
            </a:r>
            <a:r>
              <a:rPr sz="1800" spc="-484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Chrome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xmlns="" id="{35411601-BBC3-4C4A-9567-4DBD8E75508A}"/>
              </a:ext>
            </a:extLst>
          </p:cNvPr>
          <p:cNvSpPr txBox="1"/>
          <p:nvPr/>
        </p:nvSpPr>
        <p:spPr>
          <a:xfrm>
            <a:off x="429680" y="2455331"/>
            <a:ext cx="54679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003E20"/>
              </a:buClr>
              <a:buSzPct val="130555"/>
              <a:buFont typeface="Wingdings"/>
              <a:buChar char=""/>
              <a:tabLst>
                <a:tab pos="241300" algn="l"/>
              </a:tabLst>
            </a:pP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Sélectionner</a:t>
            </a:r>
            <a:r>
              <a:rPr sz="1800" spc="3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les</a:t>
            </a:r>
            <a:r>
              <a:rPr sz="1800" spc="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5561"/>
                </a:solidFill>
                <a:latin typeface="Arial MT"/>
                <a:cs typeface="Arial MT"/>
              </a:rPr>
              <a:t>références</a:t>
            </a:r>
            <a:r>
              <a:rPr sz="1800" spc="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5561"/>
                </a:solidFill>
                <a:latin typeface="Arial MT"/>
                <a:cs typeface="Arial MT"/>
              </a:rPr>
              <a:t>et</a:t>
            </a:r>
            <a:r>
              <a:rPr sz="1800" spc="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cliquer</a:t>
            </a:r>
            <a:r>
              <a:rPr sz="1800" spc="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sur</a:t>
            </a:r>
            <a:r>
              <a:rPr sz="1800" spc="-6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75561"/>
                </a:solidFill>
                <a:latin typeface="Arial MT"/>
                <a:cs typeface="Arial MT"/>
              </a:rPr>
              <a:t>Download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7" name="object 5">
            <a:extLst>
              <a:ext uri="{FF2B5EF4-FFF2-40B4-BE49-F238E27FC236}">
                <a16:creationId xmlns:a16="http://schemas.microsoft.com/office/drawing/2014/main" xmlns="" id="{D4EA3CF9-F717-E049-B532-6404BEECEBE7}"/>
              </a:ext>
            </a:extLst>
          </p:cNvPr>
          <p:cNvGrpSpPr/>
          <p:nvPr/>
        </p:nvGrpSpPr>
        <p:grpSpPr>
          <a:xfrm>
            <a:off x="399708" y="3056930"/>
            <a:ext cx="7355205" cy="2758440"/>
            <a:chOff x="505968" y="3285744"/>
            <a:chExt cx="7355205" cy="2758440"/>
          </a:xfrm>
        </p:grpSpPr>
        <p:pic>
          <p:nvPicPr>
            <p:cNvPr id="18" name="object 6">
              <a:extLst>
                <a:ext uri="{FF2B5EF4-FFF2-40B4-BE49-F238E27FC236}">
                  <a16:creationId xmlns:a16="http://schemas.microsoft.com/office/drawing/2014/main" xmlns="" id="{E176896E-C0DA-FD4B-BCCC-52E8C69CDF11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5112" y="3426546"/>
              <a:ext cx="7336536" cy="2583806"/>
            </a:xfrm>
            <a:prstGeom prst="rect">
              <a:avLst/>
            </a:prstGeom>
          </p:spPr>
        </p:pic>
        <p:sp>
          <p:nvSpPr>
            <p:cNvPr id="19" name="object 7">
              <a:extLst>
                <a:ext uri="{FF2B5EF4-FFF2-40B4-BE49-F238E27FC236}">
                  <a16:creationId xmlns:a16="http://schemas.microsoft.com/office/drawing/2014/main" xmlns="" id="{10253BA5-C21E-C54D-A72B-57BED1F80A16}"/>
                </a:ext>
              </a:extLst>
            </p:cNvPr>
            <p:cNvSpPr/>
            <p:nvPr/>
          </p:nvSpPr>
          <p:spPr>
            <a:xfrm>
              <a:off x="510540" y="3290316"/>
              <a:ext cx="7345680" cy="2749550"/>
            </a:xfrm>
            <a:custGeom>
              <a:avLst/>
              <a:gdLst/>
              <a:ahLst/>
              <a:cxnLst/>
              <a:rect l="l" t="t" r="r" b="b"/>
              <a:pathLst>
                <a:path w="7345680" h="2749550">
                  <a:moveTo>
                    <a:pt x="0" y="2749295"/>
                  </a:moveTo>
                  <a:lnTo>
                    <a:pt x="7345680" y="2749295"/>
                  </a:lnTo>
                  <a:lnTo>
                    <a:pt x="7345680" y="0"/>
                  </a:lnTo>
                  <a:lnTo>
                    <a:pt x="0" y="0"/>
                  </a:lnTo>
                  <a:lnTo>
                    <a:pt x="0" y="2749295"/>
                  </a:lnTo>
                  <a:close/>
                </a:path>
              </a:pathLst>
            </a:custGeom>
            <a:ln w="9144">
              <a:solidFill>
                <a:srgbClr val="0073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8">
              <a:extLst>
                <a:ext uri="{FF2B5EF4-FFF2-40B4-BE49-F238E27FC236}">
                  <a16:creationId xmlns:a16="http://schemas.microsoft.com/office/drawing/2014/main" xmlns="" id="{B33EEFD8-0C95-C040-BB93-5E6F3DD9101B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98335" y="4471416"/>
              <a:ext cx="1353312" cy="1019556"/>
            </a:xfrm>
            <a:prstGeom prst="rect">
              <a:avLst/>
            </a:prstGeom>
          </p:spPr>
        </p:pic>
      </p:grpSp>
      <p:pic>
        <p:nvPicPr>
          <p:cNvPr id="21" name="object 10">
            <a:extLst>
              <a:ext uri="{FF2B5EF4-FFF2-40B4-BE49-F238E27FC236}">
                <a16:creationId xmlns:a16="http://schemas.microsoft.com/office/drawing/2014/main" xmlns="" id="{D029A370-74F8-A542-8C10-ADF826E930B1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66075" y="2029500"/>
            <a:ext cx="1490874" cy="276267"/>
          </a:xfrm>
          <a:prstGeom prst="rect">
            <a:avLst/>
          </a:prstGeom>
        </p:spPr>
      </p:pic>
      <p:pic>
        <p:nvPicPr>
          <p:cNvPr id="22" name="object 11">
            <a:extLst>
              <a:ext uri="{FF2B5EF4-FFF2-40B4-BE49-F238E27FC236}">
                <a16:creationId xmlns:a16="http://schemas.microsoft.com/office/drawing/2014/main" xmlns="" id="{71400463-0E0C-A74A-9375-16901D7E1503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831037" y="1677927"/>
            <a:ext cx="717052" cy="19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9378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5400" y="64225"/>
            <a:ext cx="7452616" cy="5251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36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Historique</a:t>
            </a:r>
            <a:r>
              <a:rPr lang="fr-FR" sz="3600" b="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6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fr-FR" sz="3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6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</a:t>
            </a:r>
            <a:endParaRPr lang="fr-FR" sz="36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75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object 2">
            <a:extLst>
              <a:ext uri="{FF2B5EF4-FFF2-40B4-BE49-F238E27FC236}">
                <a16:creationId xmlns:a16="http://schemas.microsoft.com/office/drawing/2014/main" xmlns="" id="{5AAA6CC9-B475-B04A-948D-7CE2666CFE26}"/>
              </a:ext>
            </a:extLst>
          </p:cNvPr>
          <p:cNvGrpSpPr/>
          <p:nvPr/>
        </p:nvGrpSpPr>
        <p:grpSpPr>
          <a:xfrm>
            <a:off x="4761610" y="953177"/>
            <a:ext cx="3772790" cy="4075705"/>
            <a:chOff x="6285610" y="1147062"/>
            <a:chExt cx="3772790" cy="4904740"/>
          </a:xfrm>
        </p:grpSpPr>
        <p:pic>
          <p:nvPicPr>
            <p:cNvPr id="10" name="object 3">
              <a:extLst>
                <a:ext uri="{FF2B5EF4-FFF2-40B4-BE49-F238E27FC236}">
                  <a16:creationId xmlns:a16="http://schemas.microsoft.com/office/drawing/2014/main" xmlns="" id="{49B3DE4A-AE24-0740-AF28-7B7D47C14A3A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33259" y="1147062"/>
              <a:ext cx="3025141" cy="4904740"/>
            </a:xfrm>
            <a:prstGeom prst="rect">
              <a:avLst/>
            </a:prstGeom>
          </p:spPr>
        </p:pic>
        <p:sp>
          <p:nvSpPr>
            <p:cNvPr id="11" name="object 4">
              <a:extLst>
                <a:ext uri="{FF2B5EF4-FFF2-40B4-BE49-F238E27FC236}">
                  <a16:creationId xmlns:a16="http://schemas.microsoft.com/office/drawing/2014/main" xmlns="" id="{FBCA3137-B88D-9E47-AF23-BC55DEC71738}"/>
                </a:ext>
              </a:extLst>
            </p:cNvPr>
            <p:cNvSpPr/>
            <p:nvPr/>
          </p:nvSpPr>
          <p:spPr>
            <a:xfrm>
              <a:off x="6285610" y="3877309"/>
              <a:ext cx="871855" cy="365760"/>
            </a:xfrm>
            <a:custGeom>
              <a:avLst/>
              <a:gdLst/>
              <a:ahLst/>
              <a:cxnLst/>
              <a:rect l="l" t="t" r="r" b="b"/>
              <a:pathLst>
                <a:path w="871854" h="365760">
                  <a:moveTo>
                    <a:pt x="698651" y="310956"/>
                  </a:moveTo>
                  <a:lnTo>
                    <a:pt x="678688" y="365378"/>
                  </a:lnTo>
                  <a:lnTo>
                    <a:pt x="871728" y="343662"/>
                  </a:lnTo>
                  <a:lnTo>
                    <a:pt x="850302" y="320928"/>
                  </a:lnTo>
                  <a:lnTo>
                    <a:pt x="725805" y="320928"/>
                  </a:lnTo>
                  <a:lnTo>
                    <a:pt x="698651" y="310956"/>
                  </a:lnTo>
                  <a:close/>
                </a:path>
                <a:path w="871854" h="365760">
                  <a:moveTo>
                    <a:pt x="718591" y="256598"/>
                  </a:moveTo>
                  <a:lnTo>
                    <a:pt x="698651" y="310956"/>
                  </a:lnTo>
                  <a:lnTo>
                    <a:pt x="725805" y="320928"/>
                  </a:lnTo>
                  <a:lnTo>
                    <a:pt x="745743" y="266572"/>
                  </a:lnTo>
                  <a:lnTo>
                    <a:pt x="718591" y="256598"/>
                  </a:lnTo>
                  <a:close/>
                </a:path>
                <a:path w="871854" h="365760">
                  <a:moveTo>
                    <a:pt x="738505" y="202310"/>
                  </a:moveTo>
                  <a:lnTo>
                    <a:pt x="718591" y="256598"/>
                  </a:lnTo>
                  <a:lnTo>
                    <a:pt x="745743" y="266572"/>
                  </a:lnTo>
                  <a:lnTo>
                    <a:pt x="725805" y="320928"/>
                  </a:lnTo>
                  <a:lnTo>
                    <a:pt x="850302" y="320928"/>
                  </a:lnTo>
                  <a:lnTo>
                    <a:pt x="738505" y="202310"/>
                  </a:lnTo>
                  <a:close/>
                </a:path>
                <a:path w="871854" h="365760">
                  <a:moveTo>
                    <a:pt x="20065" y="0"/>
                  </a:moveTo>
                  <a:lnTo>
                    <a:pt x="0" y="54356"/>
                  </a:lnTo>
                  <a:lnTo>
                    <a:pt x="698651" y="310956"/>
                  </a:lnTo>
                  <a:lnTo>
                    <a:pt x="718591" y="256598"/>
                  </a:lnTo>
                  <a:lnTo>
                    <a:pt x="2006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6">
            <a:extLst>
              <a:ext uri="{FF2B5EF4-FFF2-40B4-BE49-F238E27FC236}">
                <a16:creationId xmlns:a16="http://schemas.microsoft.com/office/drawing/2014/main" xmlns="" id="{3D9B9A92-70E7-EF40-AA24-F2112C594962}"/>
              </a:ext>
            </a:extLst>
          </p:cNvPr>
          <p:cNvSpPr txBox="1"/>
          <p:nvPr/>
        </p:nvSpPr>
        <p:spPr>
          <a:xfrm>
            <a:off x="33020" y="1283190"/>
            <a:ext cx="560578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85519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Options</a:t>
            </a:r>
            <a:r>
              <a:rPr spc="5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spc="-1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l’historique</a:t>
            </a:r>
            <a:r>
              <a:rPr spc="5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spc="-10" dirty="0">
                <a:solidFill>
                  <a:srgbClr val="00AF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recherche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sz="2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006FC0"/>
                </a:solidFill>
                <a:latin typeface="Calibri"/>
                <a:cs typeface="Calibri"/>
              </a:rPr>
              <a:t>Accéder</a:t>
            </a:r>
            <a:r>
              <a:rPr sz="1800" b="1" spc="-4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alibri"/>
                <a:cs typeface="Calibri"/>
              </a:rPr>
              <a:t>à</a:t>
            </a:r>
            <a:r>
              <a:rPr sz="1800" b="1" spc="1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l’historique</a:t>
            </a:r>
            <a:r>
              <a:rPr sz="1800" b="1" spc="-5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6FC0"/>
                </a:solidFill>
                <a:latin typeface="Calibri"/>
                <a:cs typeface="Calibri"/>
              </a:rPr>
              <a:t>de</a:t>
            </a:r>
            <a:r>
              <a:rPr sz="1800" b="1" spc="-10" dirty="0">
                <a:solidFill>
                  <a:srgbClr val="006FC0"/>
                </a:solidFill>
                <a:latin typeface="Calibri"/>
                <a:cs typeface="Calibri"/>
              </a:rPr>
              <a:t> recherches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48373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76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object 2">
            <a:extLst>
              <a:ext uri="{FF2B5EF4-FFF2-40B4-BE49-F238E27FC236}">
                <a16:creationId xmlns:a16="http://schemas.microsoft.com/office/drawing/2014/main" xmlns="" id="{F58CB213-9618-1244-80F3-DEC6A34AA82B}"/>
              </a:ext>
            </a:extLst>
          </p:cNvPr>
          <p:cNvGrpSpPr/>
          <p:nvPr/>
        </p:nvGrpSpPr>
        <p:grpSpPr>
          <a:xfrm>
            <a:off x="477441" y="4731067"/>
            <a:ext cx="7998459" cy="2039620"/>
            <a:chOff x="477441" y="4731067"/>
            <a:chExt cx="7998459" cy="2039620"/>
          </a:xfrm>
        </p:grpSpPr>
        <p:pic>
          <p:nvPicPr>
            <p:cNvPr id="10" name="object 3">
              <a:extLst>
                <a:ext uri="{FF2B5EF4-FFF2-40B4-BE49-F238E27FC236}">
                  <a16:creationId xmlns:a16="http://schemas.microsoft.com/office/drawing/2014/main" xmlns="" id="{D61F9434-9439-7E44-B047-AC1AAA1BDA2C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7441" y="4731067"/>
              <a:ext cx="7997868" cy="1664208"/>
            </a:xfrm>
            <a:prstGeom prst="rect">
              <a:avLst/>
            </a:prstGeom>
          </p:spPr>
        </p:pic>
        <p:pic>
          <p:nvPicPr>
            <p:cNvPr id="11" name="object 4">
              <a:extLst>
                <a:ext uri="{FF2B5EF4-FFF2-40B4-BE49-F238E27FC236}">
                  <a16:creationId xmlns:a16="http://schemas.microsoft.com/office/drawing/2014/main" xmlns="" id="{A08C8B19-B98E-9E4E-8EDF-A4DFD8B95F47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0056" y="5769857"/>
              <a:ext cx="1462277" cy="1000518"/>
            </a:xfrm>
            <a:prstGeom prst="rect">
              <a:avLst/>
            </a:prstGeom>
          </p:spPr>
        </p:pic>
      </p:grpSp>
      <p:sp>
        <p:nvSpPr>
          <p:cNvPr id="14" name="object 5">
            <a:extLst>
              <a:ext uri="{FF2B5EF4-FFF2-40B4-BE49-F238E27FC236}">
                <a16:creationId xmlns:a16="http://schemas.microsoft.com/office/drawing/2014/main" xmlns="" id="{2EA2038A-34B5-C94C-AC61-CFEDD5BD3E68}"/>
              </a:ext>
            </a:extLst>
          </p:cNvPr>
          <p:cNvSpPr txBox="1">
            <a:spLocks/>
          </p:cNvSpPr>
          <p:nvPr/>
        </p:nvSpPr>
        <p:spPr>
          <a:xfrm>
            <a:off x="1059677" y="-26119"/>
            <a:ext cx="701802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marR="5080">
              <a:spcBef>
                <a:spcPts val="95"/>
              </a:spcBef>
            </a:pPr>
            <a:r>
              <a:rPr lang="fr-FR" sz="2800" b="0" kern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Historique</a:t>
            </a:r>
            <a:r>
              <a:rPr lang="fr-FR" sz="2800" b="0" kern="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0" kern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fr-FR" sz="2800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0" kern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recherche</a:t>
            </a:r>
            <a:r>
              <a:rPr lang="fr-FR" sz="2800" b="0" kern="0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0" kern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fr-FR" sz="2800" b="0" kern="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0" kern="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lang="fr-FR" sz="2800" b="0" kern="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0" kern="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History</a:t>
            </a:r>
            <a:r>
              <a:rPr lang="fr-FR" sz="2800" b="0" kern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0" kern="0" spc="-7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0" kern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(en</a:t>
            </a:r>
            <a:r>
              <a:rPr lang="fr-FR" sz="2800" b="0" kern="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0" kern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</a:t>
            </a:r>
            <a:r>
              <a:rPr lang="fr-FR" sz="2800" b="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0" kern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menu</a:t>
            </a:r>
            <a:r>
              <a:rPr lang="fr-FR" sz="2800" b="0" kern="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800" b="0" kern="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  <a:r>
              <a:rPr lang="fr-FR" sz="2800" b="0" kern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xmlns="" id="{1D0B9A44-FF3C-4E4A-96F5-57C097E36ABB}"/>
              </a:ext>
            </a:extLst>
          </p:cNvPr>
          <p:cNvSpPr/>
          <p:nvPr/>
        </p:nvSpPr>
        <p:spPr>
          <a:xfrm>
            <a:off x="1635251" y="1115567"/>
            <a:ext cx="6914515" cy="909955"/>
          </a:xfrm>
          <a:custGeom>
            <a:avLst/>
            <a:gdLst/>
            <a:ahLst/>
            <a:cxnLst/>
            <a:rect l="l" t="t" r="r" b="b"/>
            <a:pathLst>
              <a:path w="6914515" h="909955">
                <a:moveTo>
                  <a:pt x="6762750" y="0"/>
                </a:moveTo>
                <a:lnTo>
                  <a:pt x="151637" y="0"/>
                </a:lnTo>
                <a:lnTo>
                  <a:pt x="103729" y="7735"/>
                </a:lnTo>
                <a:lnTo>
                  <a:pt x="62106" y="29272"/>
                </a:lnTo>
                <a:lnTo>
                  <a:pt x="29272" y="62106"/>
                </a:lnTo>
                <a:lnTo>
                  <a:pt x="7735" y="103729"/>
                </a:lnTo>
                <a:lnTo>
                  <a:pt x="0" y="151637"/>
                </a:lnTo>
                <a:lnTo>
                  <a:pt x="0" y="758190"/>
                </a:lnTo>
                <a:lnTo>
                  <a:pt x="7735" y="806098"/>
                </a:lnTo>
                <a:lnTo>
                  <a:pt x="29272" y="847721"/>
                </a:lnTo>
                <a:lnTo>
                  <a:pt x="62106" y="880555"/>
                </a:lnTo>
                <a:lnTo>
                  <a:pt x="103729" y="902092"/>
                </a:lnTo>
                <a:lnTo>
                  <a:pt x="151637" y="909828"/>
                </a:lnTo>
                <a:lnTo>
                  <a:pt x="6762750" y="909828"/>
                </a:lnTo>
                <a:lnTo>
                  <a:pt x="6810658" y="902092"/>
                </a:lnTo>
                <a:lnTo>
                  <a:pt x="6852281" y="880555"/>
                </a:lnTo>
                <a:lnTo>
                  <a:pt x="6885115" y="847721"/>
                </a:lnTo>
                <a:lnTo>
                  <a:pt x="6906652" y="806098"/>
                </a:lnTo>
                <a:lnTo>
                  <a:pt x="6914388" y="758190"/>
                </a:lnTo>
                <a:lnTo>
                  <a:pt x="6914388" y="151637"/>
                </a:lnTo>
                <a:lnTo>
                  <a:pt x="6906652" y="103729"/>
                </a:lnTo>
                <a:lnTo>
                  <a:pt x="6885115" y="62106"/>
                </a:lnTo>
                <a:lnTo>
                  <a:pt x="6852281" y="29272"/>
                </a:lnTo>
                <a:lnTo>
                  <a:pt x="6810658" y="7735"/>
                </a:lnTo>
                <a:lnTo>
                  <a:pt x="6762750" y="0"/>
                </a:lnTo>
                <a:close/>
              </a:path>
            </a:pathLst>
          </a:custGeom>
          <a:solidFill>
            <a:srgbClr val="007397">
              <a:alpha val="78823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xmlns="" id="{8F2E6F29-DE9B-D947-AE8E-4CD180991066}"/>
              </a:ext>
            </a:extLst>
          </p:cNvPr>
          <p:cNvSpPr txBox="1"/>
          <p:nvPr/>
        </p:nvSpPr>
        <p:spPr>
          <a:xfrm>
            <a:off x="1758442" y="1238250"/>
            <a:ext cx="6617970" cy="6343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5910" indent="-283845">
              <a:lnSpc>
                <a:spcPts val="2395"/>
              </a:lnSpc>
              <a:spcBef>
                <a:spcPts val="105"/>
              </a:spcBef>
              <a:buFont typeface="Wingdings"/>
              <a:buChar char=""/>
              <a:tabLst>
                <a:tab pos="296545" algn="l"/>
              </a:tabLst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pour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sauvegarder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ses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requêtes,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les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combiner,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les</a:t>
            </a:r>
            <a:r>
              <a:rPr sz="20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éditer,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créer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ts val="2395"/>
              </a:lnSpc>
            </a:pP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des</a:t>
            </a:r>
            <a:r>
              <a:rPr sz="20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alertes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xmlns="" id="{FBA1926D-E1E6-5F4F-B384-9BE4A6503CF3}"/>
              </a:ext>
            </a:extLst>
          </p:cNvPr>
          <p:cNvSpPr txBox="1"/>
          <p:nvPr/>
        </p:nvSpPr>
        <p:spPr>
          <a:xfrm>
            <a:off x="5210302" y="5889447"/>
            <a:ext cx="1086485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7397"/>
                </a:solidFill>
                <a:latin typeface="Arial MT"/>
                <a:cs typeface="Arial MT"/>
              </a:rPr>
              <a:t>Création </a:t>
            </a:r>
            <a:r>
              <a:rPr sz="1600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7397"/>
                </a:solidFill>
                <a:latin typeface="Arial MT"/>
                <a:cs typeface="Arial MT"/>
              </a:rPr>
              <a:t>d’une</a:t>
            </a:r>
            <a:r>
              <a:rPr sz="1600" spc="-90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7397"/>
                </a:solidFill>
                <a:latin typeface="Arial MT"/>
                <a:cs typeface="Arial MT"/>
              </a:rPr>
              <a:t>3ème </a:t>
            </a:r>
            <a:r>
              <a:rPr sz="1600" spc="-430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7397"/>
                </a:solidFill>
                <a:latin typeface="Arial MT"/>
                <a:cs typeface="Arial MT"/>
              </a:rPr>
              <a:t>étape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18" name="object 9">
            <a:extLst>
              <a:ext uri="{FF2B5EF4-FFF2-40B4-BE49-F238E27FC236}">
                <a16:creationId xmlns:a16="http://schemas.microsoft.com/office/drawing/2014/main" xmlns="" id="{286B9969-6C92-5F45-B191-FFED21EEFC03}"/>
              </a:ext>
            </a:extLst>
          </p:cNvPr>
          <p:cNvGrpSpPr/>
          <p:nvPr/>
        </p:nvGrpSpPr>
        <p:grpSpPr>
          <a:xfrm>
            <a:off x="428426" y="1816861"/>
            <a:ext cx="8282940" cy="4465320"/>
            <a:chOff x="428426" y="1816861"/>
            <a:chExt cx="8282940" cy="4465320"/>
          </a:xfrm>
        </p:grpSpPr>
        <p:pic>
          <p:nvPicPr>
            <p:cNvPr id="19" name="object 10">
              <a:extLst>
                <a:ext uri="{FF2B5EF4-FFF2-40B4-BE49-F238E27FC236}">
                  <a16:creationId xmlns:a16="http://schemas.microsoft.com/office/drawing/2014/main" xmlns="" id="{635B3536-E060-3B40-A879-1B583360D290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70348" y="2307323"/>
              <a:ext cx="1303781" cy="849642"/>
            </a:xfrm>
            <a:prstGeom prst="rect">
              <a:avLst/>
            </a:prstGeom>
          </p:spPr>
        </p:pic>
        <p:sp>
          <p:nvSpPr>
            <p:cNvPr id="20" name="object 11">
              <a:extLst>
                <a:ext uri="{FF2B5EF4-FFF2-40B4-BE49-F238E27FC236}">
                  <a16:creationId xmlns:a16="http://schemas.microsoft.com/office/drawing/2014/main" xmlns="" id="{CE89C5D3-13C9-FD4F-B02D-4521497D0836}"/>
                </a:ext>
              </a:extLst>
            </p:cNvPr>
            <p:cNvSpPr/>
            <p:nvPr/>
          </p:nvSpPr>
          <p:spPr>
            <a:xfrm>
              <a:off x="5687694" y="3136900"/>
              <a:ext cx="107950" cy="2618740"/>
            </a:xfrm>
            <a:custGeom>
              <a:avLst/>
              <a:gdLst/>
              <a:ahLst/>
              <a:cxnLst/>
              <a:rect l="l" t="t" r="r" b="b"/>
              <a:pathLst>
                <a:path w="107950" h="2618740">
                  <a:moveTo>
                    <a:pt x="0" y="2540114"/>
                  </a:moveTo>
                  <a:lnTo>
                    <a:pt x="37210" y="2618676"/>
                  </a:lnTo>
                  <a:lnTo>
                    <a:pt x="71202" y="2554198"/>
                  </a:lnTo>
                  <a:lnTo>
                    <a:pt x="51562" y="2554198"/>
                  </a:lnTo>
                  <a:lnTo>
                    <a:pt x="25653" y="2553639"/>
                  </a:lnTo>
                  <a:lnTo>
                    <a:pt x="25938" y="2540686"/>
                  </a:lnTo>
                  <a:lnTo>
                    <a:pt x="0" y="2540114"/>
                  </a:lnTo>
                  <a:close/>
                </a:path>
                <a:path w="107950" h="2618740">
                  <a:moveTo>
                    <a:pt x="25938" y="2540686"/>
                  </a:moveTo>
                  <a:lnTo>
                    <a:pt x="25653" y="2553639"/>
                  </a:lnTo>
                  <a:lnTo>
                    <a:pt x="51562" y="2554198"/>
                  </a:lnTo>
                  <a:lnTo>
                    <a:pt x="51845" y="2541257"/>
                  </a:lnTo>
                  <a:lnTo>
                    <a:pt x="25938" y="2540686"/>
                  </a:lnTo>
                  <a:close/>
                </a:path>
                <a:path w="107950" h="2618740">
                  <a:moveTo>
                    <a:pt x="51845" y="2541257"/>
                  </a:moveTo>
                  <a:lnTo>
                    <a:pt x="51562" y="2554198"/>
                  </a:lnTo>
                  <a:lnTo>
                    <a:pt x="71202" y="2554198"/>
                  </a:lnTo>
                  <a:lnTo>
                    <a:pt x="77724" y="2541828"/>
                  </a:lnTo>
                  <a:lnTo>
                    <a:pt x="51845" y="2541257"/>
                  </a:lnTo>
                  <a:close/>
                </a:path>
                <a:path w="107950" h="2618740">
                  <a:moveTo>
                    <a:pt x="81660" y="0"/>
                  </a:moveTo>
                  <a:lnTo>
                    <a:pt x="25938" y="2540686"/>
                  </a:lnTo>
                  <a:lnTo>
                    <a:pt x="51845" y="2541257"/>
                  </a:lnTo>
                  <a:lnTo>
                    <a:pt x="107568" y="508"/>
                  </a:lnTo>
                  <a:lnTo>
                    <a:pt x="81660" y="0"/>
                  </a:lnTo>
                  <a:close/>
                </a:path>
              </a:pathLst>
            </a:custGeom>
            <a:solidFill>
              <a:srgbClr val="0073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12">
              <a:extLst>
                <a:ext uri="{FF2B5EF4-FFF2-40B4-BE49-F238E27FC236}">
                  <a16:creationId xmlns:a16="http://schemas.microsoft.com/office/drawing/2014/main" xmlns="" id="{411F5B0D-50CC-684B-9090-1135AEB9E25A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8426" y="1816861"/>
              <a:ext cx="770948" cy="957255"/>
            </a:xfrm>
            <a:prstGeom prst="rect">
              <a:avLst/>
            </a:prstGeom>
          </p:spPr>
        </p:pic>
        <p:pic>
          <p:nvPicPr>
            <p:cNvPr id="22" name="object 13">
              <a:extLst>
                <a:ext uri="{FF2B5EF4-FFF2-40B4-BE49-F238E27FC236}">
                  <a16:creationId xmlns:a16="http://schemas.microsoft.com/office/drawing/2014/main" xmlns="" id="{B2F85406-2E5E-9C40-A2D6-F9A5AD7A2E5A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6636" y="2461259"/>
              <a:ext cx="8194548" cy="1476756"/>
            </a:xfrm>
            <a:prstGeom prst="rect">
              <a:avLst/>
            </a:prstGeom>
          </p:spPr>
        </p:pic>
        <p:pic>
          <p:nvPicPr>
            <p:cNvPr id="23" name="object 14">
              <a:extLst>
                <a:ext uri="{FF2B5EF4-FFF2-40B4-BE49-F238E27FC236}">
                  <a16:creationId xmlns:a16="http://schemas.microsoft.com/office/drawing/2014/main" xmlns="" id="{A8238D88-A747-D046-811F-ABF790B1FF08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34428" y="5237988"/>
              <a:ext cx="408431" cy="187452"/>
            </a:xfrm>
            <a:prstGeom prst="rect">
              <a:avLst/>
            </a:prstGeom>
          </p:spPr>
        </p:pic>
        <p:pic>
          <p:nvPicPr>
            <p:cNvPr id="24" name="object 15">
              <a:extLst>
                <a:ext uri="{FF2B5EF4-FFF2-40B4-BE49-F238E27FC236}">
                  <a16:creationId xmlns:a16="http://schemas.microsoft.com/office/drawing/2014/main" xmlns="" id="{DE3DBFE9-5CC0-1646-A3A5-4B96A7032393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58456" y="3182111"/>
              <a:ext cx="362711" cy="150875"/>
            </a:xfrm>
            <a:prstGeom prst="rect">
              <a:avLst/>
            </a:prstGeom>
          </p:spPr>
        </p:pic>
        <p:pic>
          <p:nvPicPr>
            <p:cNvPr id="25" name="object 16">
              <a:extLst>
                <a:ext uri="{FF2B5EF4-FFF2-40B4-BE49-F238E27FC236}">
                  <a16:creationId xmlns:a16="http://schemas.microsoft.com/office/drawing/2014/main" xmlns="" id="{7CF33292-1B8B-384D-92E8-E7A0C7A1C287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11211" y="3579876"/>
              <a:ext cx="408431" cy="187451"/>
            </a:xfrm>
            <a:prstGeom prst="rect">
              <a:avLst/>
            </a:prstGeom>
          </p:spPr>
        </p:pic>
        <p:pic>
          <p:nvPicPr>
            <p:cNvPr id="26" name="object 17">
              <a:extLst>
                <a:ext uri="{FF2B5EF4-FFF2-40B4-BE49-F238E27FC236}">
                  <a16:creationId xmlns:a16="http://schemas.microsoft.com/office/drawing/2014/main" xmlns="" id="{844FBCB3-55FD-8E4D-BF55-5C13CE7F108B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04532" y="5652515"/>
              <a:ext cx="408431" cy="187452"/>
            </a:xfrm>
            <a:prstGeom prst="rect">
              <a:avLst/>
            </a:prstGeom>
          </p:spPr>
        </p:pic>
        <p:pic>
          <p:nvPicPr>
            <p:cNvPr id="27" name="object 18">
              <a:extLst>
                <a:ext uri="{FF2B5EF4-FFF2-40B4-BE49-F238E27FC236}">
                  <a16:creationId xmlns:a16="http://schemas.microsoft.com/office/drawing/2014/main" xmlns="" id="{3A03F957-9C7D-304D-A7E1-D7B87DF739D3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04532" y="6094476"/>
              <a:ext cx="408431" cy="187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99863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0170" y="151891"/>
            <a:ext cx="7452616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Sauvegarder</a:t>
            </a:r>
            <a:r>
              <a:rPr lang="fr-FR" sz="3200" b="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lang="fr-FR" sz="3200" b="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profil</a:t>
            </a: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</a:t>
            </a:r>
            <a:r>
              <a:rPr lang="fr-FR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Créer</a:t>
            </a:r>
            <a:r>
              <a:rPr lang="fr-FR" sz="3200" b="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 </a:t>
            </a:r>
            <a:r>
              <a:rPr lang="fr-FR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alerte</a:t>
            </a:r>
            <a:r>
              <a:rPr lang="fr-FR" sz="3200" b="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fr-FR" sz="32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77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CC1ED2FB-DB59-1645-90D9-FF01A692F6C1}"/>
              </a:ext>
            </a:extLst>
          </p:cNvPr>
          <p:cNvSpPr txBox="1"/>
          <p:nvPr/>
        </p:nvSpPr>
        <p:spPr>
          <a:xfrm>
            <a:off x="4084" y="870019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alerte</a:t>
            </a:r>
            <a:r>
              <a:rPr lang="fr-FR" sz="1800" b="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8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mail</a:t>
            </a:r>
            <a:endParaRPr lang="fr-FR" dirty="0"/>
          </a:p>
        </p:txBody>
      </p:sp>
      <p:pic>
        <p:nvPicPr>
          <p:cNvPr id="27" name="object 5">
            <a:extLst>
              <a:ext uri="{FF2B5EF4-FFF2-40B4-BE49-F238E27FC236}">
                <a16:creationId xmlns:a16="http://schemas.microsoft.com/office/drawing/2014/main" xmlns="" id="{11218B8C-E279-4843-AA61-A4F72259F87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30398" y="3590796"/>
            <a:ext cx="3013710" cy="1031263"/>
          </a:xfrm>
          <a:prstGeom prst="rect">
            <a:avLst/>
          </a:prstGeom>
        </p:spPr>
      </p:pic>
      <p:sp>
        <p:nvSpPr>
          <p:cNvPr id="28" name="object 6">
            <a:extLst>
              <a:ext uri="{FF2B5EF4-FFF2-40B4-BE49-F238E27FC236}">
                <a16:creationId xmlns:a16="http://schemas.microsoft.com/office/drawing/2014/main" xmlns="" id="{7CDB61AE-8058-0C44-ACBE-45D451D394AA}"/>
              </a:ext>
            </a:extLst>
          </p:cNvPr>
          <p:cNvSpPr txBox="1"/>
          <p:nvPr/>
        </p:nvSpPr>
        <p:spPr>
          <a:xfrm>
            <a:off x="3808172" y="3581676"/>
            <a:ext cx="225679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635" algn="ctr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solidFill>
                  <a:srgbClr val="007397"/>
                </a:solidFill>
                <a:latin typeface="Arial MT"/>
                <a:cs typeface="Arial MT"/>
              </a:rPr>
              <a:t>L’alerte</a:t>
            </a:r>
            <a:r>
              <a:rPr sz="1600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7397"/>
                </a:solidFill>
                <a:latin typeface="Arial MT"/>
                <a:cs typeface="Arial MT"/>
              </a:rPr>
              <a:t>envoie </a:t>
            </a:r>
            <a:r>
              <a:rPr sz="1600" spc="-10" dirty="0">
                <a:solidFill>
                  <a:srgbClr val="007397"/>
                </a:solidFill>
                <a:latin typeface="Arial MT"/>
                <a:cs typeface="Arial MT"/>
              </a:rPr>
              <a:t>les </a:t>
            </a:r>
            <a:r>
              <a:rPr sz="1600" spc="-5" dirty="0">
                <a:solidFill>
                  <a:srgbClr val="007397"/>
                </a:solidFill>
                <a:latin typeface="Arial MT"/>
                <a:cs typeface="Arial MT"/>
              </a:rPr>
              <a:t> nouvelles</a:t>
            </a:r>
            <a:r>
              <a:rPr sz="1600" spc="-50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7397"/>
                </a:solidFill>
                <a:latin typeface="Arial MT"/>
                <a:cs typeface="Arial MT"/>
              </a:rPr>
              <a:t>publications </a:t>
            </a:r>
            <a:r>
              <a:rPr sz="1600" spc="-484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7397"/>
                </a:solidFill>
                <a:latin typeface="Arial MT"/>
                <a:cs typeface="Arial MT"/>
              </a:rPr>
              <a:t>correspondant</a:t>
            </a:r>
            <a:r>
              <a:rPr sz="1600" spc="15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7397"/>
                </a:solidFill>
                <a:latin typeface="Arial MT"/>
                <a:cs typeface="Arial MT"/>
              </a:rPr>
              <a:t>à</a:t>
            </a:r>
            <a:r>
              <a:rPr sz="1600" spc="-10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7397"/>
                </a:solidFill>
                <a:latin typeface="Arial MT"/>
                <a:cs typeface="Arial MT"/>
              </a:rPr>
              <a:t>la </a:t>
            </a:r>
            <a:r>
              <a:rPr sz="1600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7397"/>
                </a:solidFill>
                <a:latin typeface="Arial MT"/>
                <a:cs typeface="Arial MT"/>
              </a:rPr>
              <a:t>requête</a:t>
            </a:r>
            <a:endParaRPr sz="1600" dirty="0">
              <a:latin typeface="Arial MT"/>
              <a:cs typeface="Arial MT"/>
            </a:endParaRPr>
          </a:p>
        </p:txBody>
      </p:sp>
      <p:grpSp>
        <p:nvGrpSpPr>
          <p:cNvPr id="29" name="object 7">
            <a:extLst>
              <a:ext uri="{FF2B5EF4-FFF2-40B4-BE49-F238E27FC236}">
                <a16:creationId xmlns:a16="http://schemas.microsoft.com/office/drawing/2014/main" xmlns="" id="{18607AF4-18C7-E448-A4EC-2E5CA0E0ABF3}"/>
              </a:ext>
            </a:extLst>
          </p:cNvPr>
          <p:cNvGrpSpPr/>
          <p:nvPr/>
        </p:nvGrpSpPr>
        <p:grpSpPr>
          <a:xfrm>
            <a:off x="312293" y="2740336"/>
            <a:ext cx="3496310" cy="1883756"/>
            <a:chOff x="192023" y="2031619"/>
            <a:chExt cx="3496310" cy="2428875"/>
          </a:xfrm>
        </p:grpSpPr>
        <p:sp>
          <p:nvSpPr>
            <p:cNvPr id="30" name="object 8">
              <a:extLst>
                <a:ext uri="{FF2B5EF4-FFF2-40B4-BE49-F238E27FC236}">
                  <a16:creationId xmlns:a16="http://schemas.microsoft.com/office/drawing/2014/main" xmlns="" id="{A8746CAD-35E9-124D-A300-AA5298E6931A}"/>
                </a:ext>
              </a:extLst>
            </p:cNvPr>
            <p:cNvSpPr/>
            <p:nvPr/>
          </p:nvSpPr>
          <p:spPr>
            <a:xfrm>
              <a:off x="1233627" y="2031618"/>
              <a:ext cx="2454275" cy="1203325"/>
            </a:xfrm>
            <a:custGeom>
              <a:avLst/>
              <a:gdLst/>
              <a:ahLst/>
              <a:cxnLst/>
              <a:rect l="l" t="t" r="r" b="b"/>
              <a:pathLst>
                <a:path w="2454275" h="1203325">
                  <a:moveTo>
                    <a:pt x="790879" y="29337"/>
                  </a:moveTo>
                  <a:lnTo>
                    <a:pt x="759002" y="8509"/>
                  </a:lnTo>
                  <a:lnTo>
                    <a:pt x="43319" y="1101991"/>
                  </a:lnTo>
                  <a:lnTo>
                    <a:pt x="46532" y="1040130"/>
                  </a:lnTo>
                  <a:lnTo>
                    <a:pt x="45402" y="1032700"/>
                  </a:lnTo>
                  <a:lnTo>
                    <a:pt x="41656" y="1026452"/>
                  </a:lnTo>
                  <a:lnTo>
                    <a:pt x="35826" y="1022057"/>
                  </a:lnTo>
                  <a:lnTo>
                    <a:pt x="28486" y="1020191"/>
                  </a:lnTo>
                  <a:lnTo>
                    <a:pt x="21005" y="1021321"/>
                  </a:lnTo>
                  <a:lnTo>
                    <a:pt x="14744" y="1025067"/>
                  </a:lnTo>
                  <a:lnTo>
                    <a:pt x="10350" y="1030897"/>
                  </a:lnTo>
                  <a:lnTo>
                    <a:pt x="8483" y="1038225"/>
                  </a:lnTo>
                  <a:lnTo>
                    <a:pt x="0" y="1202944"/>
                  </a:lnTo>
                  <a:lnTo>
                    <a:pt x="42494" y="1181735"/>
                  </a:lnTo>
                  <a:lnTo>
                    <a:pt x="147624" y="1129284"/>
                  </a:lnTo>
                  <a:lnTo>
                    <a:pt x="153568" y="1124635"/>
                  </a:lnTo>
                  <a:lnTo>
                    <a:pt x="157162" y="1118285"/>
                  </a:lnTo>
                  <a:lnTo>
                    <a:pt x="158102" y="1111059"/>
                  </a:lnTo>
                  <a:lnTo>
                    <a:pt x="156133" y="1103757"/>
                  </a:lnTo>
                  <a:lnTo>
                    <a:pt x="151472" y="1097788"/>
                  </a:lnTo>
                  <a:lnTo>
                    <a:pt x="145122" y="1094155"/>
                  </a:lnTo>
                  <a:lnTo>
                    <a:pt x="137896" y="1093177"/>
                  </a:lnTo>
                  <a:lnTo>
                    <a:pt x="130606" y="1095121"/>
                  </a:lnTo>
                  <a:lnTo>
                    <a:pt x="75184" y="1122819"/>
                  </a:lnTo>
                  <a:lnTo>
                    <a:pt x="790879" y="29337"/>
                  </a:lnTo>
                  <a:close/>
                </a:path>
                <a:path w="2454275" h="1203325">
                  <a:moveTo>
                    <a:pt x="2454110" y="981798"/>
                  </a:moveTo>
                  <a:lnTo>
                    <a:pt x="2451684" y="974915"/>
                  </a:lnTo>
                  <a:lnTo>
                    <a:pt x="2446832" y="969479"/>
                  </a:lnTo>
                  <a:lnTo>
                    <a:pt x="2439974" y="966216"/>
                  </a:lnTo>
                  <a:lnTo>
                    <a:pt x="2432431" y="965796"/>
                  </a:lnTo>
                  <a:lnTo>
                    <a:pt x="2425547" y="968222"/>
                  </a:lnTo>
                  <a:lnTo>
                    <a:pt x="2420112" y="973074"/>
                  </a:lnTo>
                  <a:lnTo>
                    <a:pt x="2416860" y="979932"/>
                  </a:lnTo>
                  <a:lnTo>
                    <a:pt x="2401455" y="1039926"/>
                  </a:lnTo>
                  <a:lnTo>
                    <a:pt x="2106218" y="0"/>
                  </a:lnTo>
                  <a:lnTo>
                    <a:pt x="2069642" y="10414"/>
                  </a:lnTo>
                  <a:lnTo>
                    <a:pt x="2364879" y="1050315"/>
                  </a:lnTo>
                  <a:lnTo>
                    <a:pt x="2320213" y="1007364"/>
                  </a:lnTo>
                  <a:lnTo>
                    <a:pt x="2313800" y="1003274"/>
                  </a:lnTo>
                  <a:lnTo>
                    <a:pt x="2306599" y="1002004"/>
                  </a:lnTo>
                  <a:lnTo>
                    <a:pt x="2299474" y="1003554"/>
                  </a:lnTo>
                  <a:lnTo>
                    <a:pt x="2293289" y="1007872"/>
                  </a:lnTo>
                  <a:lnTo>
                    <a:pt x="2289187" y="1014209"/>
                  </a:lnTo>
                  <a:lnTo>
                    <a:pt x="2287917" y="1021384"/>
                  </a:lnTo>
                  <a:lnTo>
                    <a:pt x="2289467" y="1028547"/>
                  </a:lnTo>
                  <a:lnTo>
                    <a:pt x="2293797" y="1034796"/>
                  </a:lnTo>
                  <a:lnTo>
                    <a:pt x="2412669" y="1149096"/>
                  </a:lnTo>
                  <a:lnTo>
                    <a:pt x="2420658" y="1117981"/>
                  </a:lnTo>
                  <a:lnTo>
                    <a:pt x="2453690" y="989330"/>
                  </a:lnTo>
                  <a:lnTo>
                    <a:pt x="2454110" y="981798"/>
                  </a:lnTo>
                  <a:close/>
                </a:path>
              </a:pathLst>
            </a:custGeom>
            <a:solidFill>
              <a:srgbClr val="0073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9">
              <a:extLst>
                <a:ext uri="{FF2B5EF4-FFF2-40B4-BE49-F238E27FC236}">
                  <a16:creationId xmlns:a16="http://schemas.microsoft.com/office/drawing/2014/main" xmlns="" id="{B74D71E4-7EB4-7542-B282-F276EA862FA7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2023" y="3233927"/>
              <a:ext cx="2041398" cy="1226058"/>
            </a:xfrm>
            <a:prstGeom prst="rect">
              <a:avLst/>
            </a:prstGeom>
          </p:spPr>
        </p:pic>
      </p:grpSp>
      <p:sp>
        <p:nvSpPr>
          <p:cNvPr id="32" name="object 10">
            <a:extLst>
              <a:ext uri="{FF2B5EF4-FFF2-40B4-BE49-F238E27FC236}">
                <a16:creationId xmlns:a16="http://schemas.microsoft.com/office/drawing/2014/main" xmlns="" id="{5FBF32F5-12D2-BC4B-AD8A-40FE2CA895B3}"/>
              </a:ext>
            </a:extLst>
          </p:cNvPr>
          <p:cNvSpPr txBox="1"/>
          <p:nvPr/>
        </p:nvSpPr>
        <p:spPr>
          <a:xfrm>
            <a:off x="528892" y="3730683"/>
            <a:ext cx="1575435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007397"/>
                </a:solidFill>
                <a:latin typeface="Arial MT"/>
                <a:cs typeface="Arial MT"/>
              </a:rPr>
              <a:t>Sauvegarde</a:t>
            </a:r>
            <a:r>
              <a:rPr sz="1600" spc="-55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7397"/>
                </a:solidFill>
                <a:latin typeface="Arial MT"/>
                <a:cs typeface="Arial MT"/>
              </a:rPr>
              <a:t>de </a:t>
            </a:r>
            <a:r>
              <a:rPr sz="1600" spc="-484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07397"/>
                </a:solidFill>
                <a:latin typeface="Arial MT"/>
                <a:cs typeface="Arial MT"/>
              </a:rPr>
              <a:t>l’équation</a:t>
            </a:r>
            <a:r>
              <a:rPr sz="1600" spc="5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7397"/>
                </a:solidFill>
                <a:latin typeface="Arial MT"/>
                <a:cs typeface="Arial MT"/>
              </a:rPr>
              <a:t>de </a:t>
            </a:r>
            <a:r>
              <a:rPr sz="1600" dirty="0">
                <a:solidFill>
                  <a:srgbClr val="007397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7397"/>
                </a:solidFill>
                <a:latin typeface="Arial MT"/>
                <a:cs typeface="Arial MT"/>
              </a:rPr>
              <a:t>recherche</a:t>
            </a:r>
            <a:endParaRPr sz="1600" dirty="0">
              <a:latin typeface="Arial MT"/>
              <a:cs typeface="Arial MT"/>
            </a:endParaRPr>
          </a:p>
        </p:txBody>
      </p:sp>
      <p:grpSp>
        <p:nvGrpSpPr>
          <p:cNvPr id="33" name="object 16">
            <a:extLst>
              <a:ext uri="{FF2B5EF4-FFF2-40B4-BE49-F238E27FC236}">
                <a16:creationId xmlns:a16="http://schemas.microsoft.com/office/drawing/2014/main" xmlns="" id="{CAACC342-E34D-5447-B638-14D029A7F89F}"/>
              </a:ext>
            </a:extLst>
          </p:cNvPr>
          <p:cNvGrpSpPr/>
          <p:nvPr/>
        </p:nvGrpSpPr>
        <p:grpSpPr>
          <a:xfrm>
            <a:off x="519558" y="1459480"/>
            <a:ext cx="6638925" cy="902233"/>
            <a:chOff x="399288" y="1034796"/>
            <a:chExt cx="6638925" cy="1163320"/>
          </a:xfrm>
        </p:grpSpPr>
        <p:pic>
          <p:nvPicPr>
            <p:cNvPr id="34" name="object 17">
              <a:extLst>
                <a:ext uri="{FF2B5EF4-FFF2-40B4-BE49-F238E27FC236}">
                  <a16:creationId xmlns:a16="http://schemas.microsoft.com/office/drawing/2014/main" xmlns="" id="{E562EEDD-BCFE-7247-BDB6-FE4E076F7A54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9288" y="1034796"/>
              <a:ext cx="5209032" cy="1162812"/>
            </a:xfrm>
            <a:prstGeom prst="rect">
              <a:avLst/>
            </a:prstGeom>
          </p:spPr>
        </p:pic>
        <p:pic>
          <p:nvPicPr>
            <p:cNvPr id="35" name="object 18">
              <a:extLst>
                <a:ext uri="{FF2B5EF4-FFF2-40B4-BE49-F238E27FC236}">
                  <a16:creationId xmlns:a16="http://schemas.microsoft.com/office/drawing/2014/main" xmlns="" id="{E54305D3-D970-4549-80B3-8FCEEFB145EB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45408" y="1682496"/>
              <a:ext cx="3392424" cy="515112"/>
            </a:xfrm>
            <a:prstGeom prst="rect">
              <a:avLst/>
            </a:prstGeom>
          </p:spPr>
        </p:pic>
      </p:grpSp>
      <p:pic>
        <p:nvPicPr>
          <p:cNvPr id="36" name="object 11">
            <a:extLst>
              <a:ext uri="{FF2B5EF4-FFF2-40B4-BE49-F238E27FC236}">
                <a16:creationId xmlns:a16="http://schemas.microsoft.com/office/drawing/2014/main" xmlns="" id="{1B876266-716A-C246-B69F-BFADEC3E4E24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4184" y="4620023"/>
            <a:ext cx="2514600" cy="713232"/>
          </a:xfrm>
          <a:prstGeom prst="rect">
            <a:avLst/>
          </a:prstGeom>
        </p:spPr>
      </p:pic>
      <p:sp>
        <p:nvSpPr>
          <p:cNvPr id="37" name="object 12">
            <a:extLst>
              <a:ext uri="{FF2B5EF4-FFF2-40B4-BE49-F238E27FC236}">
                <a16:creationId xmlns:a16="http://schemas.microsoft.com/office/drawing/2014/main" xmlns="" id="{CE269AEC-8651-1349-9C69-82B299A6980B}"/>
              </a:ext>
            </a:extLst>
          </p:cNvPr>
          <p:cNvSpPr txBox="1"/>
          <p:nvPr/>
        </p:nvSpPr>
        <p:spPr>
          <a:xfrm>
            <a:off x="102423" y="5413519"/>
            <a:ext cx="4042347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Calibri"/>
                <a:cs typeface="Calibri"/>
              </a:rPr>
              <a:t>A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retrouver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et</a:t>
            </a:r>
            <a:r>
              <a:rPr sz="1600" spc="-2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à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relancer </a:t>
            </a:r>
            <a:r>
              <a:rPr sz="1600" spc="-39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dans</a:t>
            </a:r>
            <a:r>
              <a:rPr sz="1600" spc="-10" dirty="0">
                <a:latin typeface="Calibri"/>
                <a:cs typeface="Calibri"/>
              </a:rPr>
              <a:t> Profil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personnel</a:t>
            </a:r>
            <a:endParaRPr sz="1600" dirty="0">
              <a:latin typeface="Calibri"/>
              <a:cs typeface="Calibri"/>
            </a:endParaRPr>
          </a:p>
        </p:txBody>
      </p:sp>
      <p:grpSp>
        <p:nvGrpSpPr>
          <p:cNvPr id="38" name="object 13">
            <a:extLst>
              <a:ext uri="{FF2B5EF4-FFF2-40B4-BE49-F238E27FC236}">
                <a16:creationId xmlns:a16="http://schemas.microsoft.com/office/drawing/2014/main" xmlns="" id="{02656D94-5DBF-B54D-8A5F-F99B1EDEA597}"/>
              </a:ext>
            </a:extLst>
          </p:cNvPr>
          <p:cNvGrpSpPr/>
          <p:nvPr/>
        </p:nvGrpSpPr>
        <p:grpSpPr>
          <a:xfrm>
            <a:off x="712089" y="5697818"/>
            <a:ext cx="1209040" cy="748665"/>
            <a:chOff x="748283" y="6086855"/>
            <a:chExt cx="1209040" cy="748665"/>
          </a:xfrm>
        </p:grpSpPr>
        <p:pic>
          <p:nvPicPr>
            <p:cNvPr id="39" name="object 14">
              <a:extLst>
                <a:ext uri="{FF2B5EF4-FFF2-40B4-BE49-F238E27FC236}">
                  <a16:creationId xmlns:a16="http://schemas.microsoft.com/office/drawing/2014/main" xmlns="" id="{8470B343-4ED9-3A4C-9FF7-64BAB8F1027A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2647" y="6247686"/>
              <a:ext cx="914107" cy="474023"/>
            </a:xfrm>
            <a:prstGeom prst="rect">
              <a:avLst/>
            </a:prstGeom>
          </p:spPr>
        </p:pic>
        <p:sp>
          <p:nvSpPr>
            <p:cNvPr id="40" name="object 15">
              <a:extLst>
                <a:ext uri="{FF2B5EF4-FFF2-40B4-BE49-F238E27FC236}">
                  <a16:creationId xmlns:a16="http://schemas.microsoft.com/office/drawing/2014/main" xmlns="" id="{ED3E03C7-9EAA-8B41-A195-F9713B8997D4}"/>
                </a:ext>
              </a:extLst>
            </p:cNvPr>
            <p:cNvSpPr/>
            <p:nvPr/>
          </p:nvSpPr>
          <p:spPr>
            <a:xfrm>
              <a:off x="752855" y="6091427"/>
              <a:ext cx="1199515" cy="739140"/>
            </a:xfrm>
            <a:custGeom>
              <a:avLst/>
              <a:gdLst/>
              <a:ahLst/>
              <a:cxnLst/>
              <a:rect l="l" t="t" r="r" b="b"/>
              <a:pathLst>
                <a:path w="1199514" h="739140">
                  <a:moveTo>
                    <a:pt x="0" y="739140"/>
                  </a:moveTo>
                  <a:lnTo>
                    <a:pt x="1199388" y="739140"/>
                  </a:lnTo>
                  <a:lnTo>
                    <a:pt x="1199388" y="0"/>
                  </a:lnTo>
                  <a:lnTo>
                    <a:pt x="0" y="0"/>
                  </a:lnTo>
                  <a:lnTo>
                    <a:pt x="0" y="739140"/>
                  </a:lnTo>
                  <a:close/>
                </a:path>
              </a:pathLst>
            </a:custGeom>
            <a:ln w="9144">
              <a:solidFill>
                <a:srgbClr val="AE17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1" name="object 3">
            <a:extLst>
              <a:ext uri="{FF2B5EF4-FFF2-40B4-BE49-F238E27FC236}">
                <a16:creationId xmlns:a16="http://schemas.microsoft.com/office/drawing/2014/main" xmlns="" id="{88CD669D-19B0-9B44-9940-C4841EBF5463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246818" y="5025785"/>
            <a:ext cx="556260" cy="501396"/>
          </a:xfrm>
          <a:prstGeom prst="rect">
            <a:avLst/>
          </a:prstGeom>
        </p:spPr>
      </p:pic>
      <p:sp>
        <p:nvSpPr>
          <p:cNvPr id="42" name="object 4">
            <a:extLst>
              <a:ext uri="{FF2B5EF4-FFF2-40B4-BE49-F238E27FC236}">
                <a16:creationId xmlns:a16="http://schemas.microsoft.com/office/drawing/2014/main" xmlns="" id="{B2712ACA-42CB-6145-A1CE-C0B61DCD9CCA}"/>
              </a:ext>
            </a:extLst>
          </p:cNvPr>
          <p:cNvSpPr txBox="1"/>
          <p:nvPr/>
        </p:nvSpPr>
        <p:spPr>
          <a:xfrm>
            <a:off x="5121087" y="4991749"/>
            <a:ext cx="3808729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 MT"/>
                <a:cs typeface="Arial MT"/>
              </a:rPr>
              <a:t>Condition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: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avoir</a:t>
            </a:r>
            <a:r>
              <a:rPr sz="2000" spc="-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créé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son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compte</a:t>
            </a:r>
          </a:p>
          <a:p>
            <a:pPr marL="12700">
              <a:lnSpc>
                <a:spcPct val="100000"/>
              </a:lnSpc>
            </a:pPr>
            <a:r>
              <a:rPr sz="2000" dirty="0">
                <a:latin typeface="Arial MT"/>
                <a:cs typeface="Arial MT"/>
              </a:rPr>
              <a:t>et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être</a:t>
            </a:r>
            <a:r>
              <a:rPr sz="2000" spc="-3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identifié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dans</a:t>
            </a:r>
            <a:r>
              <a:rPr sz="2000" spc="-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Scopus</a:t>
            </a:r>
          </a:p>
        </p:txBody>
      </p:sp>
    </p:spTree>
    <p:extLst>
      <p:ext uri="{BB962C8B-B14F-4D97-AF65-F5344CB8AC3E}">
        <p14:creationId xmlns:p14="http://schemas.microsoft.com/office/powerpoint/2010/main" val="23547184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6800" y="144584"/>
            <a:ext cx="7452616" cy="4930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créer un</a:t>
            </a:r>
            <a:r>
              <a:rPr lang="fr-FR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compte</a:t>
            </a:r>
            <a:r>
              <a:rPr lang="fr-FR" sz="3200" b="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fr-FR" sz="3200" b="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s’identifier</a:t>
            </a:r>
            <a:r>
              <a:rPr lang="fr-FR" sz="3200" b="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à</a:t>
            </a:r>
            <a:r>
              <a:rPr lang="fr-FR" sz="3200" b="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Scopus</a:t>
            </a:r>
            <a:endParaRPr lang="fr-FR" sz="32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78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3">
            <a:extLst>
              <a:ext uri="{FF2B5EF4-FFF2-40B4-BE49-F238E27FC236}">
                <a16:creationId xmlns:a16="http://schemas.microsoft.com/office/drawing/2014/main" xmlns="" id="{F4CD72F0-EAB4-7A46-9C99-D6160A14D8BB}"/>
              </a:ext>
            </a:extLst>
          </p:cNvPr>
          <p:cNvSpPr txBox="1"/>
          <p:nvPr/>
        </p:nvSpPr>
        <p:spPr>
          <a:xfrm>
            <a:off x="381000" y="887797"/>
            <a:ext cx="6146165" cy="2448560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Permet</a:t>
            </a:r>
            <a:r>
              <a:rPr sz="1800" spc="-3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de: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Clr>
                <a:srgbClr val="003E20"/>
              </a:buClr>
              <a:buSzPct val="130555"/>
              <a:buFont typeface="Wingdings"/>
              <a:buChar char=""/>
              <a:tabLst>
                <a:tab pos="241300" algn="l"/>
              </a:tabLst>
            </a:pP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sélectionner</a:t>
            </a:r>
            <a:r>
              <a:rPr sz="1800" spc="2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le</a:t>
            </a:r>
            <a:r>
              <a:rPr sz="1800" spc="-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format</a:t>
            </a:r>
            <a:r>
              <a:rPr sz="1800" spc="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275561"/>
                </a:solidFill>
                <a:latin typeface="Arial MT"/>
                <a:cs typeface="Arial MT"/>
              </a:rPr>
              <a:t>d’export</a:t>
            </a:r>
            <a:r>
              <a:rPr sz="1800" spc="3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des</a:t>
            </a:r>
            <a:r>
              <a:rPr sz="1800" spc="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notices</a:t>
            </a:r>
            <a:endParaRPr sz="18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800"/>
              </a:spcBef>
              <a:buClr>
                <a:srgbClr val="003E20"/>
              </a:buClr>
              <a:buSzPct val="130555"/>
              <a:buFont typeface="Wingdings"/>
              <a:buChar char=""/>
              <a:tabLst>
                <a:tab pos="241300" algn="l"/>
              </a:tabLst>
            </a:pP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sauvegarder</a:t>
            </a:r>
            <a:r>
              <a:rPr sz="1800" spc="3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son</a:t>
            </a:r>
            <a:r>
              <a:rPr sz="1800" spc="1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historique</a:t>
            </a:r>
            <a:r>
              <a:rPr sz="1800" spc="3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de</a:t>
            </a:r>
            <a:r>
              <a:rPr sz="1800" spc="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recherche</a:t>
            </a:r>
            <a:r>
              <a:rPr sz="1800" spc="-3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Saved</a:t>
            </a:r>
            <a:r>
              <a:rPr sz="180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Searches</a:t>
            </a:r>
            <a:endParaRPr sz="18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800"/>
              </a:spcBef>
              <a:buClr>
                <a:srgbClr val="003E20"/>
              </a:buClr>
              <a:buSzPct val="130555"/>
              <a:buFont typeface="Wingdings"/>
              <a:buChar char=""/>
              <a:tabLst>
                <a:tab pos="241300" algn="l"/>
              </a:tabLst>
            </a:pP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sauvegarder</a:t>
            </a:r>
            <a:r>
              <a:rPr sz="1800" spc="2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des</a:t>
            </a:r>
            <a:r>
              <a:rPr sz="1800" spc="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listes</a:t>
            </a:r>
            <a:r>
              <a:rPr sz="1800" spc="2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de</a:t>
            </a:r>
            <a:r>
              <a:rPr sz="1800" spc="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5561"/>
                </a:solidFill>
                <a:latin typeface="Arial MT"/>
                <a:cs typeface="Arial MT"/>
              </a:rPr>
              <a:t>références</a:t>
            </a:r>
            <a:r>
              <a:rPr sz="1800" spc="1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15" dirty="0">
                <a:solidFill>
                  <a:srgbClr val="275561"/>
                </a:solidFill>
                <a:latin typeface="Arial MT"/>
                <a:cs typeface="Arial MT"/>
              </a:rPr>
              <a:t>(Saved</a:t>
            </a:r>
            <a:r>
              <a:rPr sz="1800" spc="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Lists)</a:t>
            </a:r>
            <a:endParaRPr sz="18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805"/>
              </a:spcBef>
              <a:buClr>
                <a:srgbClr val="003E20"/>
              </a:buClr>
              <a:buSzPct val="130555"/>
              <a:buFont typeface="Wingdings"/>
              <a:buChar char=""/>
              <a:tabLst>
                <a:tab pos="241300" algn="l"/>
              </a:tabLst>
            </a:pPr>
            <a:r>
              <a:rPr sz="1800" dirty="0">
                <a:solidFill>
                  <a:srgbClr val="275561"/>
                </a:solidFill>
                <a:latin typeface="Arial MT"/>
                <a:cs typeface="Arial MT"/>
              </a:rPr>
              <a:t>mettre</a:t>
            </a:r>
            <a:r>
              <a:rPr sz="1800" spc="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en</a:t>
            </a:r>
            <a:r>
              <a:rPr sz="180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place</a:t>
            </a:r>
            <a:r>
              <a:rPr sz="1800" spc="1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des</a:t>
            </a:r>
            <a:r>
              <a:rPr sz="180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alertes</a:t>
            </a:r>
            <a:r>
              <a:rPr sz="1800" spc="2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(mails)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10" name="object 4">
            <a:extLst>
              <a:ext uri="{FF2B5EF4-FFF2-40B4-BE49-F238E27FC236}">
                <a16:creationId xmlns:a16="http://schemas.microsoft.com/office/drawing/2014/main" xmlns="" id="{9F86BF1F-ACB4-2C4E-8266-86C72BCE026A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9879" y="5169145"/>
            <a:ext cx="6985254" cy="710946"/>
          </a:xfrm>
          <a:prstGeom prst="rect">
            <a:avLst/>
          </a:prstGeom>
        </p:spPr>
      </p:pic>
      <p:sp>
        <p:nvSpPr>
          <p:cNvPr id="11" name="object 5">
            <a:extLst>
              <a:ext uri="{FF2B5EF4-FFF2-40B4-BE49-F238E27FC236}">
                <a16:creationId xmlns:a16="http://schemas.microsoft.com/office/drawing/2014/main" xmlns="" id="{F0C69253-C0D3-2741-8C98-5EDB08A6D88C}"/>
              </a:ext>
            </a:extLst>
          </p:cNvPr>
          <p:cNvSpPr txBox="1"/>
          <p:nvPr/>
        </p:nvSpPr>
        <p:spPr>
          <a:xfrm>
            <a:off x="444703" y="5371633"/>
            <a:ext cx="6718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AE173A"/>
                </a:solidFill>
                <a:latin typeface="Arial"/>
                <a:cs typeface="Arial"/>
              </a:rPr>
              <a:t>La</a:t>
            </a:r>
            <a:r>
              <a:rPr sz="1800" b="1" spc="5" dirty="0">
                <a:solidFill>
                  <a:srgbClr val="AE173A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AE173A"/>
                </a:solidFill>
                <a:latin typeface="Arial"/>
                <a:cs typeface="Arial"/>
              </a:rPr>
              <a:t>première</a:t>
            </a:r>
            <a:r>
              <a:rPr sz="1800" b="1" spc="10" dirty="0">
                <a:solidFill>
                  <a:srgbClr val="AE173A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AE173A"/>
                </a:solidFill>
                <a:latin typeface="Arial"/>
                <a:cs typeface="Arial"/>
              </a:rPr>
              <a:t>fois</a:t>
            </a:r>
            <a:r>
              <a:rPr sz="1800" b="1" spc="-10" dirty="0">
                <a:solidFill>
                  <a:srgbClr val="AE173A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AE173A"/>
                </a:solidFill>
                <a:latin typeface="Arial"/>
                <a:cs typeface="Arial"/>
              </a:rPr>
              <a:t>utiliser</a:t>
            </a:r>
            <a:r>
              <a:rPr sz="1800" b="1" spc="-10" dirty="0">
                <a:solidFill>
                  <a:srgbClr val="AE173A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AE173A"/>
                </a:solidFill>
                <a:latin typeface="Arial"/>
                <a:cs typeface="Arial"/>
              </a:rPr>
              <a:t>«</a:t>
            </a:r>
            <a:r>
              <a:rPr sz="1800" b="1" spc="10" dirty="0">
                <a:solidFill>
                  <a:srgbClr val="AE173A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AE173A"/>
                </a:solidFill>
                <a:latin typeface="Arial"/>
                <a:cs typeface="Arial"/>
              </a:rPr>
              <a:t>Create</a:t>
            </a:r>
            <a:r>
              <a:rPr sz="1800" b="1" spc="25" dirty="0">
                <a:solidFill>
                  <a:srgbClr val="AE173A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AE173A"/>
                </a:solidFill>
                <a:latin typeface="Arial"/>
                <a:cs typeface="Arial"/>
              </a:rPr>
              <a:t>account</a:t>
            </a:r>
            <a:r>
              <a:rPr sz="1800" b="1" spc="5" dirty="0">
                <a:solidFill>
                  <a:srgbClr val="AE173A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AE173A"/>
                </a:solidFill>
                <a:latin typeface="Arial"/>
                <a:cs typeface="Arial"/>
              </a:rPr>
              <a:t>»</a:t>
            </a:r>
            <a:r>
              <a:rPr sz="1800" b="1" dirty="0">
                <a:solidFill>
                  <a:srgbClr val="AE173A"/>
                </a:solidFill>
                <a:latin typeface="Arial"/>
                <a:cs typeface="Arial"/>
              </a:rPr>
              <a:t> pour</a:t>
            </a:r>
            <a:r>
              <a:rPr sz="1800" b="1" spc="-5" dirty="0">
                <a:solidFill>
                  <a:srgbClr val="AE173A"/>
                </a:solidFill>
                <a:latin typeface="Arial"/>
                <a:cs typeface="Arial"/>
              </a:rPr>
              <a:t> s’enregistrer</a:t>
            </a:r>
            <a:endParaRPr sz="1800" dirty="0">
              <a:latin typeface="Arial"/>
              <a:cs typeface="Arial"/>
            </a:endParaRPr>
          </a:p>
        </p:txBody>
      </p:sp>
      <p:pic>
        <p:nvPicPr>
          <p:cNvPr id="14" name="object 6">
            <a:extLst>
              <a:ext uri="{FF2B5EF4-FFF2-40B4-BE49-F238E27FC236}">
                <a16:creationId xmlns:a16="http://schemas.microsoft.com/office/drawing/2014/main" xmlns="" id="{D4F33524-FA19-A349-A976-1B322D8865B9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5692" y="4506357"/>
            <a:ext cx="662012" cy="679792"/>
          </a:xfrm>
          <a:prstGeom prst="rect">
            <a:avLst/>
          </a:prstGeom>
        </p:spPr>
      </p:pic>
      <p:pic>
        <p:nvPicPr>
          <p:cNvPr id="15" name="object 7">
            <a:extLst>
              <a:ext uri="{FF2B5EF4-FFF2-40B4-BE49-F238E27FC236}">
                <a16:creationId xmlns:a16="http://schemas.microsoft.com/office/drawing/2014/main" xmlns="" id="{A98AB088-2076-DB42-BA41-51503FC8C6FB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9798" y="4049004"/>
            <a:ext cx="2657112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1864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5400" y="49293"/>
            <a:ext cx="7147816" cy="4810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fonctions avancées</a:t>
            </a:r>
            <a:endParaRPr lang="fr-FR" sz="28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79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86" name="Picture 2" descr="Le gestionnaire de fonction type avancé pour Engineering Base">
            <a:extLst>
              <a:ext uri="{FF2B5EF4-FFF2-40B4-BE49-F238E27FC236}">
                <a16:creationId xmlns:a16="http://schemas.microsoft.com/office/drawing/2014/main" xmlns="" id="{3D2B6110-B3A4-B643-91B5-4E3EA564F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0" y="1219200"/>
            <a:ext cx="4508500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88" name="Picture 4" descr="Cours en ligne Numbers: les formules et fonctions avancées | LinkedIn  Learning, anciennement Lynda.com">
            <a:extLst>
              <a:ext uri="{FF2B5EF4-FFF2-40B4-BE49-F238E27FC236}">
                <a16:creationId xmlns:a16="http://schemas.microsoft.com/office/drawing/2014/main" xmlns="" id="{BFC39DE8-686A-584A-8070-A10CE7F6E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0" y="3720824"/>
            <a:ext cx="45085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548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3000" y="141632"/>
            <a:ext cx="7010400" cy="4690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Qu’est-ce</a:t>
            </a:r>
            <a:r>
              <a:rPr lang="fr-FR" sz="24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qu’une</a:t>
            </a:r>
            <a:r>
              <a:rPr lang="fr-FR" sz="24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r>
              <a:rPr lang="fr-FR"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fr-FR" sz="2400" spc="-7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données</a:t>
            </a:r>
            <a:r>
              <a:rPr lang="fr-FR" sz="24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bibliographiques</a:t>
            </a:r>
            <a:r>
              <a:rPr lang="fr-FR" sz="24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fr-FR" sz="24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8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3">
            <a:extLst>
              <a:ext uri="{FF2B5EF4-FFF2-40B4-BE49-F238E27FC236}">
                <a16:creationId xmlns:a16="http://schemas.microsoft.com/office/drawing/2014/main" xmlns="" id="{4AFBB8B9-49B8-0C4D-BA45-122D35DF42DF}"/>
              </a:ext>
            </a:extLst>
          </p:cNvPr>
          <p:cNvSpPr txBox="1"/>
          <p:nvPr/>
        </p:nvSpPr>
        <p:spPr>
          <a:xfrm>
            <a:off x="535940" y="1373251"/>
            <a:ext cx="7769860" cy="46063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20000"/>
              </a:lnSpc>
              <a:spcBef>
                <a:spcPts val="100"/>
              </a:spcBef>
              <a:buClr>
                <a:srgbClr val="003E20"/>
              </a:buClr>
              <a:buSzPct val="130555"/>
              <a:buFont typeface="Wingdings"/>
              <a:buChar char=""/>
              <a:tabLst>
                <a:tab pos="241300" algn="l"/>
              </a:tabLst>
            </a:pP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Elle</a:t>
            </a:r>
            <a:r>
              <a:rPr lang="fr-F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donne</a:t>
            </a:r>
            <a:r>
              <a:rPr lang="fr-FR"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accès</a:t>
            </a:r>
            <a:r>
              <a:rPr lang="fr-F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aux</a:t>
            </a:r>
            <a:r>
              <a:rPr lang="fr-FR"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références</a:t>
            </a:r>
            <a:r>
              <a:rPr lang="fr-FR"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documents,</a:t>
            </a:r>
            <a:r>
              <a:rPr lang="fr-FR" sz="2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appelées</a:t>
            </a:r>
            <a:r>
              <a:rPr lang="fr-FR" sz="2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notices </a:t>
            </a:r>
            <a:r>
              <a:rPr lang="fr-FR" sz="2000" spc="-48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bibliographiques,</a:t>
            </a:r>
            <a:r>
              <a:rPr lang="fr-FR" sz="2000" spc="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regroupées</a:t>
            </a:r>
            <a:r>
              <a:rPr lang="fr-FR" sz="20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fr-FR"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organisées</a:t>
            </a:r>
            <a:r>
              <a:rPr lang="fr-FR" sz="20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fr-F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fichier</a:t>
            </a:r>
            <a:r>
              <a:rPr lang="fr-FR" sz="2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informatique</a:t>
            </a: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03E20"/>
              </a:buClr>
              <a:buFont typeface="Wingdings"/>
              <a:buChar char=""/>
            </a:pP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8600">
              <a:lnSpc>
                <a:spcPct val="100000"/>
              </a:lnSpc>
              <a:buClr>
                <a:srgbClr val="003E20"/>
              </a:buClr>
              <a:buSzPct val="130555"/>
              <a:buFont typeface="Wingdings"/>
              <a:buChar char=""/>
              <a:tabLst>
                <a:tab pos="241300" algn="l"/>
              </a:tabLst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r>
              <a:rPr lang="fr-FR"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notice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bibliographique</a:t>
            </a:r>
            <a:r>
              <a:rPr lang="fr-FR" sz="2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69900" marR="714375" lvl="1" indent="-229235">
              <a:lnSpc>
                <a:spcPct val="120000"/>
              </a:lnSpc>
              <a:spcBef>
                <a:spcPts val="635"/>
              </a:spcBef>
              <a:buClr>
                <a:srgbClr val="AA092E"/>
              </a:buClr>
              <a:buSzPct val="128125"/>
              <a:buChar char="•"/>
              <a:tabLst>
                <a:tab pos="469900" algn="l"/>
                <a:tab pos="470534" algn="l"/>
              </a:tabLst>
            </a:pP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Décrit</a:t>
            </a:r>
            <a:r>
              <a:rPr lang="fr-F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lang="fr-F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éléments</a:t>
            </a:r>
            <a:r>
              <a:rPr lang="fr-FR"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d'une</a:t>
            </a:r>
            <a:r>
              <a:rPr lang="fr-F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fr-FR" sz="2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d'information</a:t>
            </a:r>
            <a:r>
              <a:rPr lang="fr-FR"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FR" sz="20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ouvrage,</a:t>
            </a:r>
            <a:r>
              <a:rPr lang="fr-FR"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article, </a:t>
            </a:r>
            <a:r>
              <a:rPr lang="fr-FR" sz="2000" spc="-4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conférence,</a:t>
            </a:r>
            <a:r>
              <a:rPr lang="fr-F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etc.</a:t>
            </a: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lvl="1" indent="-229235">
              <a:lnSpc>
                <a:spcPct val="100000"/>
              </a:lnSpc>
              <a:spcBef>
                <a:spcPts val="985"/>
              </a:spcBef>
              <a:buClr>
                <a:srgbClr val="AA092E"/>
              </a:buClr>
              <a:buSzPct val="128125"/>
              <a:buChar char="•"/>
              <a:tabLst>
                <a:tab pos="469900" algn="l"/>
                <a:tab pos="470534" algn="l"/>
              </a:tabLst>
            </a:pP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L'information</a:t>
            </a:r>
            <a:r>
              <a:rPr lang="fr-FR"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</a:t>
            </a:r>
            <a:r>
              <a:rPr lang="fr-F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inscrite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dans</a:t>
            </a:r>
            <a:r>
              <a:rPr lang="fr-F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</a:t>
            </a:r>
            <a:r>
              <a:rPr lang="fr-FR" sz="20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b="1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champs</a:t>
            </a:r>
            <a:r>
              <a:rPr lang="fr-FR" sz="2000" b="1" spc="2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b="1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fr-FR" sz="2000" b="1" spc="-5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fields</a:t>
            </a:r>
            <a:r>
              <a:rPr lang="fr-FR" sz="2000" b="1" spc="-5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fr-FR" sz="2000" b="1" spc="5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spécifiques</a:t>
            </a:r>
            <a:r>
              <a:rPr lang="fr-FR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fr-FR" sz="2000" spc="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auteur,</a:t>
            </a: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>
              <a:lnSpc>
                <a:spcPct val="100000"/>
              </a:lnSpc>
              <a:spcBef>
                <a:spcPts val="384"/>
              </a:spcBef>
            </a:pP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titre,</a:t>
            </a:r>
            <a:r>
              <a:rPr lang="fr-F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éditeur,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etc.</a:t>
            </a: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8600">
              <a:lnSpc>
                <a:spcPct val="100000"/>
              </a:lnSpc>
              <a:buClr>
                <a:srgbClr val="003E20"/>
              </a:buClr>
              <a:buSzPct val="130555"/>
              <a:buFont typeface="Wingdings"/>
              <a:buChar char=""/>
              <a:tabLst>
                <a:tab pos="241300" algn="l"/>
              </a:tabLst>
            </a:pP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Elle</a:t>
            </a:r>
            <a:r>
              <a:rPr lang="fr-F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fournit</a:t>
            </a:r>
            <a:r>
              <a:rPr lang="fr-F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</a:t>
            </a:r>
            <a:r>
              <a:rPr lang="fr-F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lang="fr-FR"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à</a:t>
            </a:r>
            <a:r>
              <a:rPr lang="fr-FR" sz="2000" spc="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valeur</a:t>
            </a:r>
            <a:r>
              <a:rPr lang="fr-FR" sz="20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ajoutée</a:t>
            </a:r>
            <a:r>
              <a:rPr lang="fr-FR" sz="2000" spc="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69900" lvl="1" indent="-229235">
              <a:lnSpc>
                <a:spcPct val="100000"/>
              </a:lnSpc>
              <a:spcBef>
                <a:spcPts val="225"/>
              </a:spcBef>
              <a:buClr>
                <a:srgbClr val="AA092E"/>
              </a:buClr>
              <a:buSzPct val="128125"/>
              <a:buChar char="•"/>
              <a:tabLst>
                <a:tab pos="469900" algn="l"/>
                <a:tab pos="470534" algn="l"/>
              </a:tabLst>
            </a:pP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Organisée,</a:t>
            </a:r>
            <a:r>
              <a:rPr lang="fr-FR"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structurée</a:t>
            </a: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lvl="1" indent="-229235">
              <a:lnSpc>
                <a:spcPct val="100000"/>
              </a:lnSpc>
              <a:spcBef>
                <a:spcPts val="215"/>
              </a:spcBef>
              <a:buClr>
                <a:srgbClr val="AA092E"/>
              </a:buClr>
              <a:buSzPct val="128125"/>
              <a:buChar char="•"/>
              <a:tabLst>
                <a:tab pos="469900" algn="l"/>
                <a:tab pos="470534" algn="l"/>
              </a:tabLst>
            </a:pP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Sélectionnée,</a:t>
            </a:r>
            <a:r>
              <a:rPr lang="fr-FR"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validée</a:t>
            </a: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69900" lvl="1" indent="-229235">
              <a:lnSpc>
                <a:spcPct val="100000"/>
              </a:lnSpc>
              <a:spcBef>
                <a:spcPts val="219"/>
              </a:spcBef>
              <a:buClr>
                <a:srgbClr val="AA092E"/>
              </a:buClr>
              <a:buSzPct val="128125"/>
              <a:buChar char="•"/>
              <a:tabLst>
                <a:tab pos="469900" algn="l"/>
                <a:tab pos="470534" algn="l"/>
              </a:tabLst>
            </a:pPr>
            <a:r>
              <a:rPr lang="fr-FR" sz="20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Normalisée</a:t>
            </a: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9465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5400" y="49293"/>
            <a:ext cx="7147816" cy="4810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fonctions avancées</a:t>
            </a:r>
            <a:endParaRPr lang="fr-FR" sz="28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80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object 6">
            <a:extLst>
              <a:ext uri="{FF2B5EF4-FFF2-40B4-BE49-F238E27FC236}">
                <a16:creationId xmlns:a16="http://schemas.microsoft.com/office/drawing/2014/main" xmlns="" id="{A4477FF8-EF27-264C-91A5-2FDFA234ABF6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19089" y="1809922"/>
            <a:ext cx="1556519" cy="3209917"/>
          </a:xfrm>
          <a:prstGeom prst="rect">
            <a:avLst/>
          </a:prstGeom>
        </p:spPr>
      </p:pic>
      <p:sp>
        <p:nvSpPr>
          <p:cNvPr id="14" name="object 5">
            <a:extLst>
              <a:ext uri="{FF2B5EF4-FFF2-40B4-BE49-F238E27FC236}">
                <a16:creationId xmlns:a16="http://schemas.microsoft.com/office/drawing/2014/main" xmlns="" id="{BE047080-D7BD-EC43-BAC8-C948D3EF5354}"/>
              </a:ext>
            </a:extLst>
          </p:cNvPr>
          <p:cNvSpPr txBox="1">
            <a:spLocks/>
          </p:cNvSpPr>
          <p:nvPr/>
        </p:nvSpPr>
        <p:spPr>
          <a:xfrm>
            <a:off x="1675002" y="2343988"/>
            <a:ext cx="2237740" cy="108267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356870" marR="5080" indent="-344805">
              <a:lnSpc>
                <a:spcPts val="4000"/>
              </a:lnSpc>
              <a:spcBef>
                <a:spcPts val="500"/>
              </a:spcBef>
            </a:pPr>
            <a:r>
              <a:rPr lang="fr-FR" sz="3600" b="0" kern="0" dirty="0">
                <a:solidFill>
                  <a:schemeClr val="tx1"/>
                </a:solidFill>
                <a:latin typeface="Arial MT"/>
                <a:cs typeface="Arial MT"/>
              </a:rPr>
              <a:t>Recherche  </a:t>
            </a:r>
            <a:r>
              <a:rPr lang="fr-FR" sz="3600" b="0" kern="0" spc="-5" dirty="0">
                <a:solidFill>
                  <a:schemeClr val="tx1"/>
                </a:solidFill>
                <a:latin typeface="Arial MT"/>
                <a:cs typeface="Arial MT"/>
              </a:rPr>
              <a:t>auteurs</a:t>
            </a:r>
            <a:endParaRPr lang="fr-FR" sz="3600" kern="0" dirty="0">
              <a:solidFill>
                <a:schemeClr val="tx1"/>
              </a:solidFill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25059536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5400" y="49293"/>
            <a:ext cx="7147816" cy="4810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Profils auteurs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81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object 3">
            <a:extLst>
              <a:ext uri="{FF2B5EF4-FFF2-40B4-BE49-F238E27FC236}">
                <a16:creationId xmlns:a16="http://schemas.microsoft.com/office/drawing/2014/main" xmlns="" id="{C7722C02-3247-2C46-8578-EE0D94B01142}"/>
              </a:ext>
            </a:extLst>
          </p:cNvPr>
          <p:cNvGrpSpPr/>
          <p:nvPr/>
        </p:nvGrpSpPr>
        <p:grpSpPr>
          <a:xfrm>
            <a:off x="489646" y="1790527"/>
            <a:ext cx="8347075" cy="3121660"/>
            <a:chOff x="591661" y="1781144"/>
            <a:chExt cx="8347075" cy="3121660"/>
          </a:xfrm>
        </p:grpSpPr>
        <p:pic>
          <p:nvPicPr>
            <p:cNvPr id="16" name="object 4">
              <a:extLst>
                <a:ext uri="{FF2B5EF4-FFF2-40B4-BE49-F238E27FC236}">
                  <a16:creationId xmlns:a16="http://schemas.microsoft.com/office/drawing/2014/main" xmlns="" id="{C96F7223-E0F0-DC43-BCA8-08E73DDADBE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661" y="1781144"/>
              <a:ext cx="8346494" cy="3121430"/>
            </a:xfrm>
            <a:prstGeom prst="rect">
              <a:avLst/>
            </a:prstGeom>
          </p:spPr>
        </p:pic>
        <p:pic>
          <p:nvPicPr>
            <p:cNvPr id="17" name="object 5">
              <a:extLst>
                <a:ext uri="{FF2B5EF4-FFF2-40B4-BE49-F238E27FC236}">
                  <a16:creationId xmlns:a16="http://schemas.microsoft.com/office/drawing/2014/main" xmlns="" id="{3E3144BA-0E45-6742-A48B-22A31AE78CA6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4912" y="2446019"/>
              <a:ext cx="673049" cy="6400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65604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5400" y="49293"/>
            <a:ext cx="7147816" cy="4810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28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fonctions avancées</a:t>
            </a:r>
            <a:endParaRPr lang="fr-FR" sz="28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82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object 3">
            <a:extLst>
              <a:ext uri="{FF2B5EF4-FFF2-40B4-BE49-F238E27FC236}">
                <a16:creationId xmlns:a16="http://schemas.microsoft.com/office/drawing/2014/main" xmlns="" id="{34E29C34-6991-8245-8ECB-1E1B04D40102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4853" y="1838279"/>
            <a:ext cx="8183110" cy="2687106"/>
          </a:xfrm>
          <a:prstGeom prst="rect">
            <a:avLst/>
          </a:prstGeom>
        </p:spPr>
      </p:pic>
      <p:sp>
        <p:nvSpPr>
          <p:cNvPr id="16" name="object 4">
            <a:extLst>
              <a:ext uri="{FF2B5EF4-FFF2-40B4-BE49-F238E27FC236}">
                <a16:creationId xmlns:a16="http://schemas.microsoft.com/office/drawing/2014/main" xmlns="" id="{39A86AC1-758E-5D4A-A5F1-FC2E8FAA83F7}"/>
              </a:ext>
            </a:extLst>
          </p:cNvPr>
          <p:cNvSpPr txBox="1">
            <a:spLocks/>
          </p:cNvSpPr>
          <p:nvPr/>
        </p:nvSpPr>
        <p:spPr>
          <a:xfrm>
            <a:off x="6322763" y="947879"/>
            <a:ext cx="1644014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marR="5080" algn="just">
              <a:spcBef>
                <a:spcPts val="100"/>
              </a:spcBef>
            </a:pPr>
            <a:r>
              <a:rPr lang="fr-FR" sz="1800" kern="0" spc="-5" dirty="0">
                <a:solidFill>
                  <a:schemeClr val="tx1"/>
                </a:solidFill>
              </a:rPr>
              <a:t>Sélection</a:t>
            </a:r>
            <a:r>
              <a:rPr lang="fr-FR" sz="1800" kern="0" spc="-75" dirty="0">
                <a:solidFill>
                  <a:schemeClr val="tx1"/>
                </a:solidFill>
              </a:rPr>
              <a:t> </a:t>
            </a:r>
            <a:r>
              <a:rPr lang="fr-FR" sz="1800" kern="0" dirty="0">
                <a:solidFill>
                  <a:schemeClr val="tx1"/>
                </a:solidFill>
              </a:rPr>
              <a:t>à</a:t>
            </a:r>
            <a:r>
              <a:rPr lang="fr-FR" sz="1800" kern="0" spc="-30" dirty="0">
                <a:solidFill>
                  <a:schemeClr val="tx1"/>
                </a:solidFill>
              </a:rPr>
              <a:t> </a:t>
            </a:r>
            <a:r>
              <a:rPr lang="fr-FR" sz="1800" kern="0" dirty="0">
                <a:solidFill>
                  <a:schemeClr val="tx1"/>
                </a:solidFill>
              </a:rPr>
              <a:t>partir </a:t>
            </a:r>
            <a:r>
              <a:rPr lang="fr-FR" sz="1800" kern="0" spc="-395" dirty="0">
                <a:solidFill>
                  <a:schemeClr val="tx1"/>
                </a:solidFill>
              </a:rPr>
              <a:t> </a:t>
            </a:r>
            <a:r>
              <a:rPr lang="fr-FR" sz="1800" kern="0" dirty="0">
                <a:solidFill>
                  <a:schemeClr val="tx1"/>
                </a:solidFill>
              </a:rPr>
              <a:t>des </a:t>
            </a:r>
            <a:r>
              <a:rPr lang="fr-FR" sz="1800" kern="0" spc="-5" dirty="0">
                <a:solidFill>
                  <a:schemeClr val="tx1"/>
                </a:solidFill>
              </a:rPr>
              <a:t>informations </a:t>
            </a:r>
            <a:r>
              <a:rPr lang="fr-FR" sz="1800" kern="0" spc="-395" dirty="0">
                <a:solidFill>
                  <a:schemeClr val="tx1"/>
                </a:solidFill>
              </a:rPr>
              <a:t> </a:t>
            </a:r>
            <a:r>
              <a:rPr lang="fr-FR" sz="1800" kern="0" spc="-5" dirty="0">
                <a:solidFill>
                  <a:schemeClr val="tx1"/>
                </a:solidFill>
              </a:rPr>
              <a:t>affichées</a:t>
            </a:r>
            <a:endParaRPr lang="fr-FR" sz="1800" kern="0" dirty="0">
              <a:solidFill>
                <a:schemeClr val="tx1"/>
              </a:solidFill>
            </a:endParaRPr>
          </a:p>
        </p:txBody>
      </p:sp>
      <p:pic>
        <p:nvPicPr>
          <p:cNvPr id="17" name="object 5">
            <a:extLst>
              <a:ext uri="{FF2B5EF4-FFF2-40B4-BE49-F238E27FC236}">
                <a16:creationId xmlns:a16="http://schemas.microsoft.com/office/drawing/2014/main" xmlns="" id="{BBF5FAA8-165C-8948-9E45-3D88A8EC2A7D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981577" y="889118"/>
            <a:ext cx="2326386" cy="2015489"/>
          </a:xfrm>
          <a:prstGeom prst="rect">
            <a:avLst/>
          </a:prstGeom>
        </p:spPr>
      </p:pic>
      <p:sp>
        <p:nvSpPr>
          <p:cNvPr id="18" name="object 6">
            <a:extLst>
              <a:ext uri="{FF2B5EF4-FFF2-40B4-BE49-F238E27FC236}">
                <a16:creationId xmlns:a16="http://schemas.microsoft.com/office/drawing/2014/main" xmlns="" id="{CDCCAE52-7EF4-9447-A852-8E030D7DAD20}"/>
              </a:ext>
            </a:extLst>
          </p:cNvPr>
          <p:cNvSpPr txBox="1"/>
          <p:nvPr/>
        </p:nvSpPr>
        <p:spPr>
          <a:xfrm>
            <a:off x="954844" y="5100828"/>
            <a:ext cx="7374890" cy="132461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41910" rIns="0" bIns="0" rtlCol="0">
            <a:spAutoFit/>
          </a:bodyPr>
          <a:lstStyle/>
          <a:p>
            <a:pPr marL="91440" marR="317500">
              <a:lnSpc>
                <a:spcPct val="100000"/>
              </a:lnSpc>
              <a:spcBef>
                <a:spcPts val="330"/>
              </a:spcBef>
            </a:pPr>
            <a:r>
              <a:rPr sz="1600" spc="-5" dirty="0">
                <a:latin typeface="Arial MT"/>
                <a:cs typeface="Arial MT"/>
              </a:rPr>
              <a:t>Algorithme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Scopus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=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regroupement</a:t>
            </a:r>
            <a:r>
              <a:rPr sz="1600" spc="4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automatique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des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publications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d’un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auteur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 fonction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son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affiliation,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co-auteurs,</a:t>
            </a:r>
            <a:r>
              <a:rPr sz="1600" spc="3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mots-clés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et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thématique</a:t>
            </a:r>
            <a:endParaRPr sz="1600">
              <a:latin typeface="Arial MT"/>
              <a:cs typeface="Arial MT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Wingdings"/>
                <a:cs typeface="Wingdings"/>
              </a:rPr>
              <a:t></a:t>
            </a:r>
            <a:r>
              <a:rPr sz="1600" spc="3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Arial MT"/>
                <a:cs typeface="Arial MT"/>
              </a:rPr>
              <a:t>Plusieurs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«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profils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auteurs</a:t>
            </a:r>
            <a:r>
              <a:rPr sz="1600" spc="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»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peuvent</a:t>
            </a:r>
            <a:r>
              <a:rPr sz="1600" spc="46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être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proposés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pour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même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auteur</a:t>
            </a:r>
            <a:endParaRPr sz="1600">
              <a:latin typeface="Arial MT"/>
              <a:cs typeface="Arial MT"/>
            </a:endParaRPr>
          </a:p>
          <a:p>
            <a:pPr marL="91440">
              <a:lnSpc>
                <a:spcPct val="100000"/>
              </a:lnSpc>
            </a:pPr>
            <a:r>
              <a:rPr sz="1600" spc="-5" dirty="0">
                <a:latin typeface="Wingdings"/>
                <a:cs typeface="Wingdings"/>
              </a:rPr>
              <a:t></a:t>
            </a:r>
            <a:r>
              <a:rPr sz="1600" spc="300" dirty="0">
                <a:latin typeface="Times New Roman"/>
                <a:cs typeface="Times New Roman"/>
              </a:rPr>
              <a:t> </a:t>
            </a:r>
            <a:r>
              <a:rPr sz="1600" spc="-50" dirty="0">
                <a:latin typeface="Arial MT"/>
                <a:cs typeface="Arial MT"/>
              </a:rPr>
              <a:t>Tout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auteur</a:t>
            </a:r>
            <a:r>
              <a:rPr sz="1600" spc="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peut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modifier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son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(ses)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profils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(regrouper</a:t>
            </a:r>
            <a:r>
              <a:rPr sz="1600" spc="4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plusieurs profils,</a:t>
            </a:r>
            <a:endParaRPr sz="1600">
              <a:latin typeface="Arial MT"/>
              <a:cs typeface="Arial MT"/>
            </a:endParaRPr>
          </a:p>
          <a:p>
            <a:pPr marL="377825">
              <a:lnSpc>
                <a:spcPct val="100000"/>
              </a:lnSpc>
            </a:pPr>
            <a:r>
              <a:rPr sz="1600" spc="-5" dirty="0">
                <a:latin typeface="Arial MT"/>
                <a:cs typeface="Arial MT"/>
              </a:rPr>
              <a:t>exclure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publications</a:t>
            </a:r>
            <a:r>
              <a:rPr sz="1600" spc="-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qui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ne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sont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pas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à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lui),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19" name="object 7">
            <a:extLst>
              <a:ext uri="{FF2B5EF4-FFF2-40B4-BE49-F238E27FC236}">
                <a16:creationId xmlns:a16="http://schemas.microsoft.com/office/drawing/2014/main" xmlns="" id="{49B18089-F81F-E14C-9077-6F62880BC3CA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1918" y="5249869"/>
            <a:ext cx="398603" cy="76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6495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0170" y="141632"/>
            <a:ext cx="7221830" cy="4930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31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Exemple de profil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83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bject 16">
            <a:extLst>
              <a:ext uri="{FF2B5EF4-FFF2-40B4-BE49-F238E27FC236}">
                <a16:creationId xmlns:a16="http://schemas.microsoft.com/office/drawing/2014/main" xmlns="" id="{09BC4A49-50E7-4F42-A391-EB7F74B1FE53}"/>
              </a:ext>
            </a:extLst>
          </p:cNvPr>
          <p:cNvSpPr txBox="1"/>
          <p:nvPr/>
        </p:nvSpPr>
        <p:spPr>
          <a:xfrm>
            <a:off x="453848" y="2484446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xmlns="" id="{35CDD541-6464-1342-B84D-DE3C40FE1FB6}"/>
              </a:ext>
            </a:extLst>
          </p:cNvPr>
          <p:cNvSpPr txBox="1"/>
          <p:nvPr/>
        </p:nvSpPr>
        <p:spPr>
          <a:xfrm>
            <a:off x="684886" y="3538800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8">
            <a:extLst>
              <a:ext uri="{FF2B5EF4-FFF2-40B4-BE49-F238E27FC236}">
                <a16:creationId xmlns:a16="http://schemas.microsoft.com/office/drawing/2014/main" xmlns="" id="{39A3DBC0-409B-054B-A580-C4F6A7CE9C00}"/>
              </a:ext>
            </a:extLst>
          </p:cNvPr>
          <p:cNvSpPr txBox="1"/>
          <p:nvPr/>
        </p:nvSpPr>
        <p:spPr>
          <a:xfrm>
            <a:off x="464820" y="4248603"/>
            <a:ext cx="1120775" cy="128333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280"/>
              </a:spcBef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Penser aux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 s</a:t>
            </a:r>
            <a:r>
              <a:rPr sz="1500" b="1" spc="-6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mes,  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génériques, </a:t>
            </a:r>
            <a:r>
              <a:rPr sz="1500" b="1" spc="-4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spécifiques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8" name="object 16">
            <a:extLst>
              <a:ext uri="{FF2B5EF4-FFF2-40B4-BE49-F238E27FC236}">
                <a16:creationId xmlns:a16="http://schemas.microsoft.com/office/drawing/2014/main" xmlns="" id="{C56D9F53-41C5-CE41-8A72-E6608709AE6E}"/>
              </a:ext>
            </a:extLst>
          </p:cNvPr>
          <p:cNvSpPr txBox="1"/>
          <p:nvPr/>
        </p:nvSpPr>
        <p:spPr>
          <a:xfrm>
            <a:off x="328374" y="2419800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32" name="object 22">
            <a:extLst>
              <a:ext uri="{FF2B5EF4-FFF2-40B4-BE49-F238E27FC236}">
                <a16:creationId xmlns:a16="http://schemas.microsoft.com/office/drawing/2014/main" xmlns="" id="{89CDAD9F-7F2F-F041-8247-C3AB2A9C1214}"/>
              </a:ext>
            </a:extLst>
          </p:cNvPr>
          <p:cNvSpPr txBox="1"/>
          <p:nvPr/>
        </p:nvSpPr>
        <p:spPr>
          <a:xfrm>
            <a:off x="559412" y="3474154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14" name="object 3">
            <a:extLst>
              <a:ext uri="{FF2B5EF4-FFF2-40B4-BE49-F238E27FC236}">
                <a16:creationId xmlns:a16="http://schemas.microsoft.com/office/drawing/2014/main" xmlns="" id="{BF73863A-07E9-DE4F-863D-25E5DC6166A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960" y="1295400"/>
            <a:ext cx="9083039" cy="5286756"/>
          </a:xfrm>
          <a:prstGeom prst="rect">
            <a:avLst/>
          </a:prstGeom>
        </p:spPr>
      </p:pic>
      <p:sp>
        <p:nvSpPr>
          <p:cNvPr id="15" name="object 4">
            <a:extLst>
              <a:ext uri="{FF2B5EF4-FFF2-40B4-BE49-F238E27FC236}">
                <a16:creationId xmlns:a16="http://schemas.microsoft.com/office/drawing/2014/main" xmlns="" id="{B6394DD6-B2F9-0741-8B9E-7A9B36B52E7E}"/>
              </a:ext>
            </a:extLst>
          </p:cNvPr>
          <p:cNvSpPr txBox="1"/>
          <p:nvPr/>
        </p:nvSpPr>
        <p:spPr>
          <a:xfrm>
            <a:off x="3965573" y="796467"/>
            <a:ext cx="311975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" dirty="0">
                <a:solidFill>
                  <a:srgbClr val="0073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Possibilité</a:t>
            </a:r>
            <a:r>
              <a:rPr sz="1400" spc="15" dirty="0">
                <a:solidFill>
                  <a:srgbClr val="0073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073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400" spc="15" dirty="0">
                <a:solidFill>
                  <a:srgbClr val="0073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0073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créer</a:t>
            </a:r>
            <a:r>
              <a:rPr sz="1400" spc="5" dirty="0">
                <a:solidFill>
                  <a:srgbClr val="0073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073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une</a:t>
            </a:r>
            <a:r>
              <a:rPr sz="1400" spc="15" dirty="0">
                <a:solidFill>
                  <a:srgbClr val="0073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0" dirty="0">
                <a:solidFill>
                  <a:srgbClr val="0073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alerte</a:t>
            </a:r>
            <a:r>
              <a:rPr sz="1400" spc="15" dirty="0">
                <a:solidFill>
                  <a:srgbClr val="0073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dirty="0">
                <a:solidFill>
                  <a:srgbClr val="0073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solidFill>
                  <a:srgbClr val="0073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publication</a:t>
            </a:r>
            <a:r>
              <a:rPr sz="1400" spc="10" dirty="0">
                <a:solidFill>
                  <a:srgbClr val="0073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5" dirty="0">
                <a:solidFill>
                  <a:srgbClr val="0073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</a:t>
            </a:r>
            <a:r>
              <a:rPr sz="1400" spc="5" dirty="0">
                <a:solidFill>
                  <a:srgbClr val="0073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400" spc="-15" dirty="0">
                <a:solidFill>
                  <a:srgbClr val="00739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citation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object 5">
            <a:extLst>
              <a:ext uri="{FF2B5EF4-FFF2-40B4-BE49-F238E27FC236}">
                <a16:creationId xmlns:a16="http://schemas.microsoft.com/office/drawing/2014/main" xmlns="" id="{1174C4F4-849F-3B42-8C09-EC0460667CD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22418" y="796467"/>
            <a:ext cx="3409949" cy="1734822"/>
          </a:xfrm>
          <a:prstGeom prst="rect">
            <a:avLst/>
          </a:prstGeom>
        </p:spPr>
      </p:pic>
      <p:grpSp>
        <p:nvGrpSpPr>
          <p:cNvPr id="17" name="object 7">
            <a:extLst>
              <a:ext uri="{FF2B5EF4-FFF2-40B4-BE49-F238E27FC236}">
                <a16:creationId xmlns:a16="http://schemas.microsoft.com/office/drawing/2014/main" xmlns="" id="{E4C79E9C-3F73-BC46-9840-8948E9A1D4A6}"/>
              </a:ext>
            </a:extLst>
          </p:cNvPr>
          <p:cNvGrpSpPr/>
          <p:nvPr/>
        </p:nvGrpSpPr>
        <p:grpSpPr>
          <a:xfrm>
            <a:off x="258625" y="4582794"/>
            <a:ext cx="6944995" cy="1991968"/>
            <a:chOff x="60960" y="4561459"/>
            <a:chExt cx="6944995" cy="2244725"/>
          </a:xfrm>
        </p:grpSpPr>
        <p:pic>
          <p:nvPicPr>
            <p:cNvPr id="19" name="object 8">
              <a:extLst>
                <a:ext uri="{FF2B5EF4-FFF2-40B4-BE49-F238E27FC236}">
                  <a16:creationId xmlns:a16="http://schemas.microsoft.com/office/drawing/2014/main" xmlns="" id="{DDAEC74B-D7D2-7545-A64B-4E81845BEA03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74113" y="4588002"/>
              <a:ext cx="245618" cy="233806"/>
            </a:xfrm>
            <a:prstGeom prst="rect">
              <a:avLst/>
            </a:prstGeom>
          </p:spPr>
        </p:pic>
        <p:sp>
          <p:nvSpPr>
            <p:cNvPr id="20" name="object 9">
              <a:extLst>
                <a:ext uri="{FF2B5EF4-FFF2-40B4-BE49-F238E27FC236}">
                  <a16:creationId xmlns:a16="http://schemas.microsoft.com/office/drawing/2014/main" xmlns="" id="{6FCBEC9F-89E0-1F44-AD99-F9A17F6A791A}"/>
                </a:ext>
              </a:extLst>
            </p:cNvPr>
            <p:cNvSpPr/>
            <p:nvPr/>
          </p:nvSpPr>
          <p:spPr>
            <a:xfrm>
              <a:off x="2904490" y="4561459"/>
              <a:ext cx="3093720" cy="265430"/>
            </a:xfrm>
            <a:custGeom>
              <a:avLst/>
              <a:gdLst/>
              <a:ahLst/>
              <a:cxnLst/>
              <a:rect l="l" t="t" r="r" b="b"/>
              <a:pathLst>
                <a:path w="3093720" h="265429">
                  <a:moveTo>
                    <a:pt x="268351" y="32639"/>
                  </a:moveTo>
                  <a:lnTo>
                    <a:pt x="141224" y="45720"/>
                  </a:lnTo>
                  <a:lnTo>
                    <a:pt x="161696" y="77914"/>
                  </a:lnTo>
                  <a:lnTo>
                    <a:pt x="0" y="180594"/>
                  </a:lnTo>
                  <a:lnTo>
                    <a:pt x="20320" y="212725"/>
                  </a:lnTo>
                  <a:lnTo>
                    <a:pt x="182143" y="110045"/>
                  </a:lnTo>
                  <a:lnTo>
                    <a:pt x="202565" y="142113"/>
                  </a:lnTo>
                  <a:lnTo>
                    <a:pt x="247281" y="67691"/>
                  </a:lnTo>
                  <a:lnTo>
                    <a:pt x="268351" y="32639"/>
                  </a:lnTo>
                  <a:close/>
                </a:path>
                <a:path w="3093720" h="265429">
                  <a:moveTo>
                    <a:pt x="3093466" y="26543"/>
                  </a:moveTo>
                  <a:lnTo>
                    <a:pt x="2968498" y="0"/>
                  </a:lnTo>
                  <a:lnTo>
                    <a:pt x="2978061" y="36906"/>
                  </a:lnTo>
                  <a:lnTo>
                    <a:pt x="2242566" y="228092"/>
                  </a:lnTo>
                  <a:lnTo>
                    <a:pt x="2252218" y="264922"/>
                  </a:lnTo>
                  <a:lnTo>
                    <a:pt x="2987624" y="73761"/>
                  </a:lnTo>
                  <a:lnTo>
                    <a:pt x="2997200" y="110617"/>
                  </a:lnTo>
                  <a:lnTo>
                    <a:pt x="3087065" y="32131"/>
                  </a:lnTo>
                  <a:lnTo>
                    <a:pt x="3093466" y="26543"/>
                  </a:lnTo>
                  <a:close/>
                </a:path>
              </a:pathLst>
            </a:custGeom>
            <a:solidFill>
              <a:srgbClr val="AE17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10">
              <a:extLst>
                <a:ext uri="{FF2B5EF4-FFF2-40B4-BE49-F238E27FC236}">
                  <a16:creationId xmlns:a16="http://schemas.microsoft.com/office/drawing/2014/main" xmlns="" id="{32145FA8-B85A-8F40-9527-2B1A11A65C9A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960" y="6358126"/>
              <a:ext cx="5963412" cy="448056"/>
            </a:xfrm>
            <a:prstGeom prst="rect">
              <a:avLst/>
            </a:prstGeom>
          </p:spPr>
        </p:pic>
        <p:sp>
          <p:nvSpPr>
            <p:cNvPr id="23" name="object 11">
              <a:extLst>
                <a:ext uri="{FF2B5EF4-FFF2-40B4-BE49-F238E27FC236}">
                  <a16:creationId xmlns:a16="http://schemas.microsoft.com/office/drawing/2014/main" xmlns="" id="{E4681E1B-8BFC-ED41-AB92-E4A2575B5CAA}"/>
                </a:ext>
              </a:extLst>
            </p:cNvPr>
            <p:cNvSpPr/>
            <p:nvPr/>
          </p:nvSpPr>
          <p:spPr>
            <a:xfrm>
              <a:off x="5985129" y="6137211"/>
              <a:ext cx="1021080" cy="490855"/>
            </a:xfrm>
            <a:custGeom>
              <a:avLst/>
              <a:gdLst/>
              <a:ahLst/>
              <a:cxnLst/>
              <a:rect l="l" t="t" r="r" b="b"/>
              <a:pathLst>
                <a:path w="1021079" h="490854">
                  <a:moveTo>
                    <a:pt x="908936" y="34555"/>
                  </a:moveTo>
                  <a:lnTo>
                    <a:pt x="0" y="456158"/>
                  </a:lnTo>
                  <a:lnTo>
                    <a:pt x="16001" y="490715"/>
                  </a:lnTo>
                  <a:lnTo>
                    <a:pt x="924941" y="69123"/>
                  </a:lnTo>
                  <a:lnTo>
                    <a:pt x="908936" y="34555"/>
                  </a:lnTo>
                  <a:close/>
                </a:path>
                <a:path w="1021079" h="490854">
                  <a:moveTo>
                    <a:pt x="1002407" y="26542"/>
                  </a:moveTo>
                  <a:lnTo>
                    <a:pt x="926211" y="26542"/>
                  </a:lnTo>
                  <a:lnTo>
                    <a:pt x="942213" y="61112"/>
                  </a:lnTo>
                  <a:lnTo>
                    <a:pt x="924941" y="69123"/>
                  </a:lnTo>
                  <a:lnTo>
                    <a:pt x="940943" y="103682"/>
                  </a:lnTo>
                  <a:lnTo>
                    <a:pt x="1002407" y="26542"/>
                  </a:lnTo>
                  <a:close/>
                </a:path>
                <a:path w="1021079" h="490854">
                  <a:moveTo>
                    <a:pt x="926211" y="26542"/>
                  </a:moveTo>
                  <a:lnTo>
                    <a:pt x="908936" y="34555"/>
                  </a:lnTo>
                  <a:lnTo>
                    <a:pt x="924941" y="69123"/>
                  </a:lnTo>
                  <a:lnTo>
                    <a:pt x="942213" y="61112"/>
                  </a:lnTo>
                  <a:lnTo>
                    <a:pt x="926211" y="26542"/>
                  </a:lnTo>
                  <a:close/>
                </a:path>
                <a:path w="1021079" h="490854">
                  <a:moveTo>
                    <a:pt x="892937" y="0"/>
                  </a:moveTo>
                  <a:lnTo>
                    <a:pt x="908936" y="34555"/>
                  </a:lnTo>
                  <a:lnTo>
                    <a:pt x="926211" y="26542"/>
                  </a:lnTo>
                  <a:lnTo>
                    <a:pt x="1002407" y="26542"/>
                  </a:lnTo>
                  <a:lnTo>
                    <a:pt x="1020572" y="3746"/>
                  </a:lnTo>
                  <a:lnTo>
                    <a:pt x="892937" y="0"/>
                  </a:lnTo>
                  <a:close/>
                </a:path>
              </a:pathLst>
            </a:custGeom>
            <a:solidFill>
              <a:srgbClr val="AE17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12">
            <a:extLst>
              <a:ext uri="{FF2B5EF4-FFF2-40B4-BE49-F238E27FC236}">
                <a16:creationId xmlns:a16="http://schemas.microsoft.com/office/drawing/2014/main" xmlns="" id="{7017950D-C936-DF48-BECB-86B26897C888}"/>
              </a:ext>
            </a:extLst>
          </p:cNvPr>
          <p:cNvSpPr txBox="1"/>
          <p:nvPr/>
        </p:nvSpPr>
        <p:spPr>
          <a:xfrm>
            <a:off x="7307886" y="5598009"/>
            <a:ext cx="18878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AE173A"/>
                </a:solidFill>
                <a:latin typeface="Calibri"/>
                <a:cs typeface="Calibri"/>
              </a:rPr>
              <a:t>Thématiques </a:t>
            </a:r>
            <a:r>
              <a:rPr sz="1800" b="1" dirty="0">
                <a:solidFill>
                  <a:srgbClr val="AE173A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AE173A"/>
                </a:solidFill>
                <a:latin typeface="Calibri"/>
                <a:cs typeface="Calibri"/>
              </a:rPr>
              <a:t>émergentes</a:t>
            </a:r>
            <a:r>
              <a:rPr sz="1800" b="1" spc="-70" dirty="0">
                <a:solidFill>
                  <a:srgbClr val="AE173A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AE173A"/>
                </a:solidFill>
                <a:latin typeface="Calibri"/>
                <a:cs typeface="Calibri"/>
              </a:rPr>
              <a:t>(SciVal)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8248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0170" y="141632"/>
            <a:ext cx="722183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fr-FR" sz="3200" b="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Topics</a:t>
            </a:r>
            <a:r>
              <a:rPr lang="fr-FR" sz="3200" b="0" spc="-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d’un</a:t>
            </a:r>
            <a:r>
              <a:rPr lang="fr-FR" sz="3200" b="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auteur</a:t>
            </a:r>
            <a:endParaRPr lang="fr-FR" sz="32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84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bject 16">
            <a:extLst>
              <a:ext uri="{FF2B5EF4-FFF2-40B4-BE49-F238E27FC236}">
                <a16:creationId xmlns:a16="http://schemas.microsoft.com/office/drawing/2014/main" xmlns="" id="{09BC4A49-50E7-4F42-A391-EB7F74B1FE53}"/>
              </a:ext>
            </a:extLst>
          </p:cNvPr>
          <p:cNvSpPr txBox="1"/>
          <p:nvPr/>
        </p:nvSpPr>
        <p:spPr>
          <a:xfrm>
            <a:off x="453848" y="2484446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xmlns="" id="{35CDD541-6464-1342-B84D-DE3C40FE1FB6}"/>
              </a:ext>
            </a:extLst>
          </p:cNvPr>
          <p:cNvSpPr txBox="1"/>
          <p:nvPr/>
        </p:nvSpPr>
        <p:spPr>
          <a:xfrm>
            <a:off x="684886" y="3538800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8">
            <a:extLst>
              <a:ext uri="{FF2B5EF4-FFF2-40B4-BE49-F238E27FC236}">
                <a16:creationId xmlns:a16="http://schemas.microsoft.com/office/drawing/2014/main" xmlns="" id="{39A3DBC0-409B-054B-A580-C4F6A7CE9C00}"/>
              </a:ext>
            </a:extLst>
          </p:cNvPr>
          <p:cNvSpPr txBox="1"/>
          <p:nvPr/>
        </p:nvSpPr>
        <p:spPr>
          <a:xfrm>
            <a:off x="464820" y="4248603"/>
            <a:ext cx="1120775" cy="128333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280"/>
              </a:spcBef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Penser aux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 s</a:t>
            </a:r>
            <a:r>
              <a:rPr sz="1500" b="1" spc="-6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mes,  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génériques, </a:t>
            </a:r>
            <a:r>
              <a:rPr sz="1500" b="1" spc="-4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spécifiques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8" name="object 16">
            <a:extLst>
              <a:ext uri="{FF2B5EF4-FFF2-40B4-BE49-F238E27FC236}">
                <a16:creationId xmlns:a16="http://schemas.microsoft.com/office/drawing/2014/main" xmlns="" id="{C56D9F53-41C5-CE41-8A72-E6608709AE6E}"/>
              </a:ext>
            </a:extLst>
          </p:cNvPr>
          <p:cNvSpPr txBox="1"/>
          <p:nvPr/>
        </p:nvSpPr>
        <p:spPr>
          <a:xfrm>
            <a:off x="328374" y="2419800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32" name="object 22">
            <a:extLst>
              <a:ext uri="{FF2B5EF4-FFF2-40B4-BE49-F238E27FC236}">
                <a16:creationId xmlns:a16="http://schemas.microsoft.com/office/drawing/2014/main" xmlns="" id="{89CDAD9F-7F2F-F041-8247-C3AB2A9C1214}"/>
              </a:ext>
            </a:extLst>
          </p:cNvPr>
          <p:cNvSpPr txBox="1"/>
          <p:nvPr/>
        </p:nvSpPr>
        <p:spPr>
          <a:xfrm>
            <a:off x="559412" y="3474154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4" name="object 3">
            <a:extLst>
              <a:ext uri="{FF2B5EF4-FFF2-40B4-BE49-F238E27FC236}">
                <a16:creationId xmlns:a16="http://schemas.microsoft.com/office/drawing/2014/main" xmlns="" id="{C8F9658E-2AAC-CE4D-A071-E7421CDBAEAB}"/>
              </a:ext>
            </a:extLst>
          </p:cNvPr>
          <p:cNvGrpSpPr/>
          <p:nvPr/>
        </p:nvGrpSpPr>
        <p:grpSpPr>
          <a:xfrm>
            <a:off x="208915" y="1627523"/>
            <a:ext cx="8935085" cy="3270408"/>
            <a:chOff x="209431" y="1376933"/>
            <a:chExt cx="8935085" cy="3786504"/>
          </a:xfrm>
        </p:grpSpPr>
        <p:pic>
          <p:nvPicPr>
            <p:cNvPr id="15" name="object 4">
              <a:extLst>
                <a:ext uri="{FF2B5EF4-FFF2-40B4-BE49-F238E27FC236}">
                  <a16:creationId xmlns:a16="http://schemas.microsoft.com/office/drawing/2014/main" xmlns="" id="{2E6AD96A-B80C-1F4D-A8B7-CBF4785F1501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431" y="1700783"/>
              <a:ext cx="8637388" cy="3439667"/>
            </a:xfrm>
            <a:prstGeom prst="rect">
              <a:avLst/>
            </a:prstGeom>
          </p:spPr>
        </p:pic>
        <p:sp>
          <p:nvSpPr>
            <p:cNvPr id="16" name="object 5">
              <a:extLst>
                <a:ext uri="{FF2B5EF4-FFF2-40B4-BE49-F238E27FC236}">
                  <a16:creationId xmlns:a16="http://schemas.microsoft.com/office/drawing/2014/main" xmlns="" id="{24F0CC32-5BE4-BE47-A076-7302219C581A}"/>
                </a:ext>
              </a:extLst>
            </p:cNvPr>
            <p:cNvSpPr/>
            <p:nvPr/>
          </p:nvSpPr>
          <p:spPr>
            <a:xfrm>
              <a:off x="6693154" y="1376933"/>
              <a:ext cx="344170" cy="807720"/>
            </a:xfrm>
            <a:custGeom>
              <a:avLst/>
              <a:gdLst/>
              <a:ahLst/>
              <a:cxnLst/>
              <a:rect l="l" t="t" r="r" b="b"/>
              <a:pathLst>
                <a:path w="344170" h="807719">
                  <a:moveTo>
                    <a:pt x="273184" y="99385"/>
                  </a:moveTo>
                  <a:lnTo>
                    <a:pt x="0" y="793368"/>
                  </a:lnTo>
                  <a:lnTo>
                    <a:pt x="35560" y="807212"/>
                  </a:lnTo>
                  <a:lnTo>
                    <a:pt x="308639" y="113304"/>
                  </a:lnTo>
                  <a:lnTo>
                    <a:pt x="273184" y="99385"/>
                  </a:lnTo>
                  <a:close/>
                </a:path>
                <a:path w="344170" h="807719">
                  <a:moveTo>
                    <a:pt x="340120" y="81661"/>
                  </a:moveTo>
                  <a:lnTo>
                    <a:pt x="280162" y="81661"/>
                  </a:lnTo>
                  <a:lnTo>
                    <a:pt x="315595" y="95630"/>
                  </a:lnTo>
                  <a:lnTo>
                    <a:pt x="308639" y="113304"/>
                  </a:lnTo>
                  <a:lnTo>
                    <a:pt x="344170" y="127253"/>
                  </a:lnTo>
                  <a:lnTo>
                    <a:pt x="340120" y="81661"/>
                  </a:lnTo>
                  <a:close/>
                </a:path>
                <a:path w="344170" h="807719">
                  <a:moveTo>
                    <a:pt x="280162" y="81661"/>
                  </a:moveTo>
                  <a:lnTo>
                    <a:pt x="273184" y="99385"/>
                  </a:lnTo>
                  <a:lnTo>
                    <a:pt x="308639" y="113304"/>
                  </a:lnTo>
                  <a:lnTo>
                    <a:pt x="315595" y="95630"/>
                  </a:lnTo>
                  <a:lnTo>
                    <a:pt x="280162" y="81661"/>
                  </a:lnTo>
                  <a:close/>
                </a:path>
                <a:path w="344170" h="807719">
                  <a:moveTo>
                    <a:pt x="332867" y="0"/>
                  </a:moveTo>
                  <a:lnTo>
                    <a:pt x="237744" y="85470"/>
                  </a:lnTo>
                  <a:lnTo>
                    <a:pt x="273184" y="99385"/>
                  </a:lnTo>
                  <a:lnTo>
                    <a:pt x="280162" y="81661"/>
                  </a:lnTo>
                  <a:lnTo>
                    <a:pt x="340120" y="81661"/>
                  </a:lnTo>
                  <a:lnTo>
                    <a:pt x="332867" y="0"/>
                  </a:lnTo>
                  <a:close/>
                </a:path>
              </a:pathLst>
            </a:custGeom>
            <a:solidFill>
              <a:srgbClr val="AE17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6">
              <a:extLst>
                <a:ext uri="{FF2B5EF4-FFF2-40B4-BE49-F238E27FC236}">
                  <a16:creationId xmlns:a16="http://schemas.microsoft.com/office/drawing/2014/main" xmlns="" id="{0FD2EE11-FDA3-D043-8A91-153194C42A3F}"/>
                </a:ext>
              </a:extLst>
            </p:cNvPr>
            <p:cNvSpPr/>
            <p:nvPr/>
          </p:nvSpPr>
          <p:spPr>
            <a:xfrm>
              <a:off x="5664707" y="3994404"/>
              <a:ext cx="3479800" cy="1169035"/>
            </a:xfrm>
            <a:custGeom>
              <a:avLst/>
              <a:gdLst/>
              <a:ahLst/>
              <a:cxnLst/>
              <a:rect l="l" t="t" r="r" b="b"/>
              <a:pathLst>
                <a:path w="3479800" h="1169035">
                  <a:moveTo>
                    <a:pt x="3479291" y="0"/>
                  </a:moveTo>
                  <a:lnTo>
                    <a:pt x="0" y="0"/>
                  </a:lnTo>
                  <a:lnTo>
                    <a:pt x="0" y="1168908"/>
                  </a:lnTo>
                  <a:lnTo>
                    <a:pt x="3479291" y="1168908"/>
                  </a:lnTo>
                  <a:lnTo>
                    <a:pt x="347929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7">
            <a:extLst>
              <a:ext uri="{FF2B5EF4-FFF2-40B4-BE49-F238E27FC236}">
                <a16:creationId xmlns:a16="http://schemas.microsoft.com/office/drawing/2014/main" xmlns="" id="{6E264C13-0962-1145-80D8-CEBE841B2FE0}"/>
              </a:ext>
            </a:extLst>
          </p:cNvPr>
          <p:cNvSpPr/>
          <p:nvPr/>
        </p:nvSpPr>
        <p:spPr>
          <a:xfrm>
            <a:off x="5215628" y="732270"/>
            <a:ext cx="3642360" cy="1037473"/>
          </a:xfrm>
          <a:custGeom>
            <a:avLst/>
            <a:gdLst/>
            <a:ahLst/>
            <a:cxnLst/>
            <a:rect l="l" t="t" r="r" b="b"/>
            <a:pathLst>
              <a:path w="3642359" h="1169035">
                <a:moveTo>
                  <a:pt x="3642360" y="0"/>
                </a:moveTo>
                <a:lnTo>
                  <a:pt x="0" y="0"/>
                </a:lnTo>
                <a:lnTo>
                  <a:pt x="0" y="1168907"/>
                </a:lnTo>
                <a:lnTo>
                  <a:pt x="3642360" y="1168907"/>
                </a:lnTo>
                <a:lnTo>
                  <a:pt x="364236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9">
            <a:extLst>
              <a:ext uri="{FF2B5EF4-FFF2-40B4-BE49-F238E27FC236}">
                <a16:creationId xmlns:a16="http://schemas.microsoft.com/office/drawing/2014/main" xmlns="" id="{FE0D2471-B153-324C-988D-F428CE4D45E7}"/>
              </a:ext>
            </a:extLst>
          </p:cNvPr>
          <p:cNvSpPr txBox="1"/>
          <p:nvPr/>
        </p:nvSpPr>
        <p:spPr>
          <a:xfrm>
            <a:off x="5684004" y="3750615"/>
            <a:ext cx="3459479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2390" marR="116839" algn="just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AE173A"/>
                </a:solidFill>
                <a:latin typeface="Calibri"/>
                <a:cs typeface="Calibri"/>
              </a:rPr>
              <a:t>Prominence 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 un indicateur qui montre l'élan actuel d'un sujet. Il est calculé en pondérant 3 métriques pour les articles regroupés dans un sujet : nombre de citations, vues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Scopus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CiteScore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moyen.</a:t>
            </a:r>
            <a:endParaRPr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object 10">
            <a:extLst>
              <a:ext uri="{FF2B5EF4-FFF2-40B4-BE49-F238E27FC236}">
                <a16:creationId xmlns:a16="http://schemas.microsoft.com/office/drawing/2014/main" xmlns="" id="{EFA845DA-81EB-3C4F-B8D3-B0FEFA1D7BC0}"/>
              </a:ext>
            </a:extLst>
          </p:cNvPr>
          <p:cNvGrpSpPr/>
          <p:nvPr/>
        </p:nvGrpSpPr>
        <p:grpSpPr>
          <a:xfrm>
            <a:off x="80256" y="2281733"/>
            <a:ext cx="7787005" cy="4053204"/>
            <a:chOff x="80772" y="2547239"/>
            <a:chExt cx="7787005" cy="4053204"/>
          </a:xfrm>
        </p:grpSpPr>
        <p:sp>
          <p:nvSpPr>
            <p:cNvPr id="23" name="object 11">
              <a:extLst>
                <a:ext uri="{FF2B5EF4-FFF2-40B4-BE49-F238E27FC236}">
                  <a16:creationId xmlns:a16="http://schemas.microsoft.com/office/drawing/2014/main" xmlns="" id="{71D9CBED-6774-8241-9C73-878522FBDF87}"/>
                </a:ext>
              </a:extLst>
            </p:cNvPr>
            <p:cNvSpPr/>
            <p:nvPr/>
          </p:nvSpPr>
          <p:spPr>
            <a:xfrm>
              <a:off x="7175753" y="2547239"/>
              <a:ext cx="692150" cy="1212215"/>
            </a:xfrm>
            <a:custGeom>
              <a:avLst/>
              <a:gdLst/>
              <a:ahLst/>
              <a:cxnLst/>
              <a:rect l="l" t="t" r="r" b="b"/>
              <a:pathLst>
                <a:path w="692150" h="1212214">
                  <a:moveTo>
                    <a:pt x="6096" y="1084580"/>
                  </a:moveTo>
                  <a:lnTo>
                    <a:pt x="0" y="1212215"/>
                  </a:lnTo>
                  <a:lnTo>
                    <a:pt x="105791" y="1140460"/>
                  </a:lnTo>
                  <a:lnTo>
                    <a:pt x="102165" y="1138428"/>
                  </a:lnTo>
                  <a:lnTo>
                    <a:pt x="63246" y="1138428"/>
                  </a:lnTo>
                  <a:lnTo>
                    <a:pt x="29972" y="1119759"/>
                  </a:lnTo>
                  <a:lnTo>
                    <a:pt x="39279" y="1103179"/>
                  </a:lnTo>
                  <a:lnTo>
                    <a:pt x="6096" y="1084580"/>
                  </a:lnTo>
                  <a:close/>
                </a:path>
                <a:path w="692150" h="1212214">
                  <a:moveTo>
                    <a:pt x="39279" y="1103179"/>
                  </a:moveTo>
                  <a:lnTo>
                    <a:pt x="29972" y="1119759"/>
                  </a:lnTo>
                  <a:lnTo>
                    <a:pt x="63246" y="1138428"/>
                  </a:lnTo>
                  <a:lnTo>
                    <a:pt x="72559" y="1121833"/>
                  </a:lnTo>
                  <a:lnTo>
                    <a:pt x="39279" y="1103179"/>
                  </a:lnTo>
                  <a:close/>
                </a:path>
                <a:path w="692150" h="1212214">
                  <a:moveTo>
                    <a:pt x="72559" y="1121833"/>
                  </a:moveTo>
                  <a:lnTo>
                    <a:pt x="63246" y="1138428"/>
                  </a:lnTo>
                  <a:lnTo>
                    <a:pt x="102165" y="1138428"/>
                  </a:lnTo>
                  <a:lnTo>
                    <a:pt x="72559" y="1121833"/>
                  </a:lnTo>
                  <a:close/>
                </a:path>
                <a:path w="692150" h="1212214">
                  <a:moveTo>
                    <a:pt x="658622" y="0"/>
                  </a:moveTo>
                  <a:lnTo>
                    <a:pt x="39279" y="1103179"/>
                  </a:lnTo>
                  <a:lnTo>
                    <a:pt x="72559" y="1121833"/>
                  </a:lnTo>
                  <a:lnTo>
                    <a:pt x="691769" y="18541"/>
                  </a:lnTo>
                  <a:lnTo>
                    <a:pt x="658622" y="0"/>
                  </a:lnTo>
                  <a:close/>
                </a:path>
              </a:pathLst>
            </a:custGeom>
            <a:solidFill>
              <a:srgbClr val="AE17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12">
              <a:extLst>
                <a:ext uri="{FF2B5EF4-FFF2-40B4-BE49-F238E27FC236}">
                  <a16:creationId xmlns:a16="http://schemas.microsoft.com/office/drawing/2014/main" xmlns="" id="{2CF9D811-F44F-C84D-B261-776574764510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584" y="4023360"/>
              <a:ext cx="5564124" cy="2557272"/>
            </a:xfrm>
            <a:prstGeom prst="rect">
              <a:avLst/>
            </a:prstGeom>
          </p:spPr>
        </p:pic>
        <p:sp>
          <p:nvSpPr>
            <p:cNvPr id="26" name="object 13">
              <a:extLst>
                <a:ext uri="{FF2B5EF4-FFF2-40B4-BE49-F238E27FC236}">
                  <a16:creationId xmlns:a16="http://schemas.microsoft.com/office/drawing/2014/main" xmlns="" id="{83E01B36-7EC1-6B4C-9448-9F4D9E41F27D}"/>
                </a:ext>
              </a:extLst>
            </p:cNvPr>
            <p:cNvSpPr/>
            <p:nvPr/>
          </p:nvSpPr>
          <p:spPr>
            <a:xfrm>
              <a:off x="90678" y="4013454"/>
              <a:ext cx="5584190" cy="2577465"/>
            </a:xfrm>
            <a:custGeom>
              <a:avLst/>
              <a:gdLst/>
              <a:ahLst/>
              <a:cxnLst/>
              <a:rect l="l" t="t" r="r" b="b"/>
              <a:pathLst>
                <a:path w="5584190" h="2577465">
                  <a:moveTo>
                    <a:pt x="0" y="2577084"/>
                  </a:moveTo>
                  <a:lnTo>
                    <a:pt x="5583936" y="2577084"/>
                  </a:lnTo>
                  <a:lnTo>
                    <a:pt x="5583936" y="0"/>
                  </a:lnTo>
                  <a:lnTo>
                    <a:pt x="0" y="0"/>
                  </a:lnTo>
                  <a:lnTo>
                    <a:pt x="0" y="2577084"/>
                  </a:lnTo>
                  <a:close/>
                </a:path>
              </a:pathLst>
            </a:custGeom>
            <a:ln w="198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8">
            <a:extLst>
              <a:ext uri="{FF2B5EF4-FFF2-40B4-BE49-F238E27FC236}">
                <a16:creationId xmlns:a16="http://schemas.microsoft.com/office/drawing/2014/main" xmlns="" id="{9E5B6168-48BB-4A4B-BB6B-C93323F33794}"/>
              </a:ext>
            </a:extLst>
          </p:cNvPr>
          <p:cNvSpPr txBox="1"/>
          <p:nvPr/>
        </p:nvSpPr>
        <p:spPr>
          <a:xfrm>
            <a:off x="5383467" y="711312"/>
            <a:ext cx="3441065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 dirty="0">
                <a:solidFill>
                  <a:srgbClr val="AE173A"/>
                </a:solidFill>
                <a:latin typeface="Calibri"/>
                <a:cs typeface="Calibri"/>
              </a:rPr>
              <a:t>Topic </a:t>
            </a:r>
            <a:r>
              <a:rPr sz="1400" b="1" spc="-10" dirty="0">
                <a:solidFill>
                  <a:srgbClr val="AE173A"/>
                </a:solidFill>
                <a:latin typeface="Calibri"/>
                <a:cs typeface="Calibri"/>
              </a:rPr>
              <a:t>Field-Weighted</a:t>
            </a:r>
            <a:r>
              <a:rPr sz="1400" b="1" spc="-45" dirty="0">
                <a:solidFill>
                  <a:srgbClr val="AE173A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AE173A"/>
                </a:solidFill>
                <a:latin typeface="Calibri"/>
                <a:cs typeface="Calibri"/>
              </a:rPr>
              <a:t>Citation</a:t>
            </a:r>
            <a:r>
              <a:rPr sz="1400" b="1" spc="-20" dirty="0">
                <a:solidFill>
                  <a:srgbClr val="AE173A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AE173A"/>
                </a:solidFill>
                <a:latin typeface="Calibri"/>
                <a:cs typeface="Calibri"/>
              </a:rPr>
              <a:t>Impact</a:t>
            </a:r>
            <a:endParaRPr sz="1400" dirty="0">
              <a:latin typeface="Calibri"/>
              <a:cs typeface="Calibri"/>
            </a:endParaRPr>
          </a:p>
          <a:p>
            <a:pPr marL="12700" marR="5080" algn="just">
              <a:lnSpc>
                <a:spcPct val="100000"/>
              </a:lnSpc>
            </a:pPr>
            <a:r>
              <a:rPr lang="fr-FR" sz="1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Montre dans quelle mesure les documents du sujet sont cités par rapport à des documents similaires. Une valeur supérieure à 1,00 signifie que les documents sont plus cités que prévu.</a:t>
            </a:r>
            <a:r>
              <a:rPr sz="1400" spc="-10" dirty="0">
                <a:latin typeface="Calibri"/>
                <a:cs typeface="Calibri"/>
              </a:rPr>
              <a:t>.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42456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5400" y="141632"/>
            <a:ext cx="7086600" cy="4930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31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Profil 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85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bject 16">
            <a:extLst>
              <a:ext uri="{FF2B5EF4-FFF2-40B4-BE49-F238E27FC236}">
                <a16:creationId xmlns:a16="http://schemas.microsoft.com/office/drawing/2014/main" xmlns="" id="{09BC4A49-50E7-4F42-A391-EB7F74B1FE53}"/>
              </a:ext>
            </a:extLst>
          </p:cNvPr>
          <p:cNvSpPr txBox="1"/>
          <p:nvPr/>
        </p:nvSpPr>
        <p:spPr>
          <a:xfrm>
            <a:off x="453848" y="2484446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xmlns="" id="{35CDD541-6464-1342-B84D-DE3C40FE1FB6}"/>
              </a:ext>
            </a:extLst>
          </p:cNvPr>
          <p:cNvSpPr txBox="1"/>
          <p:nvPr/>
        </p:nvSpPr>
        <p:spPr>
          <a:xfrm>
            <a:off x="684886" y="3538800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8">
            <a:extLst>
              <a:ext uri="{FF2B5EF4-FFF2-40B4-BE49-F238E27FC236}">
                <a16:creationId xmlns:a16="http://schemas.microsoft.com/office/drawing/2014/main" xmlns="" id="{39A3DBC0-409B-054B-A580-C4F6A7CE9C00}"/>
              </a:ext>
            </a:extLst>
          </p:cNvPr>
          <p:cNvSpPr txBox="1"/>
          <p:nvPr/>
        </p:nvSpPr>
        <p:spPr>
          <a:xfrm>
            <a:off x="464820" y="4248603"/>
            <a:ext cx="1120775" cy="128333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280"/>
              </a:spcBef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Penser aux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 s</a:t>
            </a:r>
            <a:r>
              <a:rPr sz="1500" b="1" spc="-6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mes,  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génériques, </a:t>
            </a:r>
            <a:r>
              <a:rPr sz="1500" b="1" spc="-4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spécifiques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8" name="object 16">
            <a:extLst>
              <a:ext uri="{FF2B5EF4-FFF2-40B4-BE49-F238E27FC236}">
                <a16:creationId xmlns:a16="http://schemas.microsoft.com/office/drawing/2014/main" xmlns="" id="{C56D9F53-41C5-CE41-8A72-E6608709AE6E}"/>
              </a:ext>
            </a:extLst>
          </p:cNvPr>
          <p:cNvSpPr txBox="1"/>
          <p:nvPr/>
        </p:nvSpPr>
        <p:spPr>
          <a:xfrm>
            <a:off x="328374" y="2419800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32" name="object 22">
            <a:extLst>
              <a:ext uri="{FF2B5EF4-FFF2-40B4-BE49-F238E27FC236}">
                <a16:creationId xmlns:a16="http://schemas.microsoft.com/office/drawing/2014/main" xmlns="" id="{89CDAD9F-7F2F-F041-8247-C3AB2A9C1214}"/>
              </a:ext>
            </a:extLst>
          </p:cNvPr>
          <p:cNvSpPr txBox="1"/>
          <p:nvPr/>
        </p:nvSpPr>
        <p:spPr>
          <a:xfrm>
            <a:off x="559412" y="3474154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xmlns="" id="{690AAE6A-7FF2-E341-8E22-0A713C42C19E}"/>
              </a:ext>
            </a:extLst>
          </p:cNvPr>
          <p:cNvSpPr txBox="1">
            <a:spLocks/>
          </p:cNvSpPr>
          <p:nvPr/>
        </p:nvSpPr>
        <p:spPr>
          <a:xfrm>
            <a:off x="328374" y="1113093"/>
            <a:ext cx="2162810" cy="6277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kern="0" spc="-5" dirty="0"/>
              <a:t>Auteur</a:t>
            </a:r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xmlns="" id="{0D316476-121E-6C41-88BD-A2E56B262CC0}"/>
              </a:ext>
            </a:extLst>
          </p:cNvPr>
          <p:cNvSpPr txBox="1"/>
          <p:nvPr/>
        </p:nvSpPr>
        <p:spPr>
          <a:xfrm>
            <a:off x="328374" y="1759268"/>
            <a:ext cx="8487252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276225" indent="-228600">
              <a:lnSpc>
                <a:spcPct val="100000"/>
              </a:lnSpc>
              <a:spcBef>
                <a:spcPts val="100"/>
              </a:spcBef>
              <a:buClr>
                <a:srgbClr val="003E20"/>
              </a:buClr>
              <a:buSzPct val="130555"/>
              <a:buFont typeface="Wingdings"/>
              <a:buChar char=""/>
              <a:tabLst>
                <a:tab pos="241300" algn="l"/>
              </a:tabLst>
            </a:pP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Scopus</a:t>
            </a:r>
            <a:r>
              <a:rPr sz="2000" spc="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crée automatiquement</a:t>
            </a:r>
            <a:r>
              <a:rPr sz="2000" spc="3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 profil</a:t>
            </a:r>
            <a:r>
              <a:rPr sz="2000" spc="2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auteur</a:t>
            </a:r>
            <a:r>
              <a:rPr sz="2000" spc="1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à</a:t>
            </a:r>
            <a:r>
              <a:rPr sz="2000" spc="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partir</a:t>
            </a:r>
            <a:r>
              <a:rPr sz="2000" spc="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</a:t>
            </a:r>
            <a:r>
              <a:rPr sz="20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moment</a:t>
            </a:r>
            <a:r>
              <a:rPr sz="2000" spc="2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où</a:t>
            </a:r>
            <a:r>
              <a:rPr sz="20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</a:t>
            </a:r>
            <a:r>
              <a:rPr sz="2000" spc="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2000" spc="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sz="2000" spc="-484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une</a:t>
            </a:r>
            <a:r>
              <a:rPr sz="20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publication</a:t>
            </a:r>
            <a:r>
              <a:rPr sz="2000" spc="2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l’auteur</a:t>
            </a:r>
            <a:r>
              <a:rPr sz="2000" spc="2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dans</a:t>
            </a:r>
            <a:r>
              <a:rPr sz="2000" spc="-5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Scopus.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03E20"/>
              </a:buClr>
              <a:buFont typeface="Wingdings"/>
              <a:buChar char=""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marR="908685" indent="-228600">
              <a:lnSpc>
                <a:spcPct val="100000"/>
              </a:lnSpc>
              <a:buClr>
                <a:srgbClr val="003E20"/>
              </a:buClr>
              <a:buSzPct val="130555"/>
              <a:buFont typeface="Wingdings"/>
              <a:buChar char=""/>
              <a:tabLst>
                <a:tab pos="241300" algn="l"/>
              </a:tabLst>
            </a:pPr>
            <a:r>
              <a:rPr sz="20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</a:t>
            </a:r>
            <a:r>
              <a:rPr sz="2000" spc="-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algorithme</a:t>
            </a:r>
            <a:r>
              <a:rPr sz="2000" spc="3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permet</a:t>
            </a:r>
            <a:r>
              <a:rPr sz="2000" spc="1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2000" spc="1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distinguer</a:t>
            </a:r>
            <a:r>
              <a:rPr sz="2000" spc="2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</a:t>
            </a:r>
            <a:r>
              <a:rPr sz="2000" spc="2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homonymes.</a:t>
            </a:r>
            <a:r>
              <a:rPr sz="2000" spc="5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est</a:t>
            </a:r>
            <a:r>
              <a:rPr sz="2000" spc="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parfois </a:t>
            </a:r>
            <a:r>
              <a:rPr sz="20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nécessaire</a:t>
            </a:r>
            <a:r>
              <a:rPr sz="2000" spc="2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regrouper</a:t>
            </a:r>
            <a:r>
              <a:rPr sz="2000" spc="2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 profils</a:t>
            </a:r>
            <a:r>
              <a:rPr sz="2000" spc="1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(changement</a:t>
            </a:r>
            <a:r>
              <a:rPr sz="2000" spc="1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d’institutions</a:t>
            </a:r>
            <a:r>
              <a:rPr sz="2000" spc="2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et/ou </a:t>
            </a:r>
            <a:r>
              <a:rPr sz="2000" spc="-484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thématiques)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03E20"/>
              </a:buClr>
              <a:buFont typeface="Wingdings"/>
              <a:buChar char=""/>
            </a:pP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8600">
              <a:lnSpc>
                <a:spcPct val="100000"/>
              </a:lnSpc>
              <a:buClr>
                <a:srgbClr val="003E20"/>
              </a:buClr>
              <a:buSzPct val="130555"/>
              <a:buFont typeface="Wingdings"/>
              <a:buChar char=""/>
              <a:tabLst>
                <a:tab pos="241300" algn="l"/>
              </a:tabLst>
            </a:pPr>
            <a:r>
              <a:rPr sz="2000" spc="-5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Tout</a:t>
            </a:r>
            <a:r>
              <a:rPr sz="2000" spc="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auteur</a:t>
            </a:r>
            <a:r>
              <a:rPr sz="2000" spc="2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peut</a:t>
            </a:r>
            <a:r>
              <a:rPr sz="2000" spc="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demander</a:t>
            </a:r>
            <a:r>
              <a:rPr sz="2000" spc="3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2000" spc="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mettre</a:t>
            </a:r>
            <a:r>
              <a:rPr sz="2000" spc="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à</a:t>
            </a:r>
            <a:r>
              <a:rPr sz="2000" spc="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jour</a:t>
            </a:r>
            <a:r>
              <a:rPr sz="2000" spc="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son</a:t>
            </a:r>
            <a:r>
              <a:rPr sz="2000" spc="1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profil</a:t>
            </a:r>
            <a:r>
              <a:rPr sz="2000" spc="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sz="2000" spc="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2000" spc="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</a:t>
            </a:r>
            <a:r>
              <a:rPr sz="2000" spc="1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relier</a:t>
            </a:r>
            <a:r>
              <a:rPr sz="2000" spc="2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à</a:t>
            </a:r>
            <a:r>
              <a:rPr sz="2000" spc="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ORCID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6" name="object 4">
            <a:extLst>
              <a:ext uri="{FF2B5EF4-FFF2-40B4-BE49-F238E27FC236}">
                <a16:creationId xmlns:a16="http://schemas.microsoft.com/office/drawing/2014/main" xmlns="" id="{05B3B5AB-4AFB-C048-88F0-085E668D100D}"/>
              </a:ext>
            </a:extLst>
          </p:cNvPr>
          <p:cNvGrpSpPr/>
          <p:nvPr/>
        </p:nvGrpSpPr>
        <p:grpSpPr>
          <a:xfrm>
            <a:off x="842470" y="4473131"/>
            <a:ext cx="1866900" cy="1237615"/>
            <a:chOff x="1050036" y="4126991"/>
            <a:chExt cx="1866900" cy="1237615"/>
          </a:xfrm>
        </p:grpSpPr>
        <p:pic>
          <p:nvPicPr>
            <p:cNvPr id="17" name="object 5">
              <a:extLst>
                <a:ext uri="{FF2B5EF4-FFF2-40B4-BE49-F238E27FC236}">
                  <a16:creationId xmlns:a16="http://schemas.microsoft.com/office/drawing/2014/main" xmlns="" id="{BC611E67-4C58-D648-BB56-19F8AB7DAE5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3998" y="4259960"/>
              <a:ext cx="1591330" cy="1028700"/>
            </a:xfrm>
            <a:prstGeom prst="rect">
              <a:avLst/>
            </a:prstGeom>
          </p:spPr>
        </p:pic>
        <p:sp>
          <p:nvSpPr>
            <p:cNvPr id="19" name="object 6">
              <a:extLst>
                <a:ext uri="{FF2B5EF4-FFF2-40B4-BE49-F238E27FC236}">
                  <a16:creationId xmlns:a16="http://schemas.microsoft.com/office/drawing/2014/main" xmlns="" id="{4FC8F6B1-9656-1A4C-9D50-69AE187DE30C}"/>
                </a:ext>
              </a:extLst>
            </p:cNvPr>
            <p:cNvSpPr/>
            <p:nvPr/>
          </p:nvSpPr>
          <p:spPr>
            <a:xfrm>
              <a:off x="1054608" y="4131563"/>
              <a:ext cx="1858010" cy="1228725"/>
            </a:xfrm>
            <a:custGeom>
              <a:avLst/>
              <a:gdLst/>
              <a:ahLst/>
              <a:cxnLst/>
              <a:rect l="l" t="t" r="r" b="b"/>
              <a:pathLst>
                <a:path w="1858010" h="1228725">
                  <a:moveTo>
                    <a:pt x="0" y="1228344"/>
                  </a:moveTo>
                  <a:lnTo>
                    <a:pt x="1857755" y="1228344"/>
                  </a:lnTo>
                  <a:lnTo>
                    <a:pt x="1857755" y="0"/>
                  </a:lnTo>
                  <a:lnTo>
                    <a:pt x="0" y="0"/>
                  </a:lnTo>
                  <a:lnTo>
                    <a:pt x="0" y="1228344"/>
                  </a:lnTo>
                  <a:close/>
                </a:path>
              </a:pathLst>
            </a:custGeom>
            <a:ln w="9144">
              <a:solidFill>
                <a:srgbClr val="0073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068768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86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bject 16">
            <a:extLst>
              <a:ext uri="{FF2B5EF4-FFF2-40B4-BE49-F238E27FC236}">
                <a16:creationId xmlns:a16="http://schemas.microsoft.com/office/drawing/2014/main" xmlns="" id="{09BC4A49-50E7-4F42-A391-EB7F74B1FE53}"/>
              </a:ext>
            </a:extLst>
          </p:cNvPr>
          <p:cNvSpPr txBox="1"/>
          <p:nvPr/>
        </p:nvSpPr>
        <p:spPr>
          <a:xfrm>
            <a:off x="453848" y="2484446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xmlns="" id="{35CDD541-6464-1342-B84D-DE3C40FE1FB6}"/>
              </a:ext>
            </a:extLst>
          </p:cNvPr>
          <p:cNvSpPr txBox="1"/>
          <p:nvPr/>
        </p:nvSpPr>
        <p:spPr>
          <a:xfrm>
            <a:off x="684886" y="3538800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8">
            <a:extLst>
              <a:ext uri="{FF2B5EF4-FFF2-40B4-BE49-F238E27FC236}">
                <a16:creationId xmlns:a16="http://schemas.microsoft.com/office/drawing/2014/main" xmlns="" id="{39A3DBC0-409B-054B-A580-C4F6A7CE9C00}"/>
              </a:ext>
            </a:extLst>
          </p:cNvPr>
          <p:cNvSpPr txBox="1"/>
          <p:nvPr/>
        </p:nvSpPr>
        <p:spPr>
          <a:xfrm>
            <a:off x="464820" y="4248603"/>
            <a:ext cx="1120775" cy="128333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280"/>
              </a:spcBef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Penser aux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 s</a:t>
            </a:r>
            <a:r>
              <a:rPr sz="1500" b="1" spc="-6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mes,  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génériques, </a:t>
            </a:r>
            <a:r>
              <a:rPr sz="1500" b="1" spc="-4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spécifiques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8" name="object 16">
            <a:extLst>
              <a:ext uri="{FF2B5EF4-FFF2-40B4-BE49-F238E27FC236}">
                <a16:creationId xmlns:a16="http://schemas.microsoft.com/office/drawing/2014/main" xmlns="" id="{C56D9F53-41C5-CE41-8A72-E6608709AE6E}"/>
              </a:ext>
            </a:extLst>
          </p:cNvPr>
          <p:cNvSpPr txBox="1"/>
          <p:nvPr/>
        </p:nvSpPr>
        <p:spPr>
          <a:xfrm>
            <a:off x="328374" y="2419800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32" name="object 22">
            <a:extLst>
              <a:ext uri="{FF2B5EF4-FFF2-40B4-BE49-F238E27FC236}">
                <a16:creationId xmlns:a16="http://schemas.microsoft.com/office/drawing/2014/main" xmlns="" id="{89CDAD9F-7F2F-F041-8247-C3AB2A9C1214}"/>
              </a:ext>
            </a:extLst>
          </p:cNvPr>
          <p:cNvSpPr txBox="1"/>
          <p:nvPr/>
        </p:nvSpPr>
        <p:spPr>
          <a:xfrm>
            <a:off x="559412" y="3474154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xmlns="" id="{04F0E044-5F1D-E845-99DB-93ABE5644CE4}"/>
              </a:ext>
            </a:extLst>
          </p:cNvPr>
          <p:cNvSpPr txBox="1">
            <a:spLocks/>
          </p:cNvSpPr>
          <p:nvPr/>
        </p:nvSpPr>
        <p:spPr>
          <a:xfrm>
            <a:off x="1675002" y="2343988"/>
            <a:ext cx="2237740" cy="108267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05410" marR="5080" indent="-93345">
              <a:lnSpc>
                <a:spcPts val="4000"/>
              </a:lnSpc>
              <a:spcBef>
                <a:spcPts val="500"/>
              </a:spcBef>
            </a:pPr>
            <a:r>
              <a:rPr lang="fr-FR" sz="3600" b="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Recherche  </a:t>
            </a:r>
            <a:r>
              <a:rPr lang="fr-FR" sz="3600" b="0" kern="0" spc="-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affiliations</a:t>
            </a:r>
            <a:endParaRPr lang="fr-FR" sz="3600" b="0" kern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object 6">
            <a:extLst>
              <a:ext uri="{FF2B5EF4-FFF2-40B4-BE49-F238E27FC236}">
                <a16:creationId xmlns:a16="http://schemas.microsoft.com/office/drawing/2014/main" xmlns="" id="{7ED85F06-1DF2-3642-8731-9210A93D3700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85715" y="2005466"/>
            <a:ext cx="3474720" cy="284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645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0170" y="141632"/>
            <a:ext cx="7221830" cy="4930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31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Profil institution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87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bject 16">
            <a:extLst>
              <a:ext uri="{FF2B5EF4-FFF2-40B4-BE49-F238E27FC236}">
                <a16:creationId xmlns:a16="http://schemas.microsoft.com/office/drawing/2014/main" xmlns="" id="{09BC4A49-50E7-4F42-A391-EB7F74B1FE53}"/>
              </a:ext>
            </a:extLst>
          </p:cNvPr>
          <p:cNvSpPr txBox="1"/>
          <p:nvPr/>
        </p:nvSpPr>
        <p:spPr>
          <a:xfrm>
            <a:off x="453848" y="2484446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xmlns="" id="{35CDD541-6464-1342-B84D-DE3C40FE1FB6}"/>
              </a:ext>
            </a:extLst>
          </p:cNvPr>
          <p:cNvSpPr txBox="1"/>
          <p:nvPr/>
        </p:nvSpPr>
        <p:spPr>
          <a:xfrm>
            <a:off x="684886" y="3538800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8">
            <a:extLst>
              <a:ext uri="{FF2B5EF4-FFF2-40B4-BE49-F238E27FC236}">
                <a16:creationId xmlns:a16="http://schemas.microsoft.com/office/drawing/2014/main" xmlns="" id="{39A3DBC0-409B-054B-A580-C4F6A7CE9C00}"/>
              </a:ext>
            </a:extLst>
          </p:cNvPr>
          <p:cNvSpPr txBox="1"/>
          <p:nvPr/>
        </p:nvSpPr>
        <p:spPr>
          <a:xfrm>
            <a:off x="464820" y="4248603"/>
            <a:ext cx="1120775" cy="128333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280"/>
              </a:spcBef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Penser aux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 s</a:t>
            </a:r>
            <a:r>
              <a:rPr sz="1500" b="1" spc="-6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mes,  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génériques, </a:t>
            </a:r>
            <a:r>
              <a:rPr sz="1500" b="1" spc="-4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spécifiques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8" name="object 16">
            <a:extLst>
              <a:ext uri="{FF2B5EF4-FFF2-40B4-BE49-F238E27FC236}">
                <a16:creationId xmlns:a16="http://schemas.microsoft.com/office/drawing/2014/main" xmlns="" id="{C56D9F53-41C5-CE41-8A72-E6608709AE6E}"/>
              </a:ext>
            </a:extLst>
          </p:cNvPr>
          <p:cNvSpPr txBox="1"/>
          <p:nvPr/>
        </p:nvSpPr>
        <p:spPr>
          <a:xfrm>
            <a:off x="328374" y="2419800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32" name="object 22">
            <a:extLst>
              <a:ext uri="{FF2B5EF4-FFF2-40B4-BE49-F238E27FC236}">
                <a16:creationId xmlns:a16="http://schemas.microsoft.com/office/drawing/2014/main" xmlns="" id="{89CDAD9F-7F2F-F041-8247-C3AB2A9C1214}"/>
              </a:ext>
            </a:extLst>
          </p:cNvPr>
          <p:cNvSpPr txBox="1"/>
          <p:nvPr/>
        </p:nvSpPr>
        <p:spPr>
          <a:xfrm>
            <a:off x="559412" y="3474154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5" name="object 3">
            <a:extLst>
              <a:ext uri="{FF2B5EF4-FFF2-40B4-BE49-F238E27FC236}">
                <a16:creationId xmlns:a16="http://schemas.microsoft.com/office/drawing/2014/main" xmlns="" id="{A864C36D-C207-4B4D-A6D2-879FF4E0AE66}"/>
              </a:ext>
            </a:extLst>
          </p:cNvPr>
          <p:cNvGrpSpPr/>
          <p:nvPr/>
        </p:nvGrpSpPr>
        <p:grpSpPr>
          <a:xfrm>
            <a:off x="336317" y="1969170"/>
            <a:ext cx="8736965" cy="1865630"/>
            <a:chOff x="336317" y="1969170"/>
            <a:chExt cx="8736965" cy="1865630"/>
          </a:xfrm>
        </p:grpSpPr>
        <p:pic>
          <p:nvPicPr>
            <p:cNvPr id="16" name="object 4">
              <a:extLst>
                <a:ext uri="{FF2B5EF4-FFF2-40B4-BE49-F238E27FC236}">
                  <a16:creationId xmlns:a16="http://schemas.microsoft.com/office/drawing/2014/main" xmlns="" id="{321F6EF0-1356-554B-BBA6-7900E25E946E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6317" y="1969170"/>
              <a:ext cx="8736824" cy="1865111"/>
            </a:xfrm>
            <a:prstGeom prst="rect">
              <a:avLst/>
            </a:prstGeom>
          </p:spPr>
        </p:pic>
        <p:pic>
          <p:nvPicPr>
            <p:cNvPr id="17" name="object 5">
              <a:extLst>
                <a:ext uri="{FF2B5EF4-FFF2-40B4-BE49-F238E27FC236}">
                  <a16:creationId xmlns:a16="http://schemas.microsoft.com/office/drawing/2014/main" xmlns="" id="{9868C38A-031F-E54A-8ED4-D18DA84E92C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00909" y="2029739"/>
              <a:ext cx="662127" cy="6797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40635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0170" y="141632"/>
            <a:ext cx="7221830" cy="4930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31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Profil institution</a:t>
            </a:r>
            <a:endParaRPr lang="fr-FR" sz="31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88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bject 16">
            <a:extLst>
              <a:ext uri="{FF2B5EF4-FFF2-40B4-BE49-F238E27FC236}">
                <a16:creationId xmlns:a16="http://schemas.microsoft.com/office/drawing/2014/main" xmlns="" id="{09BC4A49-50E7-4F42-A391-EB7F74B1FE53}"/>
              </a:ext>
            </a:extLst>
          </p:cNvPr>
          <p:cNvSpPr txBox="1"/>
          <p:nvPr/>
        </p:nvSpPr>
        <p:spPr>
          <a:xfrm>
            <a:off x="453848" y="2484446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xmlns="" id="{35CDD541-6464-1342-B84D-DE3C40FE1FB6}"/>
              </a:ext>
            </a:extLst>
          </p:cNvPr>
          <p:cNvSpPr txBox="1"/>
          <p:nvPr/>
        </p:nvSpPr>
        <p:spPr>
          <a:xfrm>
            <a:off x="684886" y="3538800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8">
            <a:extLst>
              <a:ext uri="{FF2B5EF4-FFF2-40B4-BE49-F238E27FC236}">
                <a16:creationId xmlns:a16="http://schemas.microsoft.com/office/drawing/2014/main" xmlns="" id="{39A3DBC0-409B-054B-A580-C4F6A7CE9C00}"/>
              </a:ext>
            </a:extLst>
          </p:cNvPr>
          <p:cNvSpPr txBox="1"/>
          <p:nvPr/>
        </p:nvSpPr>
        <p:spPr>
          <a:xfrm>
            <a:off x="464820" y="4248603"/>
            <a:ext cx="1120775" cy="128333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280"/>
              </a:spcBef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Penser aux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 s</a:t>
            </a:r>
            <a:r>
              <a:rPr sz="1500" b="1" spc="-6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mes,  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génériques, </a:t>
            </a:r>
            <a:r>
              <a:rPr sz="1500" b="1" spc="-4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spécifiques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8" name="object 16">
            <a:extLst>
              <a:ext uri="{FF2B5EF4-FFF2-40B4-BE49-F238E27FC236}">
                <a16:creationId xmlns:a16="http://schemas.microsoft.com/office/drawing/2014/main" xmlns="" id="{C56D9F53-41C5-CE41-8A72-E6608709AE6E}"/>
              </a:ext>
            </a:extLst>
          </p:cNvPr>
          <p:cNvSpPr txBox="1"/>
          <p:nvPr/>
        </p:nvSpPr>
        <p:spPr>
          <a:xfrm>
            <a:off x="328374" y="2419800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32" name="object 22">
            <a:extLst>
              <a:ext uri="{FF2B5EF4-FFF2-40B4-BE49-F238E27FC236}">
                <a16:creationId xmlns:a16="http://schemas.microsoft.com/office/drawing/2014/main" xmlns="" id="{89CDAD9F-7F2F-F041-8247-C3AB2A9C1214}"/>
              </a:ext>
            </a:extLst>
          </p:cNvPr>
          <p:cNvSpPr txBox="1"/>
          <p:nvPr/>
        </p:nvSpPr>
        <p:spPr>
          <a:xfrm>
            <a:off x="559412" y="3474154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xmlns="" id="{6E8E7DFF-7D3B-2849-8E7C-11CB6D55B491}"/>
              </a:ext>
            </a:extLst>
          </p:cNvPr>
          <p:cNvSpPr txBox="1">
            <a:spLocks/>
          </p:cNvSpPr>
          <p:nvPr/>
        </p:nvSpPr>
        <p:spPr>
          <a:xfrm>
            <a:off x="328374" y="987708"/>
            <a:ext cx="6262370" cy="173573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3200" kern="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Exemple</a:t>
            </a:r>
            <a:r>
              <a:rPr lang="fr-FR" sz="3200" kern="0" spc="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kern="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lang="fr-FR" sz="3200" kern="0" spc="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kern="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profil</a:t>
            </a:r>
            <a:r>
              <a:rPr lang="fr-FR" sz="3200" kern="0" spc="-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kern="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d’institution</a:t>
            </a:r>
          </a:p>
          <a:p>
            <a:pPr marL="12700">
              <a:spcBef>
                <a:spcPts val="5"/>
              </a:spcBef>
            </a:pPr>
            <a:r>
              <a:rPr lang="fr-FR" kern="0" spc="-5" dirty="0"/>
              <a:t>(+</a:t>
            </a:r>
            <a:r>
              <a:rPr lang="fr-FR" kern="0" dirty="0"/>
              <a:t> </a:t>
            </a:r>
            <a:r>
              <a:rPr lang="fr-FR" kern="0" spc="-5" dirty="0"/>
              <a:t>unités</a:t>
            </a:r>
            <a:r>
              <a:rPr lang="fr-FR" kern="0" spc="20" dirty="0"/>
              <a:t> </a:t>
            </a:r>
            <a:r>
              <a:rPr lang="fr-FR" kern="0" spc="-5" dirty="0"/>
              <a:t>dont</a:t>
            </a:r>
            <a:r>
              <a:rPr lang="fr-FR" kern="0" spc="30" dirty="0"/>
              <a:t> </a:t>
            </a:r>
            <a:r>
              <a:rPr lang="fr-FR" kern="0" spc="-5" dirty="0"/>
              <a:t>l’institution</a:t>
            </a:r>
            <a:r>
              <a:rPr lang="fr-FR" kern="0" spc="10" dirty="0"/>
              <a:t> </a:t>
            </a:r>
            <a:r>
              <a:rPr lang="fr-FR" kern="0" spc="-5" dirty="0"/>
              <a:t>est</a:t>
            </a:r>
            <a:r>
              <a:rPr lang="fr-FR" kern="0" dirty="0"/>
              <a:t> </a:t>
            </a:r>
            <a:r>
              <a:rPr lang="fr-FR" kern="0" spc="-5" dirty="0"/>
              <a:t>tutelle)</a:t>
            </a:r>
          </a:p>
        </p:txBody>
      </p:sp>
      <p:grpSp>
        <p:nvGrpSpPr>
          <p:cNvPr id="15" name="object 3">
            <a:extLst>
              <a:ext uri="{FF2B5EF4-FFF2-40B4-BE49-F238E27FC236}">
                <a16:creationId xmlns:a16="http://schemas.microsoft.com/office/drawing/2014/main" xmlns="" id="{911BDC79-DE80-B24B-9D6D-0F322B9E0C4B}"/>
              </a:ext>
            </a:extLst>
          </p:cNvPr>
          <p:cNvGrpSpPr/>
          <p:nvPr/>
        </p:nvGrpSpPr>
        <p:grpSpPr>
          <a:xfrm>
            <a:off x="59690" y="2307832"/>
            <a:ext cx="9024620" cy="3533140"/>
            <a:chOff x="-3810" y="1912620"/>
            <a:chExt cx="9024620" cy="3533140"/>
          </a:xfrm>
        </p:grpSpPr>
        <p:pic>
          <p:nvPicPr>
            <p:cNvPr id="16" name="object 4">
              <a:extLst>
                <a:ext uri="{FF2B5EF4-FFF2-40B4-BE49-F238E27FC236}">
                  <a16:creationId xmlns:a16="http://schemas.microsoft.com/office/drawing/2014/main" xmlns="" id="{F166F780-6FEF-2C45-AEAA-C17EC5439275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06" y="2123544"/>
              <a:ext cx="8927350" cy="3253710"/>
            </a:xfrm>
            <a:prstGeom prst="rect">
              <a:avLst/>
            </a:prstGeom>
          </p:spPr>
        </p:pic>
        <p:sp>
          <p:nvSpPr>
            <p:cNvPr id="17" name="object 5">
              <a:extLst>
                <a:ext uri="{FF2B5EF4-FFF2-40B4-BE49-F238E27FC236}">
                  <a16:creationId xmlns:a16="http://schemas.microsoft.com/office/drawing/2014/main" xmlns="" id="{FDC8DE96-B828-CD47-9745-EBA21F92C72C}"/>
                </a:ext>
              </a:extLst>
            </p:cNvPr>
            <p:cNvSpPr/>
            <p:nvPr/>
          </p:nvSpPr>
          <p:spPr>
            <a:xfrm>
              <a:off x="762" y="1917192"/>
              <a:ext cx="9015730" cy="3523615"/>
            </a:xfrm>
            <a:custGeom>
              <a:avLst/>
              <a:gdLst/>
              <a:ahLst/>
              <a:cxnLst/>
              <a:rect l="l" t="t" r="r" b="b"/>
              <a:pathLst>
                <a:path w="9015730" h="3523615">
                  <a:moveTo>
                    <a:pt x="0" y="3523487"/>
                  </a:moveTo>
                  <a:lnTo>
                    <a:pt x="9015222" y="3523487"/>
                  </a:lnTo>
                  <a:lnTo>
                    <a:pt x="9015222" y="0"/>
                  </a:lnTo>
                  <a:lnTo>
                    <a:pt x="0" y="0"/>
                  </a:lnTo>
                </a:path>
              </a:pathLst>
            </a:custGeom>
            <a:ln w="9144">
              <a:solidFill>
                <a:srgbClr val="0073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857568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0348" y="181046"/>
            <a:ext cx="7221830" cy="490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31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Exemple de profil d’institution</a:t>
            </a:r>
            <a:endParaRPr lang="fr-FR" sz="31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89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bject 16">
            <a:extLst>
              <a:ext uri="{FF2B5EF4-FFF2-40B4-BE49-F238E27FC236}">
                <a16:creationId xmlns:a16="http://schemas.microsoft.com/office/drawing/2014/main" xmlns="" id="{09BC4A49-50E7-4F42-A391-EB7F74B1FE53}"/>
              </a:ext>
            </a:extLst>
          </p:cNvPr>
          <p:cNvSpPr txBox="1"/>
          <p:nvPr/>
        </p:nvSpPr>
        <p:spPr>
          <a:xfrm>
            <a:off x="453848" y="2484446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xmlns="" id="{35CDD541-6464-1342-B84D-DE3C40FE1FB6}"/>
              </a:ext>
            </a:extLst>
          </p:cNvPr>
          <p:cNvSpPr txBox="1"/>
          <p:nvPr/>
        </p:nvSpPr>
        <p:spPr>
          <a:xfrm>
            <a:off x="684886" y="3538800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8">
            <a:extLst>
              <a:ext uri="{FF2B5EF4-FFF2-40B4-BE49-F238E27FC236}">
                <a16:creationId xmlns:a16="http://schemas.microsoft.com/office/drawing/2014/main" xmlns="" id="{39A3DBC0-409B-054B-A580-C4F6A7CE9C00}"/>
              </a:ext>
            </a:extLst>
          </p:cNvPr>
          <p:cNvSpPr txBox="1"/>
          <p:nvPr/>
        </p:nvSpPr>
        <p:spPr>
          <a:xfrm>
            <a:off x="464820" y="4248603"/>
            <a:ext cx="1120775" cy="128333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280"/>
              </a:spcBef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Penser aux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 s</a:t>
            </a:r>
            <a:r>
              <a:rPr sz="1500" b="1" spc="-6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mes,  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génériques, </a:t>
            </a:r>
            <a:r>
              <a:rPr sz="1500" b="1" spc="-4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spécifiques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8" name="object 16">
            <a:extLst>
              <a:ext uri="{FF2B5EF4-FFF2-40B4-BE49-F238E27FC236}">
                <a16:creationId xmlns:a16="http://schemas.microsoft.com/office/drawing/2014/main" xmlns="" id="{C56D9F53-41C5-CE41-8A72-E6608709AE6E}"/>
              </a:ext>
            </a:extLst>
          </p:cNvPr>
          <p:cNvSpPr txBox="1"/>
          <p:nvPr/>
        </p:nvSpPr>
        <p:spPr>
          <a:xfrm>
            <a:off x="328374" y="2419800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32" name="object 22">
            <a:extLst>
              <a:ext uri="{FF2B5EF4-FFF2-40B4-BE49-F238E27FC236}">
                <a16:creationId xmlns:a16="http://schemas.microsoft.com/office/drawing/2014/main" xmlns="" id="{89CDAD9F-7F2F-F041-8247-C3AB2A9C1214}"/>
              </a:ext>
            </a:extLst>
          </p:cNvPr>
          <p:cNvSpPr txBox="1"/>
          <p:nvPr/>
        </p:nvSpPr>
        <p:spPr>
          <a:xfrm>
            <a:off x="559412" y="3474154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4" name="object 3">
            <a:extLst>
              <a:ext uri="{FF2B5EF4-FFF2-40B4-BE49-F238E27FC236}">
                <a16:creationId xmlns:a16="http://schemas.microsoft.com/office/drawing/2014/main" xmlns="" id="{C0E895D1-47B4-A04C-BDF5-191A1859152B}"/>
              </a:ext>
            </a:extLst>
          </p:cNvPr>
          <p:cNvGrpSpPr/>
          <p:nvPr/>
        </p:nvGrpSpPr>
        <p:grpSpPr>
          <a:xfrm>
            <a:off x="79654" y="1186558"/>
            <a:ext cx="9103360" cy="5168265"/>
            <a:chOff x="41148" y="1360805"/>
            <a:chExt cx="9103360" cy="5168265"/>
          </a:xfrm>
        </p:grpSpPr>
        <p:pic>
          <p:nvPicPr>
            <p:cNvPr id="15" name="object 4">
              <a:extLst>
                <a:ext uri="{FF2B5EF4-FFF2-40B4-BE49-F238E27FC236}">
                  <a16:creationId xmlns:a16="http://schemas.microsoft.com/office/drawing/2014/main" xmlns="" id="{30FEFB91-2341-5F44-B966-C4EA529AF2E1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148" y="1376172"/>
              <a:ext cx="9102852" cy="5152644"/>
            </a:xfrm>
            <a:prstGeom prst="rect">
              <a:avLst/>
            </a:prstGeom>
          </p:spPr>
        </p:pic>
        <p:sp>
          <p:nvSpPr>
            <p:cNvPr id="16" name="object 5">
              <a:extLst>
                <a:ext uri="{FF2B5EF4-FFF2-40B4-BE49-F238E27FC236}">
                  <a16:creationId xmlns:a16="http://schemas.microsoft.com/office/drawing/2014/main" xmlns="" id="{0E5B8190-AF90-F341-9A93-47C6443E5815}"/>
                </a:ext>
              </a:extLst>
            </p:cNvPr>
            <p:cNvSpPr/>
            <p:nvPr/>
          </p:nvSpPr>
          <p:spPr>
            <a:xfrm>
              <a:off x="1224534" y="1360805"/>
              <a:ext cx="1156970" cy="732155"/>
            </a:xfrm>
            <a:custGeom>
              <a:avLst/>
              <a:gdLst/>
              <a:ahLst/>
              <a:cxnLst/>
              <a:rect l="l" t="t" r="r" b="b"/>
              <a:pathLst>
                <a:path w="1156970" h="732155">
                  <a:moveTo>
                    <a:pt x="66675" y="623189"/>
                  </a:moveTo>
                  <a:lnTo>
                    <a:pt x="0" y="732155"/>
                  </a:lnTo>
                  <a:lnTo>
                    <a:pt x="127253" y="720090"/>
                  </a:lnTo>
                  <a:lnTo>
                    <a:pt x="113359" y="697865"/>
                  </a:lnTo>
                  <a:lnTo>
                    <a:pt x="90931" y="697865"/>
                  </a:lnTo>
                  <a:lnTo>
                    <a:pt x="70738" y="665480"/>
                  </a:lnTo>
                  <a:lnTo>
                    <a:pt x="86832" y="655433"/>
                  </a:lnTo>
                  <a:lnTo>
                    <a:pt x="66675" y="623189"/>
                  </a:lnTo>
                  <a:close/>
                </a:path>
                <a:path w="1156970" h="732155">
                  <a:moveTo>
                    <a:pt x="86832" y="655433"/>
                  </a:moveTo>
                  <a:lnTo>
                    <a:pt x="70738" y="665480"/>
                  </a:lnTo>
                  <a:lnTo>
                    <a:pt x="90931" y="697865"/>
                  </a:lnTo>
                  <a:lnTo>
                    <a:pt x="107063" y="687793"/>
                  </a:lnTo>
                  <a:lnTo>
                    <a:pt x="86832" y="655433"/>
                  </a:lnTo>
                  <a:close/>
                </a:path>
                <a:path w="1156970" h="732155">
                  <a:moveTo>
                    <a:pt x="107063" y="687793"/>
                  </a:moveTo>
                  <a:lnTo>
                    <a:pt x="90931" y="697865"/>
                  </a:lnTo>
                  <a:lnTo>
                    <a:pt x="113359" y="697865"/>
                  </a:lnTo>
                  <a:lnTo>
                    <a:pt x="107063" y="687793"/>
                  </a:lnTo>
                  <a:close/>
                </a:path>
                <a:path w="1156970" h="732155">
                  <a:moveTo>
                    <a:pt x="1136777" y="0"/>
                  </a:moveTo>
                  <a:lnTo>
                    <a:pt x="86832" y="655433"/>
                  </a:lnTo>
                  <a:lnTo>
                    <a:pt x="107063" y="687793"/>
                  </a:lnTo>
                  <a:lnTo>
                    <a:pt x="1156970" y="32258"/>
                  </a:lnTo>
                  <a:lnTo>
                    <a:pt x="1136777" y="0"/>
                  </a:lnTo>
                  <a:close/>
                </a:path>
              </a:pathLst>
            </a:custGeom>
            <a:solidFill>
              <a:srgbClr val="AE17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6">
            <a:extLst>
              <a:ext uri="{FF2B5EF4-FFF2-40B4-BE49-F238E27FC236}">
                <a16:creationId xmlns:a16="http://schemas.microsoft.com/office/drawing/2014/main" xmlns="" id="{7384A3CD-A954-804C-858A-0B82F963D273}"/>
              </a:ext>
            </a:extLst>
          </p:cNvPr>
          <p:cNvSpPr txBox="1"/>
          <p:nvPr/>
        </p:nvSpPr>
        <p:spPr>
          <a:xfrm>
            <a:off x="2488844" y="850897"/>
            <a:ext cx="16344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AE173A"/>
                </a:solidFill>
                <a:latin typeface="Calibri"/>
                <a:cs typeface="Calibri"/>
              </a:rPr>
              <a:t>AF-ID</a:t>
            </a:r>
            <a:r>
              <a:rPr sz="1800" b="1" spc="-40" dirty="0">
                <a:solidFill>
                  <a:srgbClr val="AE173A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AE173A"/>
                </a:solidFill>
                <a:latin typeface="Calibri"/>
                <a:cs typeface="Calibri"/>
              </a:rPr>
              <a:t>=</a:t>
            </a:r>
            <a:r>
              <a:rPr sz="1800" b="1" spc="-35" dirty="0">
                <a:solidFill>
                  <a:srgbClr val="AE173A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AE173A"/>
                </a:solidFill>
                <a:latin typeface="Calibri"/>
                <a:cs typeface="Calibri"/>
              </a:rPr>
              <a:t>8</a:t>
            </a:r>
            <a:r>
              <a:rPr sz="1800" b="1" spc="-20" dirty="0">
                <a:solidFill>
                  <a:srgbClr val="AE173A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AE173A"/>
                </a:solidFill>
                <a:latin typeface="Calibri"/>
                <a:cs typeface="Calibri"/>
              </a:rPr>
              <a:t>chiffres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8721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3000" y="141632"/>
            <a:ext cx="7010400" cy="4690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Qu’est-ce</a:t>
            </a:r>
            <a:r>
              <a:rPr lang="fr-FR" sz="24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qu’une</a:t>
            </a:r>
            <a:r>
              <a:rPr lang="fr-FR" sz="2400" spc="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</a:t>
            </a:r>
            <a:r>
              <a:rPr lang="fr-FR" sz="2400" spc="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</a:t>
            </a:r>
            <a:r>
              <a:rPr lang="fr-FR" sz="2400" spc="-7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données</a:t>
            </a:r>
            <a:r>
              <a:rPr lang="fr-FR" sz="2400" spc="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bibliographiques</a:t>
            </a:r>
            <a:r>
              <a:rPr lang="fr-FR" sz="2400" spc="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fr-FR" sz="2400" b="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9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object 6">
            <a:extLst>
              <a:ext uri="{FF2B5EF4-FFF2-40B4-BE49-F238E27FC236}">
                <a16:creationId xmlns:a16="http://schemas.microsoft.com/office/drawing/2014/main" xmlns="" id="{A455CC74-B31A-684C-8664-26CB71E30141}"/>
              </a:ext>
            </a:extLst>
          </p:cNvPr>
          <p:cNvGrpSpPr/>
          <p:nvPr/>
        </p:nvGrpSpPr>
        <p:grpSpPr>
          <a:xfrm>
            <a:off x="244919" y="1411751"/>
            <a:ext cx="5412740" cy="4383405"/>
            <a:chOff x="185928" y="1427988"/>
            <a:chExt cx="5412740" cy="4383405"/>
          </a:xfrm>
        </p:grpSpPr>
        <p:sp>
          <p:nvSpPr>
            <p:cNvPr id="11" name="object 7">
              <a:extLst>
                <a:ext uri="{FF2B5EF4-FFF2-40B4-BE49-F238E27FC236}">
                  <a16:creationId xmlns:a16="http://schemas.microsoft.com/office/drawing/2014/main" xmlns="" id="{34D04933-49BF-114D-8E52-3D426708C3BD}"/>
                </a:ext>
              </a:extLst>
            </p:cNvPr>
            <p:cNvSpPr/>
            <p:nvPr/>
          </p:nvSpPr>
          <p:spPr>
            <a:xfrm>
              <a:off x="5022342" y="3925061"/>
              <a:ext cx="576580" cy="76200"/>
            </a:xfrm>
            <a:custGeom>
              <a:avLst/>
              <a:gdLst/>
              <a:ahLst/>
              <a:cxnLst/>
              <a:rect l="l" t="t" r="r" b="b"/>
              <a:pathLst>
                <a:path w="576579" h="76200">
                  <a:moveTo>
                    <a:pt x="499872" y="0"/>
                  </a:moveTo>
                  <a:lnTo>
                    <a:pt x="499872" y="76200"/>
                  </a:lnTo>
                  <a:lnTo>
                    <a:pt x="556260" y="48006"/>
                  </a:lnTo>
                  <a:lnTo>
                    <a:pt x="512572" y="48006"/>
                  </a:lnTo>
                  <a:lnTo>
                    <a:pt x="512572" y="28193"/>
                  </a:lnTo>
                  <a:lnTo>
                    <a:pt x="556260" y="28193"/>
                  </a:lnTo>
                  <a:lnTo>
                    <a:pt x="499872" y="0"/>
                  </a:lnTo>
                  <a:close/>
                </a:path>
                <a:path w="576579" h="76200">
                  <a:moveTo>
                    <a:pt x="499872" y="28193"/>
                  </a:moveTo>
                  <a:lnTo>
                    <a:pt x="0" y="28193"/>
                  </a:lnTo>
                  <a:lnTo>
                    <a:pt x="0" y="48006"/>
                  </a:lnTo>
                  <a:lnTo>
                    <a:pt x="499872" y="48006"/>
                  </a:lnTo>
                  <a:lnTo>
                    <a:pt x="499872" y="28193"/>
                  </a:lnTo>
                  <a:close/>
                </a:path>
                <a:path w="576579" h="76200">
                  <a:moveTo>
                    <a:pt x="556260" y="28193"/>
                  </a:moveTo>
                  <a:lnTo>
                    <a:pt x="512572" y="28193"/>
                  </a:lnTo>
                  <a:lnTo>
                    <a:pt x="512572" y="48006"/>
                  </a:lnTo>
                  <a:lnTo>
                    <a:pt x="556260" y="48006"/>
                  </a:lnTo>
                  <a:lnTo>
                    <a:pt x="576072" y="38100"/>
                  </a:lnTo>
                  <a:lnTo>
                    <a:pt x="556260" y="281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8">
              <a:extLst>
                <a:ext uri="{FF2B5EF4-FFF2-40B4-BE49-F238E27FC236}">
                  <a16:creationId xmlns:a16="http://schemas.microsoft.com/office/drawing/2014/main" xmlns="" id="{F90CD806-ADBE-3D44-9DE4-42281733D7D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7387" y="1427988"/>
              <a:ext cx="1748027" cy="2322576"/>
            </a:xfrm>
            <a:prstGeom prst="rect">
              <a:avLst/>
            </a:prstGeom>
          </p:spPr>
        </p:pic>
        <p:pic>
          <p:nvPicPr>
            <p:cNvPr id="15" name="object 9">
              <a:extLst>
                <a:ext uri="{FF2B5EF4-FFF2-40B4-BE49-F238E27FC236}">
                  <a16:creationId xmlns:a16="http://schemas.microsoft.com/office/drawing/2014/main" xmlns="" id="{6A2DC412-B263-914F-9E10-737338CD13AB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5072" y="3544823"/>
              <a:ext cx="2221991" cy="1719072"/>
            </a:xfrm>
            <a:prstGeom prst="rect">
              <a:avLst/>
            </a:prstGeom>
          </p:spPr>
        </p:pic>
        <p:sp>
          <p:nvSpPr>
            <p:cNvPr id="16" name="object 10">
              <a:extLst>
                <a:ext uri="{FF2B5EF4-FFF2-40B4-BE49-F238E27FC236}">
                  <a16:creationId xmlns:a16="http://schemas.microsoft.com/office/drawing/2014/main" xmlns="" id="{3687015E-CC33-014A-9490-FF02C45598D2}"/>
                </a:ext>
              </a:extLst>
            </p:cNvPr>
            <p:cNvSpPr/>
            <p:nvPr/>
          </p:nvSpPr>
          <p:spPr>
            <a:xfrm>
              <a:off x="190500" y="3540252"/>
              <a:ext cx="2231390" cy="1728470"/>
            </a:xfrm>
            <a:custGeom>
              <a:avLst/>
              <a:gdLst/>
              <a:ahLst/>
              <a:cxnLst/>
              <a:rect l="l" t="t" r="r" b="b"/>
              <a:pathLst>
                <a:path w="2231390" h="1728470">
                  <a:moveTo>
                    <a:pt x="0" y="1728216"/>
                  </a:moveTo>
                  <a:lnTo>
                    <a:pt x="2231136" y="1728216"/>
                  </a:lnTo>
                  <a:lnTo>
                    <a:pt x="2231136" y="0"/>
                  </a:lnTo>
                  <a:lnTo>
                    <a:pt x="0" y="0"/>
                  </a:lnTo>
                  <a:lnTo>
                    <a:pt x="0" y="1728216"/>
                  </a:lnTo>
                  <a:close/>
                </a:path>
              </a:pathLst>
            </a:custGeom>
            <a:ln w="9143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1">
              <a:extLst>
                <a:ext uri="{FF2B5EF4-FFF2-40B4-BE49-F238E27FC236}">
                  <a16:creationId xmlns:a16="http://schemas.microsoft.com/office/drawing/2014/main" xmlns="" id="{12ED048C-57CC-3843-84A6-0F6A3F38A804}"/>
                </a:ext>
              </a:extLst>
            </p:cNvPr>
            <p:cNvSpPr/>
            <p:nvPr/>
          </p:nvSpPr>
          <p:spPr>
            <a:xfrm>
              <a:off x="2274570" y="3952494"/>
              <a:ext cx="502920" cy="76200"/>
            </a:xfrm>
            <a:custGeom>
              <a:avLst/>
              <a:gdLst/>
              <a:ahLst/>
              <a:cxnLst/>
              <a:rect l="l" t="t" r="r" b="b"/>
              <a:pathLst>
                <a:path w="502919" h="76200">
                  <a:moveTo>
                    <a:pt x="426719" y="0"/>
                  </a:moveTo>
                  <a:lnTo>
                    <a:pt x="426719" y="76199"/>
                  </a:lnTo>
                  <a:lnTo>
                    <a:pt x="483107" y="48005"/>
                  </a:lnTo>
                  <a:lnTo>
                    <a:pt x="439419" y="48005"/>
                  </a:lnTo>
                  <a:lnTo>
                    <a:pt x="439419" y="28193"/>
                  </a:lnTo>
                  <a:lnTo>
                    <a:pt x="483107" y="28193"/>
                  </a:lnTo>
                  <a:lnTo>
                    <a:pt x="426719" y="0"/>
                  </a:lnTo>
                  <a:close/>
                </a:path>
                <a:path w="502919" h="76200">
                  <a:moveTo>
                    <a:pt x="426719" y="28193"/>
                  </a:moveTo>
                  <a:lnTo>
                    <a:pt x="0" y="28193"/>
                  </a:lnTo>
                  <a:lnTo>
                    <a:pt x="0" y="48005"/>
                  </a:lnTo>
                  <a:lnTo>
                    <a:pt x="426719" y="48005"/>
                  </a:lnTo>
                  <a:lnTo>
                    <a:pt x="426719" y="28193"/>
                  </a:lnTo>
                  <a:close/>
                </a:path>
                <a:path w="502919" h="76200">
                  <a:moveTo>
                    <a:pt x="483107" y="28193"/>
                  </a:moveTo>
                  <a:lnTo>
                    <a:pt x="439419" y="28193"/>
                  </a:lnTo>
                  <a:lnTo>
                    <a:pt x="439419" y="48005"/>
                  </a:lnTo>
                  <a:lnTo>
                    <a:pt x="483107" y="48005"/>
                  </a:lnTo>
                  <a:lnTo>
                    <a:pt x="502919" y="38099"/>
                  </a:lnTo>
                  <a:lnTo>
                    <a:pt x="483107" y="281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2">
              <a:extLst>
                <a:ext uri="{FF2B5EF4-FFF2-40B4-BE49-F238E27FC236}">
                  <a16:creationId xmlns:a16="http://schemas.microsoft.com/office/drawing/2014/main" xmlns="" id="{12883E1B-DE5F-9D4B-BC4C-00115A9298CD}"/>
                </a:ext>
              </a:extLst>
            </p:cNvPr>
            <p:cNvSpPr/>
            <p:nvPr/>
          </p:nvSpPr>
          <p:spPr>
            <a:xfrm>
              <a:off x="195072" y="5230367"/>
              <a:ext cx="1816735" cy="576580"/>
            </a:xfrm>
            <a:custGeom>
              <a:avLst/>
              <a:gdLst/>
              <a:ahLst/>
              <a:cxnLst/>
              <a:rect l="l" t="t" r="r" b="b"/>
              <a:pathLst>
                <a:path w="1816735" h="576579">
                  <a:moveTo>
                    <a:pt x="0" y="576071"/>
                  </a:moveTo>
                  <a:lnTo>
                    <a:pt x="1816607" y="576071"/>
                  </a:lnTo>
                  <a:lnTo>
                    <a:pt x="1816607" y="0"/>
                  </a:lnTo>
                  <a:lnTo>
                    <a:pt x="0" y="0"/>
                  </a:lnTo>
                  <a:lnTo>
                    <a:pt x="0" y="576071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3">
            <a:extLst>
              <a:ext uri="{FF2B5EF4-FFF2-40B4-BE49-F238E27FC236}">
                <a16:creationId xmlns:a16="http://schemas.microsoft.com/office/drawing/2014/main" xmlns="" id="{D8E7F63E-EBAF-684D-9A19-5A4F6D8BEE5D}"/>
              </a:ext>
            </a:extLst>
          </p:cNvPr>
          <p:cNvGrpSpPr/>
          <p:nvPr/>
        </p:nvGrpSpPr>
        <p:grpSpPr>
          <a:xfrm>
            <a:off x="6377939" y="2286453"/>
            <a:ext cx="2170430" cy="2131060"/>
            <a:chOff x="6030467" y="2426207"/>
            <a:chExt cx="2170430" cy="2131060"/>
          </a:xfrm>
        </p:grpSpPr>
        <p:sp>
          <p:nvSpPr>
            <p:cNvPr id="20" name="object 14">
              <a:extLst>
                <a:ext uri="{FF2B5EF4-FFF2-40B4-BE49-F238E27FC236}">
                  <a16:creationId xmlns:a16="http://schemas.microsoft.com/office/drawing/2014/main" xmlns="" id="{EDAEB662-C951-934C-B583-0047BE257AEB}"/>
                </a:ext>
              </a:extLst>
            </p:cNvPr>
            <p:cNvSpPr/>
            <p:nvPr/>
          </p:nvSpPr>
          <p:spPr>
            <a:xfrm>
              <a:off x="6035039" y="2430779"/>
              <a:ext cx="2161540" cy="2121535"/>
            </a:xfrm>
            <a:custGeom>
              <a:avLst/>
              <a:gdLst/>
              <a:ahLst/>
              <a:cxnLst/>
              <a:rect l="l" t="t" r="r" b="b"/>
              <a:pathLst>
                <a:path w="2161540" h="2121535">
                  <a:moveTo>
                    <a:pt x="2161032" y="0"/>
                  </a:moveTo>
                  <a:lnTo>
                    <a:pt x="0" y="0"/>
                  </a:lnTo>
                  <a:lnTo>
                    <a:pt x="0" y="2121408"/>
                  </a:lnTo>
                  <a:lnTo>
                    <a:pt x="2161032" y="2121408"/>
                  </a:lnTo>
                  <a:lnTo>
                    <a:pt x="2161032" y="0"/>
                  </a:lnTo>
                  <a:close/>
                </a:path>
              </a:pathLst>
            </a:custGeom>
            <a:solidFill>
              <a:srgbClr val="99CC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5">
              <a:extLst>
                <a:ext uri="{FF2B5EF4-FFF2-40B4-BE49-F238E27FC236}">
                  <a16:creationId xmlns:a16="http://schemas.microsoft.com/office/drawing/2014/main" xmlns="" id="{D3102422-F8F5-D545-806B-C2661D3679E0}"/>
                </a:ext>
              </a:extLst>
            </p:cNvPr>
            <p:cNvSpPr/>
            <p:nvPr/>
          </p:nvSpPr>
          <p:spPr>
            <a:xfrm>
              <a:off x="6035039" y="2430779"/>
              <a:ext cx="2161540" cy="2121535"/>
            </a:xfrm>
            <a:custGeom>
              <a:avLst/>
              <a:gdLst/>
              <a:ahLst/>
              <a:cxnLst/>
              <a:rect l="l" t="t" r="r" b="b"/>
              <a:pathLst>
                <a:path w="2161540" h="2121535">
                  <a:moveTo>
                    <a:pt x="0" y="2121408"/>
                  </a:moveTo>
                  <a:lnTo>
                    <a:pt x="2161032" y="2121408"/>
                  </a:lnTo>
                  <a:lnTo>
                    <a:pt x="2161032" y="0"/>
                  </a:lnTo>
                  <a:lnTo>
                    <a:pt x="0" y="0"/>
                  </a:lnTo>
                  <a:lnTo>
                    <a:pt x="0" y="2121408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6">
              <a:extLst>
                <a:ext uri="{FF2B5EF4-FFF2-40B4-BE49-F238E27FC236}">
                  <a16:creationId xmlns:a16="http://schemas.microsoft.com/office/drawing/2014/main" xmlns="" id="{9BD2790B-75D9-7C4A-A931-72DF941F9DFA}"/>
                </a:ext>
              </a:extLst>
            </p:cNvPr>
            <p:cNvSpPr/>
            <p:nvPr/>
          </p:nvSpPr>
          <p:spPr>
            <a:xfrm>
              <a:off x="6611111" y="2456687"/>
              <a:ext cx="1153795" cy="586740"/>
            </a:xfrm>
            <a:custGeom>
              <a:avLst/>
              <a:gdLst/>
              <a:ahLst/>
              <a:cxnLst/>
              <a:rect l="l" t="t" r="r" b="b"/>
              <a:pathLst>
                <a:path w="1153795" h="586739">
                  <a:moveTo>
                    <a:pt x="1153668" y="0"/>
                  </a:moveTo>
                  <a:lnTo>
                    <a:pt x="0" y="0"/>
                  </a:lnTo>
                  <a:lnTo>
                    <a:pt x="0" y="586739"/>
                  </a:lnTo>
                  <a:lnTo>
                    <a:pt x="1153668" y="586739"/>
                  </a:lnTo>
                  <a:lnTo>
                    <a:pt x="11536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7">
              <a:extLst>
                <a:ext uri="{FF2B5EF4-FFF2-40B4-BE49-F238E27FC236}">
                  <a16:creationId xmlns:a16="http://schemas.microsoft.com/office/drawing/2014/main" xmlns="" id="{85AF473D-9D63-5C42-9E56-DE474050FAB5}"/>
                </a:ext>
              </a:extLst>
            </p:cNvPr>
            <p:cNvSpPr/>
            <p:nvPr/>
          </p:nvSpPr>
          <p:spPr>
            <a:xfrm>
              <a:off x="6611111" y="2456687"/>
              <a:ext cx="1153795" cy="586740"/>
            </a:xfrm>
            <a:custGeom>
              <a:avLst/>
              <a:gdLst/>
              <a:ahLst/>
              <a:cxnLst/>
              <a:rect l="l" t="t" r="r" b="b"/>
              <a:pathLst>
                <a:path w="1153795" h="586739">
                  <a:moveTo>
                    <a:pt x="0" y="586739"/>
                  </a:moveTo>
                  <a:lnTo>
                    <a:pt x="1153668" y="586739"/>
                  </a:lnTo>
                  <a:lnTo>
                    <a:pt x="1153668" y="0"/>
                  </a:lnTo>
                  <a:lnTo>
                    <a:pt x="0" y="0"/>
                  </a:lnTo>
                  <a:lnTo>
                    <a:pt x="0" y="586739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8">
              <a:extLst>
                <a:ext uri="{FF2B5EF4-FFF2-40B4-BE49-F238E27FC236}">
                  <a16:creationId xmlns:a16="http://schemas.microsoft.com/office/drawing/2014/main" xmlns="" id="{86B3B369-6D49-9A41-A11B-FFB4DBB38882}"/>
                </a:ext>
              </a:extLst>
            </p:cNvPr>
            <p:cNvSpPr/>
            <p:nvPr/>
          </p:nvSpPr>
          <p:spPr>
            <a:xfrm>
              <a:off x="6179819" y="2968751"/>
              <a:ext cx="1150620" cy="658495"/>
            </a:xfrm>
            <a:custGeom>
              <a:avLst/>
              <a:gdLst/>
              <a:ahLst/>
              <a:cxnLst/>
              <a:rect l="l" t="t" r="r" b="b"/>
              <a:pathLst>
                <a:path w="1150620" h="658495">
                  <a:moveTo>
                    <a:pt x="1150620" y="0"/>
                  </a:moveTo>
                  <a:lnTo>
                    <a:pt x="0" y="0"/>
                  </a:lnTo>
                  <a:lnTo>
                    <a:pt x="0" y="658368"/>
                  </a:lnTo>
                  <a:lnTo>
                    <a:pt x="1150620" y="658368"/>
                  </a:lnTo>
                  <a:lnTo>
                    <a:pt x="11506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9">
              <a:extLst>
                <a:ext uri="{FF2B5EF4-FFF2-40B4-BE49-F238E27FC236}">
                  <a16:creationId xmlns:a16="http://schemas.microsoft.com/office/drawing/2014/main" xmlns="" id="{8861030D-EB3B-1547-B9C4-31131E468114}"/>
                </a:ext>
              </a:extLst>
            </p:cNvPr>
            <p:cNvSpPr/>
            <p:nvPr/>
          </p:nvSpPr>
          <p:spPr>
            <a:xfrm>
              <a:off x="6179819" y="2968751"/>
              <a:ext cx="1150620" cy="658495"/>
            </a:xfrm>
            <a:custGeom>
              <a:avLst/>
              <a:gdLst/>
              <a:ahLst/>
              <a:cxnLst/>
              <a:rect l="l" t="t" r="r" b="b"/>
              <a:pathLst>
                <a:path w="1150620" h="658495">
                  <a:moveTo>
                    <a:pt x="0" y="658368"/>
                  </a:moveTo>
                  <a:lnTo>
                    <a:pt x="1150620" y="658368"/>
                  </a:lnTo>
                  <a:lnTo>
                    <a:pt x="1150620" y="0"/>
                  </a:lnTo>
                  <a:lnTo>
                    <a:pt x="0" y="0"/>
                  </a:lnTo>
                  <a:lnTo>
                    <a:pt x="0" y="658368"/>
                  </a:lnTo>
                  <a:close/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0">
              <a:extLst>
                <a:ext uri="{FF2B5EF4-FFF2-40B4-BE49-F238E27FC236}">
                  <a16:creationId xmlns:a16="http://schemas.microsoft.com/office/drawing/2014/main" xmlns="" id="{02247DD5-17F5-A745-8057-E6D1B5C10452}"/>
                </a:ext>
              </a:extLst>
            </p:cNvPr>
            <p:cNvSpPr/>
            <p:nvPr/>
          </p:nvSpPr>
          <p:spPr>
            <a:xfrm>
              <a:off x="6899147" y="3553967"/>
              <a:ext cx="937260" cy="512445"/>
            </a:xfrm>
            <a:custGeom>
              <a:avLst/>
              <a:gdLst/>
              <a:ahLst/>
              <a:cxnLst/>
              <a:rect l="l" t="t" r="r" b="b"/>
              <a:pathLst>
                <a:path w="937259" h="512445">
                  <a:moveTo>
                    <a:pt x="937259" y="0"/>
                  </a:moveTo>
                  <a:lnTo>
                    <a:pt x="0" y="0"/>
                  </a:lnTo>
                  <a:lnTo>
                    <a:pt x="0" y="512064"/>
                  </a:lnTo>
                  <a:lnTo>
                    <a:pt x="937259" y="512064"/>
                  </a:lnTo>
                  <a:lnTo>
                    <a:pt x="9372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1">
              <a:extLst>
                <a:ext uri="{FF2B5EF4-FFF2-40B4-BE49-F238E27FC236}">
                  <a16:creationId xmlns:a16="http://schemas.microsoft.com/office/drawing/2014/main" xmlns="" id="{1AB350C0-5BBE-4548-9F03-7B7191BE5390}"/>
                </a:ext>
              </a:extLst>
            </p:cNvPr>
            <p:cNvSpPr/>
            <p:nvPr/>
          </p:nvSpPr>
          <p:spPr>
            <a:xfrm>
              <a:off x="6899147" y="3553967"/>
              <a:ext cx="937260" cy="512445"/>
            </a:xfrm>
            <a:custGeom>
              <a:avLst/>
              <a:gdLst/>
              <a:ahLst/>
              <a:cxnLst/>
              <a:rect l="l" t="t" r="r" b="b"/>
              <a:pathLst>
                <a:path w="937259" h="512445">
                  <a:moveTo>
                    <a:pt x="0" y="512064"/>
                  </a:moveTo>
                  <a:lnTo>
                    <a:pt x="937259" y="512064"/>
                  </a:lnTo>
                  <a:lnTo>
                    <a:pt x="937259" y="0"/>
                  </a:lnTo>
                  <a:lnTo>
                    <a:pt x="0" y="0"/>
                  </a:lnTo>
                  <a:lnTo>
                    <a:pt x="0" y="51206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2">
              <a:extLst>
                <a:ext uri="{FF2B5EF4-FFF2-40B4-BE49-F238E27FC236}">
                  <a16:creationId xmlns:a16="http://schemas.microsoft.com/office/drawing/2014/main" xmlns="" id="{4AA6A9E7-989F-4545-BA4B-7BD261BBD9E5}"/>
                </a:ext>
              </a:extLst>
            </p:cNvPr>
            <p:cNvSpPr/>
            <p:nvPr/>
          </p:nvSpPr>
          <p:spPr>
            <a:xfrm>
              <a:off x="6647687" y="3989831"/>
              <a:ext cx="937260" cy="502920"/>
            </a:xfrm>
            <a:custGeom>
              <a:avLst/>
              <a:gdLst/>
              <a:ahLst/>
              <a:cxnLst/>
              <a:rect l="l" t="t" r="r" b="b"/>
              <a:pathLst>
                <a:path w="937259" h="502920">
                  <a:moveTo>
                    <a:pt x="937259" y="0"/>
                  </a:moveTo>
                  <a:lnTo>
                    <a:pt x="0" y="0"/>
                  </a:lnTo>
                  <a:lnTo>
                    <a:pt x="0" y="502920"/>
                  </a:lnTo>
                  <a:lnTo>
                    <a:pt x="937259" y="502920"/>
                  </a:lnTo>
                  <a:lnTo>
                    <a:pt x="9372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3">
              <a:extLst>
                <a:ext uri="{FF2B5EF4-FFF2-40B4-BE49-F238E27FC236}">
                  <a16:creationId xmlns:a16="http://schemas.microsoft.com/office/drawing/2014/main" xmlns="" id="{DB57531D-2BB1-D74A-A8FF-377D0731000E}"/>
                </a:ext>
              </a:extLst>
            </p:cNvPr>
            <p:cNvSpPr/>
            <p:nvPr/>
          </p:nvSpPr>
          <p:spPr>
            <a:xfrm>
              <a:off x="6647687" y="3989831"/>
              <a:ext cx="937260" cy="502920"/>
            </a:xfrm>
            <a:custGeom>
              <a:avLst/>
              <a:gdLst/>
              <a:ahLst/>
              <a:cxnLst/>
              <a:rect l="l" t="t" r="r" b="b"/>
              <a:pathLst>
                <a:path w="937259" h="502920">
                  <a:moveTo>
                    <a:pt x="0" y="502920"/>
                  </a:moveTo>
                  <a:lnTo>
                    <a:pt x="937259" y="502920"/>
                  </a:lnTo>
                  <a:lnTo>
                    <a:pt x="937259" y="0"/>
                  </a:lnTo>
                  <a:lnTo>
                    <a:pt x="0" y="0"/>
                  </a:lnTo>
                  <a:lnTo>
                    <a:pt x="0" y="50292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24">
            <a:extLst>
              <a:ext uri="{FF2B5EF4-FFF2-40B4-BE49-F238E27FC236}">
                <a16:creationId xmlns:a16="http://schemas.microsoft.com/office/drawing/2014/main" xmlns="" id="{CBBF2EE6-84D5-8147-8BEC-F725E70714D2}"/>
              </a:ext>
            </a:extLst>
          </p:cNvPr>
          <p:cNvSpPr txBox="1"/>
          <p:nvPr/>
        </p:nvSpPr>
        <p:spPr>
          <a:xfrm>
            <a:off x="6527292" y="2316934"/>
            <a:ext cx="1656714" cy="2036445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523875">
              <a:lnSpc>
                <a:spcPct val="100000"/>
              </a:lnSpc>
              <a:spcBef>
                <a:spcPts val="1185"/>
              </a:spcBef>
            </a:pPr>
            <a:r>
              <a:rPr sz="1800" spc="-5" dirty="0">
                <a:latin typeface="Arial MT"/>
                <a:cs typeface="Arial MT"/>
              </a:rPr>
              <a:t>Notice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1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50">
              <a:latin typeface="Arial MT"/>
              <a:cs typeface="Arial MT"/>
            </a:endParaRPr>
          </a:p>
          <a:p>
            <a:pPr marL="92075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Notice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2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600">
              <a:latin typeface="Arial MT"/>
              <a:cs typeface="Arial MT"/>
            </a:endParaRPr>
          </a:p>
          <a:p>
            <a:pPr marL="811530">
              <a:lnSpc>
                <a:spcPct val="100000"/>
              </a:lnSpc>
            </a:pPr>
            <a:r>
              <a:rPr sz="1800" spc="-5" dirty="0">
                <a:latin typeface="Arial MT"/>
                <a:cs typeface="Arial MT"/>
              </a:rPr>
              <a:t>Notice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3</a:t>
            </a:r>
            <a:endParaRPr sz="1800">
              <a:latin typeface="Arial MT"/>
              <a:cs typeface="Arial MT"/>
            </a:endParaRPr>
          </a:p>
          <a:p>
            <a:pPr marL="560705">
              <a:lnSpc>
                <a:spcPct val="100000"/>
              </a:lnSpc>
              <a:spcBef>
                <a:spcPts val="1240"/>
              </a:spcBef>
            </a:pPr>
            <a:r>
              <a:rPr sz="1800" dirty="0">
                <a:latin typeface="Arial MT"/>
                <a:cs typeface="Arial MT"/>
              </a:rPr>
              <a:t>…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1" name="object 25">
            <a:extLst>
              <a:ext uri="{FF2B5EF4-FFF2-40B4-BE49-F238E27FC236}">
                <a16:creationId xmlns:a16="http://schemas.microsoft.com/office/drawing/2014/main" xmlns="" id="{F9E42755-EB7E-C84E-A304-6B8FE048AA3A}"/>
              </a:ext>
            </a:extLst>
          </p:cNvPr>
          <p:cNvSpPr txBox="1"/>
          <p:nvPr/>
        </p:nvSpPr>
        <p:spPr>
          <a:xfrm>
            <a:off x="6402324" y="5009842"/>
            <a:ext cx="2232660" cy="657225"/>
          </a:xfrm>
          <a:prstGeom prst="rect">
            <a:avLst/>
          </a:prstGeom>
          <a:solidFill>
            <a:srgbClr val="99CC00"/>
          </a:solidFill>
          <a:ln w="9144">
            <a:solidFill>
              <a:srgbClr val="000000"/>
            </a:solidFill>
          </a:ln>
        </p:spPr>
        <p:txBody>
          <a:bodyPr vert="horz" wrap="square" lIns="0" tIns="48260" rIns="0" bIns="0" rtlCol="0">
            <a:spAutoFit/>
          </a:bodyPr>
          <a:lstStyle/>
          <a:p>
            <a:pPr marL="320675" marR="219710" indent="-91440">
              <a:lnSpc>
                <a:spcPct val="100000"/>
              </a:lnSpc>
              <a:spcBef>
                <a:spcPts val="380"/>
              </a:spcBef>
            </a:pPr>
            <a:r>
              <a:rPr sz="1800" spc="-5" dirty="0">
                <a:latin typeface="Arial MT"/>
                <a:cs typeface="Arial MT"/>
              </a:rPr>
              <a:t>Base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données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bibliographiques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2" name="object 4">
            <a:extLst>
              <a:ext uri="{FF2B5EF4-FFF2-40B4-BE49-F238E27FC236}">
                <a16:creationId xmlns:a16="http://schemas.microsoft.com/office/drawing/2014/main" xmlns="" id="{75FE8D16-F3F6-DB4E-9B9C-DA22550F3E7B}"/>
              </a:ext>
            </a:extLst>
          </p:cNvPr>
          <p:cNvSpPr txBox="1"/>
          <p:nvPr/>
        </p:nvSpPr>
        <p:spPr>
          <a:xfrm>
            <a:off x="2892914" y="2550046"/>
            <a:ext cx="2950845" cy="253301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144">
            <a:solidFill>
              <a:srgbClr val="000000"/>
            </a:solidFill>
          </a:ln>
        </p:spPr>
        <p:txBody>
          <a:bodyPr vert="horz" wrap="square" lIns="0" tIns="8826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695"/>
              </a:spcBef>
            </a:pPr>
            <a:r>
              <a:rPr sz="1600" spc="-5" dirty="0">
                <a:latin typeface="Arial MT"/>
                <a:cs typeface="Arial MT"/>
              </a:rPr>
              <a:t>Auteur(s)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: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Suau,</a:t>
            </a:r>
            <a:r>
              <a:rPr sz="1600" spc="-8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</a:t>
            </a:r>
            <a:r>
              <a:rPr sz="1600" spc="-10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..</a:t>
            </a:r>
            <a:endParaRPr sz="1600" dirty="0">
              <a:latin typeface="Arial MT"/>
              <a:cs typeface="Arial MT"/>
            </a:endParaRPr>
          </a:p>
          <a:p>
            <a:pPr marL="91440" marR="11430">
              <a:lnSpc>
                <a:spcPct val="100000"/>
              </a:lnSpc>
            </a:pPr>
            <a:r>
              <a:rPr sz="1600" spc="-15" dirty="0">
                <a:latin typeface="Arial MT"/>
                <a:cs typeface="Arial MT"/>
              </a:rPr>
              <a:t>Titre</a:t>
            </a:r>
            <a:r>
              <a:rPr sz="1600" spc="-5" dirty="0">
                <a:latin typeface="Arial MT"/>
                <a:cs typeface="Arial MT"/>
              </a:rPr>
              <a:t> :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Direct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analysis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of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genes..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Journal : Applied </a:t>
            </a:r>
            <a:r>
              <a:rPr sz="1600" spc="-10" dirty="0">
                <a:latin typeface="Arial MT"/>
                <a:cs typeface="Arial MT"/>
              </a:rPr>
              <a:t>and </a:t>
            </a:r>
            <a:r>
              <a:rPr sz="1600" spc="-5" dirty="0">
                <a:latin typeface="Arial MT"/>
                <a:cs typeface="Arial MT"/>
              </a:rPr>
              <a:t> environmental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microbiology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Date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:1999</a:t>
            </a:r>
            <a:endParaRPr sz="1600" dirty="0">
              <a:latin typeface="Arial MT"/>
              <a:cs typeface="Arial MT"/>
            </a:endParaRPr>
          </a:p>
          <a:p>
            <a:pPr marL="91440">
              <a:lnSpc>
                <a:spcPct val="100000"/>
              </a:lnSpc>
            </a:pPr>
            <a:r>
              <a:rPr sz="1600" spc="-30" dirty="0">
                <a:latin typeface="Arial MT"/>
                <a:cs typeface="Arial MT"/>
              </a:rPr>
              <a:t>Vol</a:t>
            </a:r>
            <a:r>
              <a:rPr sz="1600" spc="-4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: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65</a:t>
            </a:r>
            <a:endParaRPr sz="1600" dirty="0">
              <a:latin typeface="Arial MT"/>
              <a:cs typeface="Arial MT"/>
            </a:endParaRPr>
          </a:p>
          <a:p>
            <a:pPr marL="91440">
              <a:lnSpc>
                <a:spcPct val="100000"/>
              </a:lnSpc>
            </a:pPr>
            <a:r>
              <a:rPr sz="1600" spc="-5" dirty="0">
                <a:latin typeface="Arial MT"/>
                <a:cs typeface="Arial MT"/>
              </a:rPr>
              <a:t>N°</a:t>
            </a:r>
            <a:r>
              <a:rPr sz="1600" spc="-3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:</a:t>
            </a:r>
            <a:r>
              <a:rPr sz="1600" spc="-20" dirty="0">
                <a:latin typeface="Arial MT"/>
                <a:cs typeface="Arial MT"/>
              </a:rPr>
              <a:t> </a:t>
            </a:r>
            <a:r>
              <a:rPr sz="1600" spc="-65" dirty="0">
                <a:latin typeface="Arial MT"/>
                <a:cs typeface="Arial MT"/>
              </a:rPr>
              <a:t>11</a:t>
            </a:r>
            <a:endParaRPr sz="1600" dirty="0">
              <a:latin typeface="Arial MT"/>
              <a:cs typeface="Arial MT"/>
            </a:endParaRPr>
          </a:p>
          <a:p>
            <a:pPr marL="91440">
              <a:lnSpc>
                <a:spcPct val="100000"/>
              </a:lnSpc>
            </a:pPr>
            <a:r>
              <a:rPr sz="1600" spc="-5" dirty="0">
                <a:latin typeface="Arial MT"/>
                <a:cs typeface="Arial MT"/>
              </a:rPr>
              <a:t>Pages</a:t>
            </a:r>
            <a:r>
              <a:rPr sz="1600" spc="-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: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4799-4807</a:t>
            </a:r>
            <a:endParaRPr sz="1600" dirty="0">
              <a:latin typeface="Arial MT"/>
              <a:cs typeface="Arial MT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latin typeface="Arial MT"/>
                <a:cs typeface="Arial MT"/>
              </a:rPr>
              <a:t>Mots-clés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: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PHYLOGENETIC</a:t>
            </a:r>
            <a:r>
              <a:rPr sz="1000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ANALYSIS;</a:t>
            </a:r>
            <a:endParaRPr sz="1000" dirty="0">
              <a:latin typeface="Arial MT"/>
              <a:cs typeface="Arial MT"/>
            </a:endParaRPr>
          </a:p>
          <a:p>
            <a:pPr marL="91440">
              <a:lnSpc>
                <a:spcPct val="100000"/>
              </a:lnSpc>
              <a:spcBef>
                <a:spcPts val="10"/>
              </a:spcBef>
            </a:pPr>
            <a:r>
              <a:rPr sz="1000" spc="-5" dirty="0">
                <a:latin typeface="Arial MT"/>
                <a:cs typeface="Arial MT"/>
              </a:rPr>
              <a:t>MICROBIAL</a:t>
            </a:r>
            <a:r>
              <a:rPr sz="1000" dirty="0">
                <a:latin typeface="Arial MT"/>
                <a:cs typeface="Arial MT"/>
              </a:rPr>
              <a:t> </a:t>
            </a:r>
            <a:r>
              <a:rPr sz="1000" spc="-10" dirty="0">
                <a:latin typeface="Arial MT"/>
                <a:cs typeface="Arial MT"/>
              </a:rPr>
              <a:t>DIVERSITY;</a:t>
            </a:r>
            <a:r>
              <a:rPr sz="1000" spc="2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QUANTITATION;</a:t>
            </a:r>
            <a:r>
              <a:rPr sz="1000" spc="-40" dirty="0">
                <a:latin typeface="Arial MT"/>
                <a:cs typeface="Arial MT"/>
              </a:rPr>
              <a:t> </a:t>
            </a:r>
            <a:r>
              <a:rPr sz="1000" spc="-5" dirty="0">
                <a:latin typeface="Arial MT"/>
                <a:cs typeface="Arial MT"/>
              </a:rPr>
              <a:t>…</a:t>
            </a:r>
            <a:endParaRPr sz="1000" dirty="0">
              <a:latin typeface="Arial MT"/>
              <a:cs typeface="Arial MT"/>
            </a:endParaRPr>
          </a:p>
        </p:txBody>
      </p:sp>
      <p:sp>
        <p:nvSpPr>
          <p:cNvPr id="33" name="object 5">
            <a:extLst>
              <a:ext uri="{FF2B5EF4-FFF2-40B4-BE49-F238E27FC236}">
                <a16:creationId xmlns:a16="http://schemas.microsoft.com/office/drawing/2014/main" xmlns="" id="{F581CA68-BC87-4A46-BF0E-601192CC3D98}"/>
              </a:ext>
            </a:extLst>
          </p:cNvPr>
          <p:cNvSpPr txBox="1"/>
          <p:nvPr/>
        </p:nvSpPr>
        <p:spPr>
          <a:xfrm>
            <a:off x="2916476" y="5217306"/>
            <a:ext cx="2807335" cy="576580"/>
          </a:xfrm>
          <a:prstGeom prst="rect">
            <a:avLst/>
          </a:prstGeom>
          <a:solidFill>
            <a:srgbClr val="666699"/>
          </a:solidFill>
          <a:ln w="9144">
            <a:solidFill>
              <a:srgbClr val="000000"/>
            </a:solidFill>
          </a:ln>
        </p:spPr>
        <p:txBody>
          <a:bodyPr vert="horz" wrap="square" lIns="0" tIns="146685" rIns="0" bIns="0" rtlCol="0">
            <a:spAutoFit/>
          </a:bodyPr>
          <a:lstStyle/>
          <a:p>
            <a:pPr marL="276225">
              <a:lnSpc>
                <a:spcPct val="100000"/>
              </a:lnSpc>
              <a:spcBef>
                <a:spcPts val="1155"/>
              </a:spcBef>
            </a:pPr>
            <a:r>
              <a:rPr sz="1800" spc="-5" dirty="0">
                <a:latin typeface="Arial MT"/>
                <a:cs typeface="Arial MT"/>
              </a:rPr>
              <a:t>Notice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bibliographique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34" name="object 26">
            <a:extLst>
              <a:ext uri="{FF2B5EF4-FFF2-40B4-BE49-F238E27FC236}">
                <a16:creationId xmlns:a16="http://schemas.microsoft.com/office/drawing/2014/main" xmlns="" id="{83792DA5-C1A6-5A46-8040-9A0D92D06B14}"/>
              </a:ext>
            </a:extLst>
          </p:cNvPr>
          <p:cNvSpPr txBox="1"/>
          <p:nvPr/>
        </p:nvSpPr>
        <p:spPr>
          <a:xfrm>
            <a:off x="263192" y="5233308"/>
            <a:ext cx="1812289" cy="548005"/>
          </a:xfrm>
          <a:prstGeom prst="rect">
            <a:avLst/>
          </a:prstGeom>
          <a:solidFill>
            <a:srgbClr val="F4B083"/>
          </a:solidFill>
        </p:spPr>
        <p:txBody>
          <a:bodyPr vert="horz" wrap="square" lIns="0" tIns="121920" rIns="0" bIns="0" rtlCol="0">
            <a:spAutoFit/>
          </a:bodyPr>
          <a:lstStyle/>
          <a:p>
            <a:pPr marL="590550">
              <a:lnSpc>
                <a:spcPct val="100000"/>
              </a:lnSpc>
              <a:spcBef>
                <a:spcPts val="960"/>
              </a:spcBef>
            </a:pPr>
            <a:r>
              <a:rPr sz="1800" spc="-5" dirty="0">
                <a:latin typeface="Arial MT"/>
                <a:cs typeface="Arial MT"/>
              </a:rPr>
              <a:t>Article</a:t>
            </a:r>
            <a:endParaRPr sz="180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5087165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90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bject 16">
            <a:extLst>
              <a:ext uri="{FF2B5EF4-FFF2-40B4-BE49-F238E27FC236}">
                <a16:creationId xmlns:a16="http://schemas.microsoft.com/office/drawing/2014/main" xmlns="" id="{09BC4A49-50E7-4F42-A391-EB7F74B1FE53}"/>
              </a:ext>
            </a:extLst>
          </p:cNvPr>
          <p:cNvSpPr txBox="1"/>
          <p:nvPr/>
        </p:nvSpPr>
        <p:spPr>
          <a:xfrm>
            <a:off x="453848" y="2484446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xmlns="" id="{35CDD541-6464-1342-B84D-DE3C40FE1FB6}"/>
              </a:ext>
            </a:extLst>
          </p:cNvPr>
          <p:cNvSpPr txBox="1"/>
          <p:nvPr/>
        </p:nvSpPr>
        <p:spPr>
          <a:xfrm>
            <a:off x="684886" y="3538800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8">
            <a:extLst>
              <a:ext uri="{FF2B5EF4-FFF2-40B4-BE49-F238E27FC236}">
                <a16:creationId xmlns:a16="http://schemas.microsoft.com/office/drawing/2014/main" xmlns="" id="{39A3DBC0-409B-054B-A580-C4F6A7CE9C00}"/>
              </a:ext>
            </a:extLst>
          </p:cNvPr>
          <p:cNvSpPr txBox="1"/>
          <p:nvPr/>
        </p:nvSpPr>
        <p:spPr>
          <a:xfrm>
            <a:off x="464820" y="4248603"/>
            <a:ext cx="1120775" cy="128333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280"/>
              </a:spcBef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Penser aux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 s</a:t>
            </a:r>
            <a:r>
              <a:rPr sz="1500" b="1" spc="-6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mes,  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génériques, </a:t>
            </a:r>
            <a:r>
              <a:rPr sz="1500" b="1" spc="-4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spécifiques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8" name="object 16">
            <a:extLst>
              <a:ext uri="{FF2B5EF4-FFF2-40B4-BE49-F238E27FC236}">
                <a16:creationId xmlns:a16="http://schemas.microsoft.com/office/drawing/2014/main" xmlns="" id="{C56D9F53-41C5-CE41-8A72-E6608709AE6E}"/>
              </a:ext>
            </a:extLst>
          </p:cNvPr>
          <p:cNvSpPr txBox="1"/>
          <p:nvPr/>
        </p:nvSpPr>
        <p:spPr>
          <a:xfrm>
            <a:off x="328374" y="2419800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32" name="object 22">
            <a:extLst>
              <a:ext uri="{FF2B5EF4-FFF2-40B4-BE49-F238E27FC236}">
                <a16:creationId xmlns:a16="http://schemas.microsoft.com/office/drawing/2014/main" xmlns="" id="{89CDAD9F-7F2F-F041-8247-C3AB2A9C1214}"/>
              </a:ext>
            </a:extLst>
          </p:cNvPr>
          <p:cNvSpPr txBox="1"/>
          <p:nvPr/>
        </p:nvSpPr>
        <p:spPr>
          <a:xfrm>
            <a:off x="559412" y="3474154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5">
            <a:extLst>
              <a:ext uri="{FF2B5EF4-FFF2-40B4-BE49-F238E27FC236}">
                <a16:creationId xmlns:a16="http://schemas.microsoft.com/office/drawing/2014/main" xmlns="" id="{F1072CD2-1461-C24B-904F-859973244BAB}"/>
              </a:ext>
            </a:extLst>
          </p:cNvPr>
          <p:cNvSpPr txBox="1">
            <a:spLocks/>
          </p:cNvSpPr>
          <p:nvPr/>
        </p:nvSpPr>
        <p:spPr>
          <a:xfrm>
            <a:off x="1841119" y="2343988"/>
            <a:ext cx="1906905" cy="108267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14300" marR="5080" indent="-102235">
              <a:lnSpc>
                <a:spcPts val="4000"/>
              </a:lnSpc>
              <a:spcBef>
                <a:spcPts val="500"/>
              </a:spcBef>
            </a:pPr>
            <a:r>
              <a:rPr lang="fr-FR" sz="3600" b="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Compare  </a:t>
            </a:r>
            <a:r>
              <a:rPr lang="fr-FR" sz="3600" b="0" kern="0" spc="-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Sources</a:t>
            </a:r>
            <a:endParaRPr lang="fr-FR" sz="3600" kern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object 6">
            <a:extLst>
              <a:ext uri="{FF2B5EF4-FFF2-40B4-BE49-F238E27FC236}">
                <a16:creationId xmlns:a16="http://schemas.microsoft.com/office/drawing/2014/main" xmlns="" id="{7D59ECF7-7EEB-0748-B071-228550C21843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85715" y="1603247"/>
            <a:ext cx="3474720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513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0170" y="141632"/>
            <a:ext cx="7221830" cy="4930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31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Sources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91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bject 16">
            <a:extLst>
              <a:ext uri="{FF2B5EF4-FFF2-40B4-BE49-F238E27FC236}">
                <a16:creationId xmlns:a16="http://schemas.microsoft.com/office/drawing/2014/main" xmlns="" id="{09BC4A49-50E7-4F42-A391-EB7F74B1FE53}"/>
              </a:ext>
            </a:extLst>
          </p:cNvPr>
          <p:cNvSpPr txBox="1"/>
          <p:nvPr/>
        </p:nvSpPr>
        <p:spPr>
          <a:xfrm>
            <a:off x="453848" y="2484446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xmlns="" id="{35CDD541-6464-1342-B84D-DE3C40FE1FB6}"/>
              </a:ext>
            </a:extLst>
          </p:cNvPr>
          <p:cNvSpPr txBox="1"/>
          <p:nvPr/>
        </p:nvSpPr>
        <p:spPr>
          <a:xfrm>
            <a:off x="684886" y="3538800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8">
            <a:extLst>
              <a:ext uri="{FF2B5EF4-FFF2-40B4-BE49-F238E27FC236}">
                <a16:creationId xmlns:a16="http://schemas.microsoft.com/office/drawing/2014/main" xmlns="" id="{39A3DBC0-409B-054B-A580-C4F6A7CE9C00}"/>
              </a:ext>
            </a:extLst>
          </p:cNvPr>
          <p:cNvSpPr txBox="1"/>
          <p:nvPr/>
        </p:nvSpPr>
        <p:spPr>
          <a:xfrm>
            <a:off x="464820" y="4248603"/>
            <a:ext cx="1120775" cy="128333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280"/>
              </a:spcBef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Penser aux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 s</a:t>
            </a:r>
            <a:r>
              <a:rPr sz="1500" b="1" spc="-6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mes,  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génériques, </a:t>
            </a:r>
            <a:r>
              <a:rPr sz="1500" b="1" spc="-4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spécifiques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8" name="object 16">
            <a:extLst>
              <a:ext uri="{FF2B5EF4-FFF2-40B4-BE49-F238E27FC236}">
                <a16:creationId xmlns:a16="http://schemas.microsoft.com/office/drawing/2014/main" xmlns="" id="{C56D9F53-41C5-CE41-8A72-E6608709AE6E}"/>
              </a:ext>
            </a:extLst>
          </p:cNvPr>
          <p:cNvSpPr txBox="1"/>
          <p:nvPr/>
        </p:nvSpPr>
        <p:spPr>
          <a:xfrm>
            <a:off x="328374" y="2419800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32" name="object 22">
            <a:extLst>
              <a:ext uri="{FF2B5EF4-FFF2-40B4-BE49-F238E27FC236}">
                <a16:creationId xmlns:a16="http://schemas.microsoft.com/office/drawing/2014/main" xmlns="" id="{89CDAD9F-7F2F-F041-8247-C3AB2A9C1214}"/>
              </a:ext>
            </a:extLst>
          </p:cNvPr>
          <p:cNvSpPr txBox="1"/>
          <p:nvPr/>
        </p:nvSpPr>
        <p:spPr>
          <a:xfrm>
            <a:off x="559412" y="3474154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xmlns="" id="{7A0CD89C-042F-CF46-82D1-45F40C023889}"/>
              </a:ext>
            </a:extLst>
          </p:cNvPr>
          <p:cNvSpPr txBox="1"/>
          <p:nvPr/>
        </p:nvSpPr>
        <p:spPr>
          <a:xfrm>
            <a:off x="535940" y="1403730"/>
            <a:ext cx="837946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lr>
                <a:srgbClr val="003E20"/>
              </a:buClr>
              <a:buSzPct val="130555"/>
              <a:buFont typeface="Wingdings"/>
              <a:buChar char=""/>
              <a:tabLst>
                <a:tab pos="241300" algn="l"/>
              </a:tabLst>
            </a:pPr>
            <a:r>
              <a:rPr sz="18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r>
              <a:rPr sz="1800" spc="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r>
              <a:rPr sz="1800" spc="2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permet</a:t>
            </a:r>
            <a:r>
              <a:rPr sz="1800" spc="1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800" spc="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comparer</a:t>
            </a:r>
            <a:r>
              <a:rPr sz="1800" spc="3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plusieurs</a:t>
            </a:r>
            <a:r>
              <a:rPr sz="1800" spc="3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revues</a:t>
            </a:r>
            <a:r>
              <a:rPr sz="1800" spc="2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(10</a:t>
            </a:r>
            <a:r>
              <a:rPr sz="1800" spc="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max)</a:t>
            </a:r>
            <a:r>
              <a:rPr sz="1800" spc="3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selon </a:t>
            </a:r>
            <a:r>
              <a:rPr sz="1800" spc="-484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plusieurs</a:t>
            </a:r>
            <a:r>
              <a:rPr sz="1800" spc="2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indicateurs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object 4">
            <a:extLst>
              <a:ext uri="{FF2B5EF4-FFF2-40B4-BE49-F238E27FC236}">
                <a16:creationId xmlns:a16="http://schemas.microsoft.com/office/drawing/2014/main" xmlns="" id="{A87C18F6-9454-0A45-87A6-6081283682C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5863" y="2493264"/>
            <a:ext cx="4468367" cy="333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69538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0170" y="141632"/>
            <a:ext cx="7221830" cy="490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31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sources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92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bject 16">
            <a:extLst>
              <a:ext uri="{FF2B5EF4-FFF2-40B4-BE49-F238E27FC236}">
                <a16:creationId xmlns:a16="http://schemas.microsoft.com/office/drawing/2014/main" xmlns="" id="{09BC4A49-50E7-4F42-A391-EB7F74B1FE53}"/>
              </a:ext>
            </a:extLst>
          </p:cNvPr>
          <p:cNvSpPr txBox="1"/>
          <p:nvPr/>
        </p:nvSpPr>
        <p:spPr>
          <a:xfrm>
            <a:off x="453848" y="2484446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xmlns="" id="{35CDD541-6464-1342-B84D-DE3C40FE1FB6}"/>
              </a:ext>
            </a:extLst>
          </p:cNvPr>
          <p:cNvSpPr txBox="1"/>
          <p:nvPr/>
        </p:nvSpPr>
        <p:spPr>
          <a:xfrm>
            <a:off x="684886" y="3538800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8">
            <a:extLst>
              <a:ext uri="{FF2B5EF4-FFF2-40B4-BE49-F238E27FC236}">
                <a16:creationId xmlns:a16="http://schemas.microsoft.com/office/drawing/2014/main" xmlns="" id="{39A3DBC0-409B-054B-A580-C4F6A7CE9C00}"/>
              </a:ext>
            </a:extLst>
          </p:cNvPr>
          <p:cNvSpPr txBox="1"/>
          <p:nvPr/>
        </p:nvSpPr>
        <p:spPr>
          <a:xfrm>
            <a:off x="464820" y="4248603"/>
            <a:ext cx="1120775" cy="128333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280"/>
              </a:spcBef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Penser aux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 s</a:t>
            </a:r>
            <a:r>
              <a:rPr sz="1500" b="1" spc="-6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mes,  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génériques, </a:t>
            </a:r>
            <a:r>
              <a:rPr sz="1500" b="1" spc="-4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spécifiques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8" name="object 16">
            <a:extLst>
              <a:ext uri="{FF2B5EF4-FFF2-40B4-BE49-F238E27FC236}">
                <a16:creationId xmlns:a16="http://schemas.microsoft.com/office/drawing/2014/main" xmlns="" id="{C56D9F53-41C5-CE41-8A72-E6608709AE6E}"/>
              </a:ext>
            </a:extLst>
          </p:cNvPr>
          <p:cNvSpPr txBox="1"/>
          <p:nvPr/>
        </p:nvSpPr>
        <p:spPr>
          <a:xfrm>
            <a:off x="328374" y="2419800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32" name="object 22">
            <a:extLst>
              <a:ext uri="{FF2B5EF4-FFF2-40B4-BE49-F238E27FC236}">
                <a16:creationId xmlns:a16="http://schemas.microsoft.com/office/drawing/2014/main" xmlns="" id="{89CDAD9F-7F2F-F041-8247-C3AB2A9C1214}"/>
              </a:ext>
            </a:extLst>
          </p:cNvPr>
          <p:cNvSpPr txBox="1"/>
          <p:nvPr/>
        </p:nvSpPr>
        <p:spPr>
          <a:xfrm>
            <a:off x="559412" y="3474154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14" name="object 3">
            <a:extLst>
              <a:ext uri="{FF2B5EF4-FFF2-40B4-BE49-F238E27FC236}">
                <a16:creationId xmlns:a16="http://schemas.microsoft.com/office/drawing/2014/main" xmlns="" id="{83B3E679-8393-9847-81BC-6C671DC0F50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1616963"/>
            <a:ext cx="2660904" cy="1048512"/>
          </a:xfrm>
          <a:prstGeom prst="rect">
            <a:avLst/>
          </a:prstGeom>
        </p:spPr>
      </p:pic>
      <p:pic>
        <p:nvPicPr>
          <p:cNvPr id="15" name="object 4">
            <a:extLst>
              <a:ext uri="{FF2B5EF4-FFF2-40B4-BE49-F238E27FC236}">
                <a16:creationId xmlns:a16="http://schemas.microsoft.com/office/drawing/2014/main" xmlns="" id="{220E306B-0169-824E-A351-1A873A810540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06140" y="1616963"/>
            <a:ext cx="5737859" cy="4264152"/>
          </a:xfrm>
          <a:prstGeom prst="rect">
            <a:avLst/>
          </a:prstGeom>
        </p:spPr>
      </p:pic>
      <p:pic>
        <p:nvPicPr>
          <p:cNvPr id="16" name="object 5">
            <a:extLst>
              <a:ext uri="{FF2B5EF4-FFF2-40B4-BE49-F238E27FC236}">
                <a16:creationId xmlns:a16="http://schemas.microsoft.com/office/drawing/2014/main" xmlns="" id="{CCC2CB2F-1AAE-B54B-A8AD-8FD9E00AF821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3337313"/>
            <a:ext cx="3177540" cy="2543802"/>
          </a:xfrm>
          <a:prstGeom prst="rect">
            <a:avLst/>
          </a:prstGeom>
        </p:spPr>
      </p:pic>
      <p:sp>
        <p:nvSpPr>
          <p:cNvPr id="17" name="object 6">
            <a:extLst>
              <a:ext uri="{FF2B5EF4-FFF2-40B4-BE49-F238E27FC236}">
                <a16:creationId xmlns:a16="http://schemas.microsoft.com/office/drawing/2014/main" xmlns="" id="{82CA2207-FEC7-CE42-9D1E-65AA0EA6CC63}"/>
              </a:ext>
            </a:extLst>
          </p:cNvPr>
          <p:cNvSpPr txBox="1">
            <a:spLocks/>
          </p:cNvSpPr>
          <p:nvPr/>
        </p:nvSpPr>
        <p:spPr>
          <a:xfrm>
            <a:off x="4738428" y="836584"/>
            <a:ext cx="42329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fr-FR" sz="1800" b="0" kern="0" dirty="0">
                <a:solidFill>
                  <a:srgbClr val="000000"/>
                </a:solidFill>
              </a:rPr>
              <a:t>Nb</a:t>
            </a:r>
            <a:r>
              <a:rPr lang="fr-FR" sz="1800" b="0" kern="0" spc="-5" dirty="0">
                <a:solidFill>
                  <a:srgbClr val="000000"/>
                </a:solidFill>
              </a:rPr>
              <a:t> </a:t>
            </a:r>
            <a:r>
              <a:rPr lang="fr-FR" sz="1800" b="0" kern="0" spc="-10" dirty="0">
                <a:solidFill>
                  <a:srgbClr val="000000"/>
                </a:solidFill>
              </a:rPr>
              <a:t>moyen</a:t>
            </a:r>
            <a:r>
              <a:rPr lang="fr-FR" sz="1800" b="0" kern="0" spc="15" dirty="0">
                <a:solidFill>
                  <a:srgbClr val="000000"/>
                </a:solidFill>
              </a:rPr>
              <a:t> </a:t>
            </a:r>
            <a:r>
              <a:rPr lang="fr-FR" sz="1800" b="0" kern="0" spc="-5" dirty="0">
                <a:solidFill>
                  <a:srgbClr val="000000"/>
                </a:solidFill>
              </a:rPr>
              <a:t>de</a:t>
            </a:r>
            <a:r>
              <a:rPr lang="fr-FR" sz="1800" b="0" kern="0" spc="15" dirty="0">
                <a:solidFill>
                  <a:srgbClr val="000000"/>
                </a:solidFill>
              </a:rPr>
              <a:t> </a:t>
            </a:r>
            <a:r>
              <a:rPr lang="fr-FR" sz="1800" b="0" kern="0" spc="-10" dirty="0">
                <a:solidFill>
                  <a:srgbClr val="000000"/>
                </a:solidFill>
              </a:rPr>
              <a:t>citations</a:t>
            </a:r>
            <a:r>
              <a:rPr lang="fr-FR" sz="1800" b="0" kern="0" spc="15" dirty="0">
                <a:solidFill>
                  <a:srgbClr val="000000"/>
                </a:solidFill>
              </a:rPr>
              <a:t> </a:t>
            </a:r>
            <a:r>
              <a:rPr lang="fr-FR" sz="1800" b="0" kern="0" spc="-5" dirty="0">
                <a:solidFill>
                  <a:srgbClr val="000000"/>
                </a:solidFill>
              </a:rPr>
              <a:t>reçues</a:t>
            </a:r>
            <a:r>
              <a:rPr lang="fr-FR" sz="1800" b="0" kern="0" dirty="0">
                <a:solidFill>
                  <a:srgbClr val="000000"/>
                </a:solidFill>
              </a:rPr>
              <a:t> en</a:t>
            </a:r>
            <a:r>
              <a:rPr lang="fr-FR" sz="1800" b="0" kern="0" spc="10" dirty="0">
                <a:solidFill>
                  <a:srgbClr val="000000"/>
                </a:solidFill>
              </a:rPr>
              <a:t> </a:t>
            </a:r>
            <a:r>
              <a:rPr lang="fr-FR" sz="1800" b="0" kern="0" dirty="0">
                <a:solidFill>
                  <a:srgbClr val="000000"/>
                </a:solidFill>
              </a:rPr>
              <a:t>1 année</a:t>
            </a:r>
            <a:r>
              <a:rPr lang="fr-FR" sz="1800" b="0" kern="0" spc="10" dirty="0">
                <a:solidFill>
                  <a:srgbClr val="000000"/>
                </a:solidFill>
              </a:rPr>
              <a:t> </a:t>
            </a:r>
            <a:r>
              <a:rPr lang="fr-FR" sz="1800" b="0" kern="0" spc="-5" dirty="0">
                <a:solidFill>
                  <a:srgbClr val="000000"/>
                </a:solidFill>
              </a:rPr>
              <a:t>par</a:t>
            </a:r>
            <a:endParaRPr lang="fr-FR" sz="1800" kern="0" dirty="0"/>
          </a:p>
          <a:p>
            <a:pPr marL="12700">
              <a:spcBef>
                <a:spcPts val="5"/>
              </a:spcBef>
            </a:pPr>
            <a:r>
              <a:rPr lang="fr-FR" sz="1800" b="0" kern="0" spc="-5" dirty="0">
                <a:solidFill>
                  <a:srgbClr val="000000"/>
                </a:solidFill>
              </a:rPr>
              <a:t>les</a:t>
            </a:r>
            <a:r>
              <a:rPr lang="fr-FR" sz="1800" b="0" kern="0" dirty="0">
                <a:solidFill>
                  <a:srgbClr val="000000"/>
                </a:solidFill>
              </a:rPr>
              <a:t> </a:t>
            </a:r>
            <a:r>
              <a:rPr lang="fr-FR" sz="1800" b="0" kern="0" spc="-5" dirty="0">
                <a:solidFill>
                  <a:srgbClr val="000000"/>
                </a:solidFill>
              </a:rPr>
              <a:t>publications</a:t>
            </a:r>
            <a:r>
              <a:rPr lang="fr-FR" sz="1800" b="0" kern="0" spc="20" dirty="0">
                <a:solidFill>
                  <a:srgbClr val="000000"/>
                </a:solidFill>
              </a:rPr>
              <a:t> </a:t>
            </a:r>
            <a:r>
              <a:rPr lang="fr-FR" sz="1800" b="0" kern="0" dirty="0">
                <a:solidFill>
                  <a:srgbClr val="000000"/>
                </a:solidFill>
              </a:rPr>
              <a:t>des</a:t>
            </a:r>
            <a:r>
              <a:rPr lang="fr-FR" sz="1800" b="0" kern="0" spc="-15" dirty="0">
                <a:solidFill>
                  <a:srgbClr val="000000"/>
                </a:solidFill>
              </a:rPr>
              <a:t> </a:t>
            </a:r>
            <a:r>
              <a:rPr lang="fr-FR" sz="1800" b="0" kern="0" dirty="0">
                <a:solidFill>
                  <a:srgbClr val="000000"/>
                </a:solidFill>
              </a:rPr>
              <a:t>3</a:t>
            </a:r>
            <a:r>
              <a:rPr lang="fr-FR" sz="1800" b="0" kern="0" spc="5" dirty="0">
                <a:solidFill>
                  <a:srgbClr val="000000"/>
                </a:solidFill>
              </a:rPr>
              <a:t> </a:t>
            </a:r>
            <a:r>
              <a:rPr lang="fr-FR" sz="1800" b="0" kern="0" dirty="0">
                <a:solidFill>
                  <a:srgbClr val="000000"/>
                </a:solidFill>
              </a:rPr>
              <a:t>années</a:t>
            </a:r>
            <a:r>
              <a:rPr lang="fr-FR" sz="1800" b="0" kern="0" spc="5" dirty="0">
                <a:solidFill>
                  <a:srgbClr val="000000"/>
                </a:solidFill>
              </a:rPr>
              <a:t> </a:t>
            </a:r>
            <a:r>
              <a:rPr lang="fr-FR" sz="1800" b="0" kern="0" spc="-10" dirty="0">
                <a:solidFill>
                  <a:srgbClr val="000000"/>
                </a:solidFill>
              </a:rPr>
              <a:t>précédentes</a:t>
            </a:r>
            <a:endParaRPr lang="fr-FR" sz="1800" kern="0" dirty="0"/>
          </a:p>
        </p:txBody>
      </p:sp>
    </p:spTree>
    <p:extLst>
      <p:ext uri="{BB962C8B-B14F-4D97-AF65-F5344CB8AC3E}">
        <p14:creationId xmlns:p14="http://schemas.microsoft.com/office/powerpoint/2010/main" val="28947707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0170" y="141632"/>
            <a:ext cx="7221830" cy="4930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3100" b="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CiteScore</a:t>
            </a:r>
            <a:endParaRPr lang="fr-FR" sz="3100" b="0" spc="-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93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bject 16">
            <a:extLst>
              <a:ext uri="{FF2B5EF4-FFF2-40B4-BE49-F238E27FC236}">
                <a16:creationId xmlns:a16="http://schemas.microsoft.com/office/drawing/2014/main" xmlns="" id="{09BC4A49-50E7-4F42-A391-EB7F74B1FE53}"/>
              </a:ext>
            </a:extLst>
          </p:cNvPr>
          <p:cNvSpPr txBox="1"/>
          <p:nvPr/>
        </p:nvSpPr>
        <p:spPr>
          <a:xfrm>
            <a:off x="453848" y="2484446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xmlns="" id="{35CDD541-6464-1342-B84D-DE3C40FE1FB6}"/>
              </a:ext>
            </a:extLst>
          </p:cNvPr>
          <p:cNvSpPr txBox="1"/>
          <p:nvPr/>
        </p:nvSpPr>
        <p:spPr>
          <a:xfrm>
            <a:off x="684886" y="3538800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8">
            <a:extLst>
              <a:ext uri="{FF2B5EF4-FFF2-40B4-BE49-F238E27FC236}">
                <a16:creationId xmlns:a16="http://schemas.microsoft.com/office/drawing/2014/main" xmlns="" id="{39A3DBC0-409B-054B-A580-C4F6A7CE9C00}"/>
              </a:ext>
            </a:extLst>
          </p:cNvPr>
          <p:cNvSpPr txBox="1"/>
          <p:nvPr/>
        </p:nvSpPr>
        <p:spPr>
          <a:xfrm>
            <a:off x="464820" y="4248603"/>
            <a:ext cx="1120775" cy="128333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280"/>
              </a:spcBef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Penser aux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 s</a:t>
            </a:r>
            <a:r>
              <a:rPr sz="1500" b="1" spc="-6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mes,  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génériques, </a:t>
            </a:r>
            <a:r>
              <a:rPr sz="1500" b="1" spc="-4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spécifiques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8" name="object 16">
            <a:extLst>
              <a:ext uri="{FF2B5EF4-FFF2-40B4-BE49-F238E27FC236}">
                <a16:creationId xmlns:a16="http://schemas.microsoft.com/office/drawing/2014/main" xmlns="" id="{C56D9F53-41C5-CE41-8A72-E6608709AE6E}"/>
              </a:ext>
            </a:extLst>
          </p:cNvPr>
          <p:cNvSpPr txBox="1"/>
          <p:nvPr/>
        </p:nvSpPr>
        <p:spPr>
          <a:xfrm>
            <a:off x="328374" y="2419800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32" name="object 22">
            <a:extLst>
              <a:ext uri="{FF2B5EF4-FFF2-40B4-BE49-F238E27FC236}">
                <a16:creationId xmlns:a16="http://schemas.microsoft.com/office/drawing/2014/main" xmlns="" id="{89CDAD9F-7F2F-F041-8247-C3AB2A9C1214}"/>
              </a:ext>
            </a:extLst>
          </p:cNvPr>
          <p:cNvSpPr txBox="1"/>
          <p:nvPr/>
        </p:nvSpPr>
        <p:spPr>
          <a:xfrm>
            <a:off x="559412" y="3474154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xmlns="" id="{87F82F2A-7C2A-F942-82A9-6A1829CD66E7}"/>
              </a:ext>
            </a:extLst>
          </p:cNvPr>
          <p:cNvSpPr txBox="1"/>
          <p:nvPr/>
        </p:nvSpPr>
        <p:spPr>
          <a:xfrm>
            <a:off x="64501" y="945147"/>
            <a:ext cx="8865870" cy="22134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lr>
                <a:srgbClr val="003E20"/>
              </a:buClr>
              <a:buSzPct val="130555"/>
              <a:buFont typeface="Wingdings"/>
              <a:buChar char=""/>
              <a:tabLst>
                <a:tab pos="241300" algn="l"/>
              </a:tabLst>
            </a:pP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</a:t>
            </a:r>
            <a:r>
              <a:rPr sz="16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CiteScore</a:t>
            </a:r>
            <a:r>
              <a:rPr sz="1600" spc="1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d’une</a:t>
            </a:r>
            <a:r>
              <a:rPr sz="1600" spc="-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revue</a:t>
            </a:r>
            <a:r>
              <a:rPr sz="1600" spc="5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(ou</a:t>
            </a:r>
            <a:r>
              <a:rPr sz="1600" spc="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d’une</a:t>
            </a:r>
            <a:r>
              <a:rPr sz="1600" spc="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série)</a:t>
            </a:r>
            <a:r>
              <a:rPr sz="1600" spc="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</a:t>
            </a:r>
            <a:r>
              <a:rPr sz="1600" spc="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</a:t>
            </a:r>
            <a:r>
              <a:rPr sz="1600" spc="1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ratio</a:t>
            </a:r>
            <a:r>
              <a:rPr sz="1600" spc="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entre</a:t>
            </a:r>
            <a:r>
              <a:rPr sz="1600" spc="1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</a:t>
            </a:r>
            <a:r>
              <a:rPr sz="1600" spc="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nombre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600" spc="-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citations </a:t>
            </a:r>
            <a:r>
              <a:rPr sz="1600" spc="-484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reçues</a:t>
            </a:r>
            <a:r>
              <a:rPr sz="1600" spc="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l’ensemble</a:t>
            </a:r>
            <a:r>
              <a:rPr sz="16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</a:t>
            </a:r>
            <a:r>
              <a:rPr sz="1600" spc="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articles</a:t>
            </a:r>
            <a:r>
              <a:rPr sz="16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la</a:t>
            </a:r>
            <a:r>
              <a:rPr sz="1600" spc="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revue</a:t>
            </a:r>
            <a:r>
              <a:rPr sz="1600" spc="5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(ou</a:t>
            </a:r>
            <a:r>
              <a:rPr sz="1600" spc="1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</a:t>
            </a:r>
            <a:r>
              <a:rPr sz="1600" spc="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sz="1600" spc="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chapitres</a:t>
            </a:r>
            <a:r>
              <a:rPr sz="1600" spc="2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</a:t>
            </a:r>
            <a:r>
              <a:rPr sz="1600" spc="1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ouvrages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la</a:t>
            </a:r>
            <a:r>
              <a:rPr sz="1600" spc="1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série,</a:t>
            </a:r>
            <a:r>
              <a:rPr sz="1600" spc="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</a:t>
            </a:r>
            <a:r>
              <a:rPr sz="1600" spc="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</a:t>
            </a:r>
            <a:r>
              <a:rPr sz="1600" spc="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communications</a:t>
            </a:r>
            <a:r>
              <a:rPr sz="1600" spc="3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congrès</a:t>
            </a:r>
            <a:r>
              <a:rPr sz="1600" spc="2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la</a:t>
            </a:r>
            <a:r>
              <a:rPr sz="1600" spc="1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série)</a:t>
            </a:r>
            <a:r>
              <a:rPr sz="1600" spc="2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sz="1600" spc="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</a:t>
            </a:r>
            <a:r>
              <a:rPr sz="1600" spc="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nombre d’articles </a:t>
            </a:r>
            <a:r>
              <a:rPr sz="16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publiés</a:t>
            </a:r>
            <a:r>
              <a:rPr sz="1600" spc="-1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</a:t>
            </a:r>
            <a:r>
              <a:rPr sz="16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cette </a:t>
            </a:r>
            <a:r>
              <a:rPr sz="1600" spc="-1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revue</a:t>
            </a:r>
            <a:r>
              <a:rPr sz="1600" spc="6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(ou le</a:t>
            </a:r>
            <a:r>
              <a:rPr sz="1600" spc="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nombre</a:t>
            </a:r>
            <a:r>
              <a:rPr sz="1600" spc="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chapitres</a:t>
            </a:r>
            <a:r>
              <a:rPr sz="1600" spc="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publiés</a:t>
            </a:r>
            <a:r>
              <a:rPr sz="1600" spc="3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</a:t>
            </a:r>
            <a:r>
              <a:rPr sz="16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cette</a:t>
            </a:r>
            <a:r>
              <a:rPr sz="1600" spc="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série </a:t>
            </a:r>
            <a:r>
              <a:rPr sz="16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d’ouvrages,</a:t>
            </a:r>
            <a:r>
              <a:rPr sz="1600" spc="2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600" spc="-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communications</a:t>
            </a:r>
            <a:r>
              <a:rPr sz="1600" spc="2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publiées</a:t>
            </a:r>
            <a:r>
              <a:rPr sz="1600" spc="2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</a:t>
            </a:r>
            <a:r>
              <a:rPr sz="16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cette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série</a:t>
            </a:r>
            <a:r>
              <a:rPr sz="1600" spc="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600" spc="-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congrès).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003E20"/>
              </a:buClr>
              <a:buFont typeface="Wingdings"/>
              <a:buChar char=""/>
            </a:pP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indent="-228600">
              <a:lnSpc>
                <a:spcPct val="100000"/>
              </a:lnSpc>
              <a:buClr>
                <a:srgbClr val="003E20"/>
              </a:buClr>
              <a:buSzPct val="130555"/>
              <a:buFont typeface="Wingdings"/>
              <a:buChar char=""/>
              <a:tabLst>
                <a:tab pos="241300" algn="l"/>
              </a:tabLst>
            </a:pPr>
            <a:r>
              <a:rPr sz="16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 est</a:t>
            </a:r>
            <a:r>
              <a:rPr sz="1600" spc="-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calculé</a:t>
            </a:r>
            <a:r>
              <a:rPr sz="1600" spc="2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pour</a:t>
            </a:r>
            <a:r>
              <a:rPr sz="16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une</a:t>
            </a:r>
            <a:r>
              <a:rPr sz="1600" spc="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période</a:t>
            </a:r>
            <a:r>
              <a:rPr sz="1600" spc="1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 publication</a:t>
            </a:r>
            <a:r>
              <a:rPr sz="1600" spc="1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</a:t>
            </a:r>
            <a:r>
              <a:rPr sz="1600" spc="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sz="1600" spc="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ans.</a:t>
            </a:r>
            <a:r>
              <a:rPr sz="16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Il</a:t>
            </a:r>
            <a:r>
              <a:rPr sz="1600" spc="-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</a:t>
            </a:r>
            <a:r>
              <a:rPr sz="1600" spc="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à</a:t>
            </a:r>
            <a:r>
              <a:rPr sz="16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jour</a:t>
            </a:r>
            <a:r>
              <a:rPr sz="1600" spc="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sz="16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fois</a:t>
            </a:r>
            <a:r>
              <a:rPr sz="16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an.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41300" marR="321310" indent="-228600" algn="just">
              <a:lnSpc>
                <a:spcPct val="100000"/>
              </a:lnSpc>
              <a:spcBef>
                <a:spcPts val="1800"/>
              </a:spcBef>
              <a:buClr>
                <a:srgbClr val="003E20"/>
              </a:buClr>
              <a:buSzPct val="130555"/>
              <a:buFont typeface="Wingdings"/>
              <a:buChar char=""/>
              <a:tabLst>
                <a:tab pos="241300" algn="l"/>
              </a:tabLst>
            </a:pP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 calcul des citations prend en compte l’ensemble des documents indexés </a:t>
            </a:r>
            <a:r>
              <a:rPr sz="16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dans </a:t>
            </a:r>
            <a:r>
              <a:rPr sz="1600" spc="-49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Scopus, </a:t>
            </a:r>
            <a:r>
              <a:rPr sz="16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quel que soit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leur </a:t>
            </a:r>
            <a:r>
              <a:rPr sz="16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contenu.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CiteScore se veut ainsi </a:t>
            </a:r>
            <a:r>
              <a:rPr sz="16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indépendant de la </a:t>
            </a:r>
            <a:r>
              <a:rPr sz="1600" spc="-49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typologie</a:t>
            </a:r>
            <a:r>
              <a:rPr sz="1600" spc="-1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</a:t>
            </a:r>
            <a:r>
              <a:rPr sz="1600" spc="-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documents</a:t>
            </a:r>
            <a:r>
              <a:rPr sz="1600" spc="10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27556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citants.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object 4">
            <a:extLst>
              <a:ext uri="{FF2B5EF4-FFF2-40B4-BE49-F238E27FC236}">
                <a16:creationId xmlns:a16="http://schemas.microsoft.com/office/drawing/2014/main" xmlns="" id="{AA323330-ABD0-9346-AE5E-2D55F0CBF7A0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0754" y="3257409"/>
            <a:ext cx="2215804" cy="2326633"/>
          </a:xfrm>
          <a:prstGeom prst="rect">
            <a:avLst/>
          </a:prstGeom>
        </p:spPr>
      </p:pic>
      <p:sp>
        <p:nvSpPr>
          <p:cNvPr id="16" name="object 5">
            <a:extLst>
              <a:ext uri="{FF2B5EF4-FFF2-40B4-BE49-F238E27FC236}">
                <a16:creationId xmlns:a16="http://schemas.microsoft.com/office/drawing/2014/main" xmlns="" id="{FE3ACE18-6CB7-7948-971B-98F331F2C80E}"/>
              </a:ext>
            </a:extLst>
          </p:cNvPr>
          <p:cNvSpPr txBox="1"/>
          <p:nvPr/>
        </p:nvSpPr>
        <p:spPr>
          <a:xfrm>
            <a:off x="4487698" y="3388940"/>
            <a:ext cx="400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C000"/>
                </a:solidFill>
                <a:latin typeface="Arial"/>
                <a:cs typeface="Arial"/>
              </a:rPr>
              <a:t>Différence</a:t>
            </a:r>
            <a:r>
              <a:rPr sz="1800" b="1" spc="5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1800" b="1" spc="-15" dirty="0">
                <a:solidFill>
                  <a:srgbClr val="FFC000"/>
                </a:solidFill>
                <a:latin typeface="Arial"/>
                <a:cs typeface="Arial"/>
              </a:rPr>
              <a:t>avec</a:t>
            </a:r>
            <a:r>
              <a:rPr sz="1800" b="1" spc="40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FFC000"/>
                </a:solidFill>
                <a:latin typeface="Arial"/>
                <a:cs typeface="Arial"/>
              </a:rPr>
              <a:t>le </a:t>
            </a:r>
            <a:r>
              <a:rPr sz="1800" b="1" spc="-5" dirty="0">
                <a:solidFill>
                  <a:srgbClr val="FFC000"/>
                </a:solidFill>
                <a:latin typeface="Arial"/>
                <a:cs typeface="Arial"/>
              </a:rPr>
              <a:t>facteur</a:t>
            </a:r>
            <a:r>
              <a:rPr sz="1800" b="1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C000"/>
                </a:solidFill>
                <a:latin typeface="Arial"/>
                <a:cs typeface="Arial"/>
              </a:rPr>
              <a:t>d’impact</a:t>
            </a:r>
            <a:r>
              <a:rPr sz="1800" b="1" dirty="0">
                <a:solidFill>
                  <a:srgbClr val="FFC000"/>
                </a:solidFill>
                <a:latin typeface="Arial"/>
                <a:cs typeface="Arial"/>
              </a:rPr>
              <a:t> ?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7" name="object 6">
            <a:extLst>
              <a:ext uri="{FF2B5EF4-FFF2-40B4-BE49-F238E27FC236}">
                <a16:creationId xmlns:a16="http://schemas.microsoft.com/office/drawing/2014/main" xmlns="" id="{9C07582D-7A9F-F646-8947-C0E41C93FB59}"/>
              </a:ext>
            </a:extLst>
          </p:cNvPr>
          <p:cNvSpPr txBox="1"/>
          <p:nvPr/>
        </p:nvSpPr>
        <p:spPr>
          <a:xfrm>
            <a:off x="4487698" y="4029147"/>
            <a:ext cx="4131945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https://coop-ist.cirad.fr/evaluer/les-indicateurs- </a:t>
            </a:r>
            <a:r>
              <a:rPr sz="1400" spc="-5" dirty="0">
                <a:solidFill>
                  <a:srgbClr val="0462C1"/>
                </a:solidFill>
                <a:latin typeface="Calibri"/>
                <a:cs typeface="Calibri"/>
                <a:hlinkClick r:id="rId5"/>
              </a:rPr>
              <a:t> </a:t>
            </a: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citescore-et-ipp/3-faites-la-difference-entre-citescore-et- </a:t>
            </a:r>
            <a:r>
              <a:rPr sz="1400" spc="-305" dirty="0">
                <a:solidFill>
                  <a:srgbClr val="0462C1"/>
                </a:solidFill>
                <a:latin typeface="Calibri"/>
                <a:cs typeface="Calibri"/>
                <a:hlinkClick r:id="rId5"/>
              </a:rPr>
              <a:t> </a:t>
            </a:r>
            <a:r>
              <a:rPr sz="14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facteur-d-impact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9" name="object 7">
            <a:extLst>
              <a:ext uri="{FF2B5EF4-FFF2-40B4-BE49-F238E27FC236}">
                <a16:creationId xmlns:a16="http://schemas.microsoft.com/office/drawing/2014/main" xmlns="" id="{4D871A0E-0534-8E4A-BC37-704C92FF15BB}"/>
              </a:ext>
            </a:extLst>
          </p:cNvPr>
          <p:cNvSpPr txBox="1"/>
          <p:nvPr/>
        </p:nvSpPr>
        <p:spPr>
          <a:xfrm>
            <a:off x="361031" y="5662353"/>
            <a:ext cx="80022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https://coop-ist.cirad.fr/evaluer/les-indicateurs-citescore-et-ipp/1-familiarisez-vous-avec-l-indicateur-citescore</a:t>
            </a:r>
            <a:endParaRPr sz="14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57055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0170" y="141632"/>
            <a:ext cx="7221830" cy="4930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31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Autres indicateurs sur les revues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94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bject 16">
            <a:extLst>
              <a:ext uri="{FF2B5EF4-FFF2-40B4-BE49-F238E27FC236}">
                <a16:creationId xmlns:a16="http://schemas.microsoft.com/office/drawing/2014/main" xmlns="" id="{09BC4A49-50E7-4F42-A391-EB7F74B1FE53}"/>
              </a:ext>
            </a:extLst>
          </p:cNvPr>
          <p:cNvSpPr txBox="1"/>
          <p:nvPr/>
        </p:nvSpPr>
        <p:spPr>
          <a:xfrm>
            <a:off x="453848" y="2484446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xmlns="" id="{35CDD541-6464-1342-B84D-DE3C40FE1FB6}"/>
              </a:ext>
            </a:extLst>
          </p:cNvPr>
          <p:cNvSpPr txBox="1"/>
          <p:nvPr/>
        </p:nvSpPr>
        <p:spPr>
          <a:xfrm>
            <a:off x="684886" y="3538800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8">
            <a:extLst>
              <a:ext uri="{FF2B5EF4-FFF2-40B4-BE49-F238E27FC236}">
                <a16:creationId xmlns:a16="http://schemas.microsoft.com/office/drawing/2014/main" xmlns="" id="{39A3DBC0-409B-054B-A580-C4F6A7CE9C00}"/>
              </a:ext>
            </a:extLst>
          </p:cNvPr>
          <p:cNvSpPr txBox="1"/>
          <p:nvPr/>
        </p:nvSpPr>
        <p:spPr>
          <a:xfrm>
            <a:off x="464820" y="4248603"/>
            <a:ext cx="1120775" cy="128333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280"/>
              </a:spcBef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Penser aux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 s</a:t>
            </a:r>
            <a:r>
              <a:rPr sz="1500" b="1" spc="-6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mes,  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génériques, </a:t>
            </a:r>
            <a:r>
              <a:rPr sz="1500" b="1" spc="-4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spécifiques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8" name="object 16">
            <a:extLst>
              <a:ext uri="{FF2B5EF4-FFF2-40B4-BE49-F238E27FC236}">
                <a16:creationId xmlns:a16="http://schemas.microsoft.com/office/drawing/2014/main" xmlns="" id="{C56D9F53-41C5-CE41-8A72-E6608709AE6E}"/>
              </a:ext>
            </a:extLst>
          </p:cNvPr>
          <p:cNvSpPr txBox="1"/>
          <p:nvPr/>
        </p:nvSpPr>
        <p:spPr>
          <a:xfrm>
            <a:off x="328374" y="2419800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32" name="object 22">
            <a:extLst>
              <a:ext uri="{FF2B5EF4-FFF2-40B4-BE49-F238E27FC236}">
                <a16:creationId xmlns:a16="http://schemas.microsoft.com/office/drawing/2014/main" xmlns="" id="{89CDAD9F-7F2F-F041-8247-C3AB2A9C1214}"/>
              </a:ext>
            </a:extLst>
          </p:cNvPr>
          <p:cNvSpPr txBox="1"/>
          <p:nvPr/>
        </p:nvSpPr>
        <p:spPr>
          <a:xfrm>
            <a:off x="559412" y="3474154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14" name="object 3">
            <a:extLst>
              <a:ext uri="{FF2B5EF4-FFF2-40B4-BE49-F238E27FC236}">
                <a16:creationId xmlns:a16="http://schemas.microsoft.com/office/drawing/2014/main" xmlns="" id="{86FAD7CF-327F-A34F-B833-31712B4A24C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6725" y="958596"/>
            <a:ext cx="8058530" cy="4381500"/>
          </a:xfrm>
          <a:prstGeom prst="rect">
            <a:avLst/>
          </a:prstGeom>
        </p:spPr>
      </p:pic>
      <p:sp>
        <p:nvSpPr>
          <p:cNvPr id="15" name="object 4">
            <a:extLst>
              <a:ext uri="{FF2B5EF4-FFF2-40B4-BE49-F238E27FC236}">
                <a16:creationId xmlns:a16="http://schemas.microsoft.com/office/drawing/2014/main" xmlns="" id="{76E4C149-4C7B-A945-82CE-3B37E895B6A1}"/>
              </a:ext>
            </a:extLst>
          </p:cNvPr>
          <p:cNvSpPr txBox="1"/>
          <p:nvPr/>
        </p:nvSpPr>
        <p:spPr>
          <a:xfrm>
            <a:off x="335540" y="5461327"/>
            <a:ext cx="84289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https://coop-ist.cirad.fr/evaluer/les-indicateurs-citescore-et-ipp/1-familiarisez-vous-avec-l- </a:t>
            </a:r>
            <a:r>
              <a:rPr sz="1800" spc="-395" dirty="0">
                <a:solidFill>
                  <a:srgbClr val="0462C1"/>
                </a:solidFill>
                <a:latin typeface="Calibri"/>
                <a:cs typeface="Calibri"/>
                <a:hlinkClick r:id="rId5"/>
              </a:rPr>
              <a:t> </a:t>
            </a:r>
            <a:r>
              <a:rPr sz="18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indicateur-citescore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42934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0170" y="141632"/>
            <a:ext cx="7221830" cy="4930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31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Indicateurs sur les revues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95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bject 16">
            <a:extLst>
              <a:ext uri="{FF2B5EF4-FFF2-40B4-BE49-F238E27FC236}">
                <a16:creationId xmlns:a16="http://schemas.microsoft.com/office/drawing/2014/main" xmlns="" id="{09BC4A49-50E7-4F42-A391-EB7F74B1FE53}"/>
              </a:ext>
            </a:extLst>
          </p:cNvPr>
          <p:cNvSpPr txBox="1"/>
          <p:nvPr/>
        </p:nvSpPr>
        <p:spPr>
          <a:xfrm>
            <a:off x="453848" y="2484446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xmlns="" id="{35CDD541-6464-1342-B84D-DE3C40FE1FB6}"/>
              </a:ext>
            </a:extLst>
          </p:cNvPr>
          <p:cNvSpPr txBox="1"/>
          <p:nvPr/>
        </p:nvSpPr>
        <p:spPr>
          <a:xfrm>
            <a:off x="684886" y="3538800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8">
            <a:extLst>
              <a:ext uri="{FF2B5EF4-FFF2-40B4-BE49-F238E27FC236}">
                <a16:creationId xmlns:a16="http://schemas.microsoft.com/office/drawing/2014/main" xmlns="" id="{39A3DBC0-409B-054B-A580-C4F6A7CE9C00}"/>
              </a:ext>
            </a:extLst>
          </p:cNvPr>
          <p:cNvSpPr txBox="1"/>
          <p:nvPr/>
        </p:nvSpPr>
        <p:spPr>
          <a:xfrm>
            <a:off x="464820" y="4248603"/>
            <a:ext cx="1120775" cy="128333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280"/>
              </a:spcBef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Penser aux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 s</a:t>
            </a:r>
            <a:r>
              <a:rPr sz="1500" b="1" spc="-6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mes,  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génériques, </a:t>
            </a:r>
            <a:r>
              <a:rPr sz="1500" b="1" spc="-4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spécifiques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8" name="object 16">
            <a:extLst>
              <a:ext uri="{FF2B5EF4-FFF2-40B4-BE49-F238E27FC236}">
                <a16:creationId xmlns:a16="http://schemas.microsoft.com/office/drawing/2014/main" xmlns="" id="{C56D9F53-41C5-CE41-8A72-E6608709AE6E}"/>
              </a:ext>
            </a:extLst>
          </p:cNvPr>
          <p:cNvSpPr txBox="1"/>
          <p:nvPr/>
        </p:nvSpPr>
        <p:spPr>
          <a:xfrm>
            <a:off x="328374" y="2419800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32" name="object 22">
            <a:extLst>
              <a:ext uri="{FF2B5EF4-FFF2-40B4-BE49-F238E27FC236}">
                <a16:creationId xmlns:a16="http://schemas.microsoft.com/office/drawing/2014/main" xmlns="" id="{89CDAD9F-7F2F-F041-8247-C3AB2A9C1214}"/>
              </a:ext>
            </a:extLst>
          </p:cNvPr>
          <p:cNvSpPr txBox="1"/>
          <p:nvPr/>
        </p:nvSpPr>
        <p:spPr>
          <a:xfrm>
            <a:off x="559412" y="3474154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16" name="object 3">
            <a:extLst>
              <a:ext uri="{FF2B5EF4-FFF2-40B4-BE49-F238E27FC236}">
                <a16:creationId xmlns:a16="http://schemas.microsoft.com/office/drawing/2014/main" xmlns="" id="{6FD518B1-FFC3-C146-80B4-F02F51B3504E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200" y="934211"/>
            <a:ext cx="8077200" cy="500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25651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96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bject 16">
            <a:extLst>
              <a:ext uri="{FF2B5EF4-FFF2-40B4-BE49-F238E27FC236}">
                <a16:creationId xmlns:a16="http://schemas.microsoft.com/office/drawing/2014/main" xmlns="" id="{09BC4A49-50E7-4F42-A391-EB7F74B1FE53}"/>
              </a:ext>
            </a:extLst>
          </p:cNvPr>
          <p:cNvSpPr txBox="1"/>
          <p:nvPr/>
        </p:nvSpPr>
        <p:spPr>
          <a:xfrm>
            <a:off x="453848" y="2484446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xmlns="" id="{35CDD541-6464-1342-B84D-DE3C40FE1FB6}"/>
              </a:ext>
            </a:extLst>
          </p:cNvPr>
          <p:cNvSpPr txBox="1"/>
          <p:nvPr/>
        </p:nvSpPr>
        <p:spPr>
          <a:xfrm>
            <a:off x="684886" y="3538800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8">
            <a:extLst>
              <a:ext uri="{FF2B5EF4-FFF2-40B4-BE49-F238E27FC236}">
                <a16:creationId xmlns:a16="http://schemas.microsoft.com/office/drawing/2014/main" xmlns="" id="{39A3DBC0-409B-054B-A580-C4F6A7CE9C00}"/>
              </a:ext>
            </a:extLst>
          </p:cNvPr>
          <p:cNvSpPr txBox="1"/>
          <p:nvPr/>
        </p:nvSpPr>
        <p:spPr>
          <a:xfrm>
            <a:off x="464820" y="4248603"/>
            <a:ext cx="1120775" cy="128333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280"/>
              </a:spcBef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Penser aux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 s</a:t>
            </a:r>
            <a:r>
              <a:rPr sz="1500" b="1" spc="-6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mes,  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génériques, </a:t>
            </a:r>
            <a:r>
              <a:rPr sz="1500" b="1" spc="-4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spécifiques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8" name="object 16">
            <a:extLst>
              <a:ext uri="{FF2B5EF4-FFF2-40B4-BE49-F238E27FC236}">
                <a16:creationId xmlns:a16="http://schemas.microsoft.com/office/drawing/2014/main" xmlns="" id="{C56D9F53-41C5-CE41-8A72-E6608709AE6E}"/>
              </a:ext>
            </a:extLst>
          </p:cNvPr>
          <p:cNvSpPr txBox="1"/>
          <p:nvPr/>
        </p:nvSpPr>
        <p:spPr>
          <a:xfrm>
            <a:off x="328374" y="2419800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32" name="object 22">
            <a:extLst>
              <a:ext uri="{FF2B5EF4-FFF2-40B4-BE49-F238E27FC236}">
                <a16:creationId xmlns:a16="http://schemas.microsoft.com/office/drawing/2014/main" xmlns="" id="{89CDAD9F-7F2F-F041-8247-C3AB2A9C1214}"/>
              </a:ext>
            </a:extLst>
          </p:cNvPr>
          <p:cNvSpPr txBox="1"/>
          <p:nvPr/>
        </p:nvSpPr>
        <p:spPr>
          <a:xfrm>
            <a:off x="559412" y="3474154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xmlns="" id="{7A79D52E-6023-AC4C-8C3F-3B9A1235BF7B}"/>
              </a:ext>
            </a:extLst>
          </p:cNvPr>
          <p:cNvSpPr txBox="1">
            <a:spLocks/>
          </p:cNvSpPr>
          <p:nvPr/>
        </p:nvSpPr>
        <p:spPr>
          <a:xfrm>
            <a:off x="1232119" y="148058"/>
            <a:ext cx="6600825" cy="4892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fr-FR" sz="31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Comparaison </a:t>
            </a:r>
            <a:r>
              <a:rPr lang="fr-FR" sz="3100" b="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Scopus</a:t>
            </a:r>
            <a:r>
              <a:rPr lang="fr-FR" sz="31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Web of Science</a:t>
            </a:r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xmlns="" id="{5B013EC5-C457-D545-9B29-C9E99F815A2A}"/>
              </a:ext>
            </a:extLst>
          </p:cNvPr>
          <p:cNvSpPr txBox="1"/>
          <p:nvPr/>
        </p:nvSpPr>
        <p:spPr>
          <a:xfrm>
            <a:off x="535940" y="915670"/>
            <a:ext cx="3688079" cy="186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50" dirty="0">
                <a:latin typeface="Arial MT"/>
                <a:cs typeface="Arial MT"/>
              </a:rPr>
              <a:t>Sources</a:t>
            </a:r>
            <a:r>
              <a:rPr sz="1050" spc="265" dirty="0">
                <a:latin typeface="Arial MT"/>
                <a:cs typeface="Arial MT"/>
              </a:rPr>
              <a:t> </a:t>
            </a:r>
            <a:r>
              <a:rPr sz="1050" dirty="0">
                <a:latin typeface="Arial MT"/>
                <a:cs typeface="Arial MT"/>
              </a:rPr>
              <a:t>:</a:t>
            </a:r>
            <a:r>
              <a:rPr sz="1050" spc="-10" dirty="0">
                <a:latin typeface="Arial MT"/>
                <a:cs typeface="Arial MT"/>
              </a:rPr>
              <a:t> </a:t>
            </a:r>
            <a:r>
              <a:rPr sz="105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4"/>
              </a:rPr>
              <a:t>comparatif</a:t>
            </a:r>
            <a:r>
              <a:rPr sz="1050" u="sng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4"/>
              </a:rPr>
              <a:t> </a:t>
            </a:r>
            <a:r>
              <a:rPr sz="105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4"/>
              </a:rPr>
              <a:t>Université</a:t>
            </a:r>
            <a:r>
              <a:rPr sz="105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4"/>
              </a:rPr>
              <a:t> </a:t>
            </a:r>
            <a:r>
              <a:rPr sz="105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4"/>
              </a:rPr>
              <a:t>Iowa</a:t>
            </a:r>
            <a:r>
              <a:rPr sz="1050" spc="-5" dirty="0">
                <a:latin typeface="Arial MT"/>
                <a:cs typeface="Arial MT"/>
              </a:rPr>
              <a:t>,</a:t>
            </a:r>
            <a:r>
              <a:rPr sz="1050" spc="-10" dirty="0">
                <a:latin typeface="Arial MT"/>
                <a:cs typeface="Arial MT"/>
              </a:rPr>
              <a:t> </a:t>
            </a:r>
            <a:r>
              <a:rPr sz="105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5"/>
              </a:rPr>
              <a:t>Site</a:t>
            </a:r>
            <a:r>
              <a:rPr sz="105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5"/>
              </a:rPr>
              <a:t> </a:t>
            </a:r>
            <a:r>
              <a:rPr sz="105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5"/>
              </a:rPr>
              <a:t>Elsevier</a:t>
            </a:r>
            <a:r>
              <a:rPr sz="1050" dirty="0">
                <a:latin typeface="Arial MT"/>
                <a:cs typeface="Arial MT"/>
              </a:rPr>
              <a:t>,</a:t>
            </a:r>
            <a:r>
              <a:rPr sz="1050" spc="-25" dirty="0">
                <a:latin typeface="Arial MT"/>
                <a:cs typeface="Arial MT"/>
              </a:rPr>
              <a:t> </a:t>
            </a:r>
            <a:r>
              <a:rPr sz="105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6"/>
              </a:rPr>
              <a:t>Site</a:t>
            </a:r>
            <a:r>
              <a:rPr sz="105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6"/>
              </a:rPr>
              <a:t> </a:t>
            </a:r>
            <a:r>
              <a:rPr sz="1050" u="sng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6"/>
              </a:rPr>
              <a:t>WoS</a:t>
            </a:r>
            <a:endParaRPr sz="1050" dirty="0">
              <a:latin typeface="Arial MT"/>
              <a:cs typeface="Arial MT"/>
            </a:endParaRPr>
          </a:p>
        </p:txBody>
      </p:sp>
      <p:graphicFrame>
        <p:nvGraphicFramePr>
          <p:cNvPr id="16" name="object 4">
            <a:extLst>
              <a:ext uri="{FF2B5EF4-FFF2-40B4-BE49-F238E27FC236}">
                <a16:creationId xmlns:a16="http://schemas.microsoft.com/office/drawing/2014/main" xmlns="" id="{CD8816E8-0C27-F141-8B44-82E54A94AB1B}"/>
              </a:ext>
            </a:extLst>
          </p:cNvPr>
          <p:cNvGraphicFramePr>
            <a:graphicFrameLocks noGrp="1"/>
          </p:cNvGraphicFramePr>
          <p:nvPr/>
        </p:nvGraphicFramePr>
        <p:xfrm>
          <a:off x="254901" y="1327277"/>
          <a:ext cx="8252459" cy="47934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41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187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6961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98958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Critères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SCOPUS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WoS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0519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Présence</a:t>
                      </a:r>
                      <a:r>
                        <a:rPr sz="1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d’un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comité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sélection</a:t>
                      </a:r>
                      <a:r>
                        <a:rPr sz="1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des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marL="5715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journaux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Oui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: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Scopus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Content</a:t>
                      </a:r>
                      <a:r>
                        <a:rPr sz="1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selection</a:t>
                      </a:r>
                      <a:r>
                        <a:rPr sz="10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advisory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marL="5778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board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CSAB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Oui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: «</a:t>
                      </a:r>
                      <a:r>
                        <a:rPr sz="1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experts</a:t>
                      </a:r>
                      <a:r>
                        <a:rPr sz="1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in-house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editors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»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indépendants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des éditeurs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98958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Nb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journaux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indexés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23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500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Plus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21</a:t>
                      </a:r>
                      <a:r>
                        <a:rPr sz="1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100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Thématiques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Physical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Sciences,</a:t>
                      </a:r>
                      <a:r>
                        <a:rPr sz="1000" spc="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Health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Sciences,</a:t>
                      </a:r>
                      <a:r>
                        <a:rPr sz="1000" spc="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Life</a:t>
                      </a:r>
                      <a:r>
                        <a:rPr sz="10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Sciences,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marL="5778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000" spc="-10" dirty="0">
                          <a:latin typeface="Calibri"/>
                          <a:cs typeface="Calibri"/>
                        </a:rPr>
                        <a:t>Social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Sciences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&amp; Humanities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Science,</a:t>
                      </a:r>
                      <a:r>
                        <a:rPr sz="10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Social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Sciences,</a:t>
                      </a:r>
                      <a:r>
                        <a:rPr sz="10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Arts</a:t>
                      </a:r>
                      <a:r>
                        <a:rPr sz="10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and Humanities,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Technology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0519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Disciplines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27</a:t>
                      </a:r>
                      <a:r>
                        <a:rPr sz="1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major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subject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areas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300+</a:t>
                      </a:r>
                      <a:r>
                        <a:rPr sz="10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minor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subject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marL="57785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areas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254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WoS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categories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98831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Couverture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champ interdisciplinaire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10" dirty="0">
                          <a:latin typeface="Calibri"/>
                          <a:cs typeface="Calibri"/>
                        </a:rPr>
                        <a:t>Oui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Peu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couvert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50519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Période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couverte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(dépend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de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marL="5715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l’abonnement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souscrit)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partir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1960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partir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1956</a:t>
                      </a:r>
                      <a:r>
                        <a:rPr sz="10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(pour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les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articles)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444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98957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Syntaxe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d’interrogation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Opérateurs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booléens, 25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champs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différents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Opérateurs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booléens, 19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champs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différents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98957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Outil</a:t>
                      </a:r>
                      <a:r>
                        <a:rPr sz="1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d’analyse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Analyze</a:t>
                      </a:r>
                      <a:r>
                        <a:rPr sz="1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search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results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Analyze</a:t>
                      </a:r>
                      <a:r>
                        <a:rPr sz="1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Results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98957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Indicateurs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d’articles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«</a:t>
                      </a:r>
                      <a:r>
                        <a:rPr sz="1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high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influence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»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Percentile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Highly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cited</a:t>
                      </a:r>
                      <a:r>
                        <a:rPr sz="1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paper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et</a:t>
                      </a:r>
                      <a:r>
                        <a:rPr sz="1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Hot paper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Travail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sur les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affiliations</a:t>
                      </a:r>
                      <a:r>
                        <a:rPr sz="1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avec</a:t>
                      </a:r>
                      <a:r>
                        <a:rPr sz="1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les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marL="5715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institutions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Oui</a:t>
                      </a:r>
                      <a:r>
                        <a:rPr sz="1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(affiliation</a:t>
                      </a:r>
                      <a:r>
                        <a:rPr sz="10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profile)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Oui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(champ Organization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enhanced)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50519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Outils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désambiguïsation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des noms</a:t>
                      </a:r>
                      <a:endParaRPr sz="1000">
                        <a:latin typeface="Calibri"/>
                        <a:cs typeface="Calibri"/>
                      </a:endParaRPr>
                    </a:p>
                    <a:p>
                      <a:pPr marL="57150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d’auteurs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Oui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Oui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98957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Filtre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Open</a:t>
                      </a:r>
                      <a:r>
                        <a:rPr sz="1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Access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Oui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Oui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98869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Mise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à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jour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de</a:t>
                      </a:r>
                      <a:r>
                        <a:rPr sz="1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la</a:t>
                      </a:r>
                      <a:r>
                        <a:rPr sz="1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base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Tous</a:t>
                      </a:r>
                      <a:r>
                        <a:rPr sz="1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les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jours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Tous</a:t>
                      </a:r>
                      <a:r>
                        <a:rPr sz="1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les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jours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D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98932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Producteur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000" spc="-10" dirty="0">
                          <a:latin typeface="Calibri"/>
                          <a:cs typeface="Calibri"/>
                        </a:rPr>
                        <a:t>Elsevier</a:t>
                      </a:r>
                      <a:endParaRPr sz="10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marL="57785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1000" spc="-5" dirty="0">
                          <a:latin typeface="Calibri"/>
                          <a:cs typeface="Calibri"/>
                        </a:rPr>
                        <a:t>Clarivate</a:t>
                      </a:r>
                      <a:r>
                        <a:rPr sz="1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000" spc="-5" dirty="0">
                          <a:latin typeface="Calibri"/>
                          <a:cs typeface="Calibri"/>
                        </a:rPr>
                        <a:t>Analytics</a:t>
                      </a:r>
                      <a:endParaRPr sz="1000" dirty="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15033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0170" y="141632"/>
            <a:ext cx="7221830" cy="4930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3100" b="0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Scopus</a:t>
            </a:r>
            <a:r>
              <a:rPr lang="fr-FR" sz="31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vs. Web of Science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97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bject 16">
            <a:extLst>
              <a:ext uri="{FF2B5EF4-FFF2-40B4-BE49-F238E27FC236}">
                <a16:creationId xmlns:a16="http://schemas.microsoft.com/office/drawing/2014/main" xmlns="" id="{09BC4A49-50E7-4F42-A391-EB7F74B1FE53}"/>
              </a:ext>
            </a:extLst>
          </p:cNvPr>
          <p:cNvSpPr txBox="1"/>
          <p:nvPr/>
        </p:nvSpPr>
        <p:spPr>
          <a:xfrm>
            <a:off x="453848" y="2484446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xmlns="" id="{35CDD541-6464-1342-B84D-DE3C40FE1FB6}"/>
              </a:ext>
            </a:extLst>
          </p:cNvPr>
          <p:cNvSpPr txBox="1"/>
          <p:nvPr/>
        </p:nvSpPr>
        <p:spPr>
          <a:xfrm>
            <a:off x="684886" y="3538800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8">
            <a:extLst>
              <a:ext uri="{FF2B5EF4-FFF2-40B4-BE49-F238E27FC236}">
                <a16:creationId xmlns:a16="http://schemas.microsoft.com/office/drawing/2014/main" xmlns="" id="{39A3DBC0-409B-054B-A580-C4F6A7CE9C00}"/>
              </a:ext>
            </a:extLst>
          </p:cNvPr>
          <p:cNvSpPr txBox="1"/>
          <p:nvPr/>
        </p:nvSpPr>
        <p:spPr>
          <a:xfrm>
            <a:off x="464820" y="4248603"/>
            <a:ext cx="1120775" cy="128333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280"/>
              </a:spcBef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Penser aux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 s</a:t>
            </a:r>
            <a:r>
              <a:rPr sz="1500" b="1" spc="-6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mes,  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génériques, </a:t>
            </a:r>
            <a:r>
              <a:rPr sz="1500" b="1" spc="-4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spécifiques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8" name="object 16">
            <a:extLst>
              <a:ext uri="{FF2B5EF4-FFF2-40B4-BE49-F238E27FC236}">
                <a16:creationId xmlns:a16="http://schemas.microsoft.com/office/drawing/2014/main" xmlns="" id="{C56D9F53-41C5-CE41-8A72-E6608709AE6E}"/>
              </a:ext>
            </a:extLst>
          </p:cNvPr>
          <p:cNvSpPr txBox="1"/>
          <p:nvPr/>
        </p:nvSpPr>
        <p:spPr>
          <a:xfrm>
            <a:off x="328374" y="2419800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32" name="object 22">
            <a:extLst>
              <a:ext uri="{FF2B5EF4-FFF2-40B4-BE49-F238E27FC236}">
                <a16:creationId xmlns:a16="http://schemas.microsoft.com/office/drawing/2014/main" xmlns="" id="{89CDAD9F-7F2F-F041-8247-C3AB2A9C1214}"/>
              </a:ext>
            </a:extLst>
          </p:cNvPr>
          <p:cNvSpPr txBox="1"/>
          <p:nvPr/>
        </p:nvSpPr>
        <p:spPr>
          <a:xfrm>
            <a:off x="559412" y="3474154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xmlns="" id="{6803B60C-23A9-8446-8622-EC032EF84DBC}"/>
              </a:ext>
            </a:extLst>
          </p:cNvPr>
          <p:cNvSpPr txBox="1"/>
          <p:nvPr/>
        </p:nvSpPr>
        <p:spPr>
          <a:xfrm>
            <a:off x="368011" y="963206"/>
            <a:ext cx="3961129" cy="940435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75"/>
              </a:spcBef>
              <a:buClr>
                <a:srgbClr val="003E20"/>
              </a:buClr>
              <a:buSzPct val="130555"/>
              <a:buFont typeface="Wingdings"/>
              <a:buChar char=""/>
              <a:tabLst>
                <a:tab pos="241300" algn="l"/>
              </a:tabLst>
            </a:pP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Couverture</a:t>
            </a:r>
            <a:r>
              <a:rPr sz="1800" spc="-2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275561"/>
                </a:solidFill>
                <a:latin typeface="Arial MT"/>
                <a:cs typeface="Arial MT"/>
              </a:rPr>
              <a:t>+</a:t>
            </a:r>
            <a:r>
              <a:rPr sz="1800" spc="-2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large</a:t>
            </a:r>
            <a:endParaRPr sz="1800" dirty="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1800"/>
              </a:spcBef>
              <a:buClr>
                <a:srgbClr val="003E20"/>
              </a:buClr>
              <a:buSzPct val="130555"/>
              <a:buFont typeface="Wingdings"/>
              <a:buChar char=""/>
              <a:tabLst>
                <a:tab pos="241300" algn="l"/>
              </a:tabLst>
            </a:pP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Indexation</a:t>
            </a:r>
            <a:r>
              <a:rPr sz="1800" spc="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des</a:t>
            </a:r>
            <a:r>
              <a:rPr sz="180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documents</a:t>
            </a:r>
            <a:r>
              <a:rPr sz="180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plus</a:t>
            </a:r>
            <a:r>
              <a:rPr sz="1800" spc="-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riche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15" name="object 4">
            <a:extLst>
              <a:ext uri="{FF2B5EF4-FFF2-40B4-BE49-F238E27FC236}">
                <a16:creationId xmlns:a16="http://schemas.microsoft.com/office/drawing/2014/main" xmlns="" id="{5E421B14-1B1A-1B47-8723-0796624D63A1}"/>
              </a:ext>
            </a:extLst>
          </p:cNvPr>
          <p:cNvGrpSpPr/>
          <p:nvPr/>
        </p:nvGrpSpPr>
        <p:grpSpPr>
          <a:xfrm>
            <a:off x="4885944" y="871727"/>
            <a:ext cx="3889375" cy="2472055"/>
            <a:chOff x="4885944" y="871727"/>
            <a:chExt cx="3889375" cy="2472055"/>
          </a:xfrm>
        </p:grpSpPr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xmlns="" id="{96053164-88E7-BB44-85AF-B06727969C2A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69244" y="962412"/>
              <a:ext cx="3707816" cy="2260906"/>
            </a:xfrm>
            <a:prstGeom prst="rect">
              <a:avLst/>
            </a:prstGeom>
          </p:spPr>
        </p:pic>
        <p:sp>
          <p:nvSpPr>
            <p:cNvPr id="17" name="object 6">
              <a:extLst>
                <a:ext uri="{FF2B5EF4-FFF2-40B4-BE49-F238E27FC236}">
                  <a16:creationId xmlns:a16="http://schemas.microsoft.com/office/drawing/2014/main" xmlns="" id="{D63F370B-DB5A-A840-B52E-562C7D63921C}"/>
                </a:ext>
              </a:extLst>
            </p:cNvPr>
            <p:cNvSpPr/>
            <p:nvPr/>
          </p:nvSpPr>
          <p:spPr>
            <a:xfrm>
              <a:off x="4890516" y="876299"/>
              <a:ext cx="3880485" cy="2463165"/>
            </a:xfrm>
            <a:custGeom>
              <a:avLst/>
              <a:gdLst/>
              <a:ahLst/>
              <a:cxnLst/>
              <a:rect l="l" t="t" r="r" b="b"/>
              <a:pathLst>
                <a:path w="3880484" h="2463165">
                  <a:moveTo>
                    <a:pt x="0" y="2462784"/>
                  </a:moveTo>
                  <a:lnTo>
                    <a:pt x="3880103" y="2462784"/>
                  </a:lnTo>
                  <a:lnTo>
                    <a:pt x="3880103" y="0"/>
                  </a:lnTo>
                  <a:lnTo>
                    <a:pt x="0" y="0"/>
                  </a:lnTo>
                  <a:lnTo>
                    <a:pt x="0" y="2462784"/>
                  </a:lnTo>
                  <a:close/>
                </a:path>
              </a:pathLst>
            </a:custGeom>
            <a:ln w="9144">
              <a:solidFill>
                <a:srgbClr val="AE173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9" name="object 7">
            <a:extLst>
              <a:ext uri="{FF2B5EF4-FFF2-40B4-BE49-F238E27FC236}">
                <a16:creationId xmlns:a16="http://schemas.microsoft.com/office/drawing/2014/main" xmlns="" id="{55F1FCAC-E113-A84E-8B61-723F44F2B12E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45335" y="3475391"/>
            <a:ext cx="3675625" cy="552291"/>
          </a:xfrm>
          <a:prstGeom prst="rect">
            <a:avLst/>
          </a:prstGeom>
        </p:spPr>
      </p:pic>
      <p:pic>
        <p:nvPicPr>
          <p:cNvPr id="20" name="object 8">
            <a:extLst>
              <a:ext uri="{FF2B5EF4-FFF2-40B4-BE49-F238E27FC236}">
                <a16:creationId xmlns:a16="http://schemas.microsoft.com/office/drawing/2014/main" xmlns="" id="{D536998C-EC5B-6047-84B1-79483BB0ACA8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70427" y="5200696"/>
            <a:ext cx="4693919" cy="903732"/>
          </a:xfrm>
          <a:prstGeom prst="rect">
            <a:avLst/>
          </a:prstGeom>
        </p:spPr>
      </p:pic>
      <p:pic>
        <p:nvPicPr>
          <p:cNvPr id="22" name="object 9">
            <a:extLst>
              <a:ext uri="{FF2B5EF4-FFF2-40B4-BE49-F238E27FC236}">
                <a16:creationId xmlns:a16="http://schemas.microsoft.com/office/drawing/2014/main" xmlns="" id="{DA258DEC-A0CF-624E-A846-07907CBE7C2D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251" y="2628653"/>
            <a:ext cx="4618650" cy="530221"/>
          </a:xfrm>
          <a:prstGeom prst="rect">
            <a:avLst/>
          </a:prstGeom>
        </p:spPr>
      </p:pic>
      <p:pic>
        <p:nvPicPr>
          <p:cNvPr id="23" name="object 10">
            <a:extLst>
              <a:ext uri="{FF2B5EF4-FFF2-40B4-BE49-F238E27FC236}">
                <a16:creationId xmlns:a16="http://schemas.microsoft.com/office/drawing/2014/main" xmlns="" id="{D290A88A-4951-0249-9EF7-733418B4F8D2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0022" y="3405370"/>
            <a:ext cx="3500990" cy="923981"/>
          </a:xfrm>
          <a:prstGeom prst="rect">
            <a:avLst/>
          </a:prstGeom>
        </p:spPr>
      </p:pic>
      <p:pic>
        <p:nvPicPr>
          <p:cNvPr id="25" name="object 11">
            <a:extLst>
              <a:ext uri="{FF2B5EF4-FFF2-40B4-BE49-F238E27FC236}">
                <a16:creationId xmlns:a16="http://schemas.microsoft.com/office/drawing/2014/main" xmlns="" id="{DA8EAB2F-4BFE-274C-83D2-702B5C10531B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3945" y="4543136"/>
            <a:ext cx="3758035" cy="2017590"/>
          </a:xfrm>
          <a:prstGeom prst="rect">
            <a:avLst/>
          </a:prstGeom>
        </p:spPr>
      </p:pic>
      <p:sp>
        <p:nvSpPr>
          <p:cNvPr id="26" name="object 12">
            <a:extLst>
              <a:ext uri="{FF2B5EF4-FFF2-40B4-BE49-F238E27FC236}">
                <a16:creationId xmlns:a16="http://schemas.microsoft.com/office/drawing/2014/main" xmlns="" id="{BEB3C16F-FC3D-264A-9DF1-15718BFBCD83}"/>
              </a:ext>
            </a:extLst>
          </p:cNvPr>
          <p:cNvSpPr/>
          <p:nvPr/>
        </p:nvSpPr>
        <p:spPr>
          <a:xfrm>
            <a:off x="3524250" y="2090547"/>
            <a:ext cx="1198880" cy="467995"/>
          </a:xfrm>
          <a:custGeom>
            <a:avLst/>
            <a:gdLst/>
            <a:ahLst/>
            <a:cxnLst/>
            <a:rect l="l" t="t" r="r" b="b"/>
            <a:pathLst>
              <a:path w="1198879" h="467994">
                <a:moveTo>
                  <a:pt x="87757" y="360425"/>
                </a:moveTo>
                <a:lnTo>
                  <a:pt x="0" y="453263"/>
                </a:lnTo>
                <a:lnTo>
                  <a:pt x="127000" y="467740"/>
                </a:lnTo>
                <a:lnTo>
                  <a:pt x="116318" y="438530"/>
                </a:lnTo>
                <a:lnTo>
                  <a:pt x="96012" y="438530"/>
                </a:lnTo>
                <a:lnTo>
                  <a:pt x="93345" y="431418"/>
                </a:lnTo>
                <a:lnTo>
                  <a:pt x="111318" y="424856"/>
                </a:lnTo>
                <a:lnTo>
                  <a:pt x="111070" y="424179"/>
                </a:lnTo>
                <a:lnTo>
                  <a:pt x="90804" y="424179"/>
                </a:lnTo>
                <a:lnTo>
                  <a:pt x="82930" y="402716"/>
                </a:lnTo>
                <a:lnTo>
                  <a:pt x="100831" y="396180"/>
                </a:lnTo>
                <a:lnTo>
                  <a:pt x="87757" y="360425"/>
                </a:lnTo>
                <a:close/>
              </a:path>
              <a:path w="1198879" h="467994">
                <a:moveTo>
                  <a:pt x="111318" y="424856"/>
                </a:moveTo>
                <a:lnTo>
                  <a:pt x="93345" y="431418"/>
                </a:lnTo>
                <a:lnTo>
                  <a:pt x="96012" y="438530"/>
                </a:lnTo>
                <a:lnTo>
                  <a:pt x="113926" y="431989"/>
                </a:lnTo>
                <a:lnTo>
                  <a:pt x="111318" y="424856"/>
                </a:lnTo>
                <a:close/>
              </a:path>
              <a:path w="1198879" h="467994">
                <a:moveTo>
                  <a:pt x="113926" y="431989"/>
                </a:moveTo>
                <a:lnTo>
                  <a:pt x="96012" y="438530"/>
                </a:lnTo>
                <a:lnTo>
                  <a:pt x="116318" y="438530"/>
                </a:lnTo>
                <a:lnTo>
                  <a:pt x="113926" y="431989"/>
                </a:lnTo>
                <a:close/>
              </a:path>
              <a:path w="1198879" h="467994">
                <a:moveTo>
                  <a:pt x="1196339" y="28701"/>
                </a:moveTo>
                <a:lnTo>
                  <a:pt x="111318" y="424856"/>
                </a:lnTo>
                <a:lnTo>
                  <a:pt x="113926" y="431989"/>
                </a:lnTo>
                <a:lnTo>
                  <a:pt x="1198879" y="35813"/>
                </a:lnTo>
                <a:lnTo>
                  <a:pt x="1196339" y="28701"/>
                </a:lnTo>
                <a:close/>
              </a:path>
              <a:path w="1198879" h="467994">
                <a:moveTo>
                  <a:pt x="100831" y="396180"/>
                </a:moveTo>
                <a:lnTo>
                  <a:pt x="82930" y="402716"/>
                </a:lnTo>
                <a:lnTo>
                  <a:pt x="90804" y="424179"/>
                </a:lnTo>
                <a:lnTo>
                  <a:pt x="108683" y="417651"/>
                </a:lnTo>
                <a:lnTo>
                  <a:pt x="100831" y="396180"/>
                </a:lnTo>
                <a:close/>
              </a:path>
              <a:path w="1198879" h="467994">
                <a:moveTo>
                  <a:pt x="108683" y="417651"/>
                </a:moveTo>
                <a:lnTo>
                  <a:pt x="90804" y="424179"/>
                </a:lnTo>
                <a:lnTo>
                  <a:pt x="111070" y="424179"/>
                </a:lnTo>
                <a:lnTo>
                  <a:pt x="108683" y="417651"/>
                </a:lnTo>
                <a:close/>
              </a:path>
              <a:path w="1198879" h="467994">
                <a:moveTo>
                  <a:pt x="1185799" y="0"/>
                </a:moveTo>
                <a:lnTo>
                  <a:pt x="100831" y="396180"/>
                </a:lnTo>
                <a:lnTo>
                  <a:pt x="108683" y="417651"/>
                </a:lnTo>
                <a:lnTo>
                  <a:pt x="1193673" y="21462"/>
                </a:lnTo>
                <a:lnTo>
                  <a:pt x="1185799" y="0"/>
                </a:lnTo>
                <a:close/>
              </a:path>
            </a:pathLst>
          </a:custGeom>
          <a:solidFill>
            <a:srgbClr val="AE1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13">
            <a:extLst>
              <a:ext uri="{FF2B5EF4-FFF2-40B4-BE49-F238E27FC236}">
                <a16:creationId xmlns:a16="http://schemas.microsoft.com/office/drawing/2014/main" xmlns="" id="{C1E52C73-D557-D04D-9BD7-987B51B7CD5E}"/>
              </a:ext>
            </a:extLst>
          </p:cNvPr>
          <p:cNvSpPr/>
          <p:nvPr/>
        </p:nvSpPr>
        <p:spPr>
          <a:xfrm>
            <a:off x="6228078" y="4118579"/>
            <a:ext cx="96521" cy="739105"/>
          </a:xfrm>
          <a:custGeom>
            <a:avLst/>
            <a:gdLst/>
            <a:ahLst/>
            <a:cxnLst/>
            <a:rect l="l" t="t" r="r" b="b"/>
            <a:pathLst>
              <a:path w="114300" h="1049654">
                <a:moveTo>
                  <a:pt x="38112" y="935354"/>
                </a:moveTo>
                <a:lnTo>
                  <a:pt x="0" y="935609"/>
                </a:lnTo>
                <a:lnTo>
                  <a:pt x="57912" y="1049528"/>
                </a:lnTo>
                <a:lnTo>
                  <a:pt x="104683" y="954405"/>
                </a:lnTo>
                <a:lnTo>
                  <a:pt x="38227" y="954405"/>
                </a:lnTo>
                <a:lnTo>
                  <a:pt x="38112" y="935354"/>
                </a:lnTo>
                <a:close/>
              </a:path>
              <a:path w="114300" h="1049654">
                <a:moveTo>
                  <a:pt x="45732" y="935304"/>
                </a:moveTo>
                <a:lnTo>
                  <a:pt x="38112" y="935354"/>
                </a:lnTo>
                <a:lnTo>
                  <a:pt x="38227" y="954405"/>
                </a:lnTo>
                <a:lnTo>
                  <a:pt x="45847" y="954405"/>
                </a:lnTo>
                <a:lnTo>
                  <a:pt x="45732" y="935304"/>
                </a:lnTo>
                <a:close/>
              </a:path>
              <a:path w="114300" h="1049654">
                <a:moveTo>
                  <a:pt x="53353" y="935253"/>
                </a:moveTo>
                <a:lnTo>
                  <a:pt x="45732" y="935304"/>
                </a:lnTo>
                <a:lnTo>
                  <a:pt x="45847" y="954405"/>
                </a:lnTo>
                <a:lnTo>
                  <a:pt x="104683" y="954405"/>
                </a:lnTo>
                <a:lnTo>
                  <a:pt x="53467" y="954278"/>
                </a:lnTo>
                <a:lnTo>
                  <a:pt x="53353" y="935253"/>
                </a:lnTo>
                <a:close/>
              </a:path>
              <a:path w="114300" h="1049654">
                <a:moveTo>
                  <a:pt x="76212" y="935100"/>
                </a:moveTo>
                <a:lnTo>
                  <a:pt x="53353" y="935253"/>
                </a:lnTo>
                <a:lnTo>
                  <a:pt x="53467" y="954278"/>
                </a:lnTo>
                <a:lnTo>
                  <a:pt x="76327" y="954151"/>
                </a:lnTo>
                <a:lnTo>
                  <a:pt x="76212" y="935100"/>
                </a:lnTo>
                <a:close/>
              </a:path>
              <a:path w="114300" h="1049654">
                <a:moveTo>
                  <a:pt x="114300" y="934847"/>
                </a:moveTo>
                <a:lnTo>
                  <a:pt x="76212" y="935100"/>
                </a:lnTo>
                <a:lnTo>
                  <a:pt x="76327" y="954151"/>
                </a:lnTo>
                <a:lnTo>
                  <a:pt x="53467" y="954278"/>
                </a:lnTo>
                <a:lnTo>
                  <a:pt x="104745" y="954278"/>
                </a:lnTo>
                <a:lnTo>
                  <a:pt x="114300" y="934847"/>
                </a:lnTo>
                <a:close/>
              </a:path>
              <a:path w="114300" h="1049654">
                <a:moveTo>
                  <a:pt x="40132" y="254"/>
                </a:moveTo>
                <a:lnTo>
                  <a:pt x="32512" y="254"/>
                </a:lnTo>
                <a:lnTo>
                  <a:pt x="38112" y="935354"/>
                </a:lnTo>
                <a:lnTo>
                  <a:pt x="45732" y="935304"/>
                </a:lnTo>
                <a:lnTo>
                  <a:pt x="40132" y="254"/>
                </a:lnTo>
                <a:close/>
              </a:path>
              <a:path w="114300" h="1049654">
                <a:moveTo>
                  <a:pt x="70612" y="0"/>
                </a:moveTo>
                <a:lnTo>
                  <a:pt x="47752" y="127"/>
                </a:lnTo>
                <a:lnTo>
                  <a:pt x="53353" y="935253"/>
                </a:lnTo>
                <a:lnTo>
                  <a:pt x="76212" y="935100"/>
                </a:lnTo>
                <a:lnTo>
                  <a:pt x="70612" y="0"/>
                </a:lnTo>
                <a:close/>
              </a:path>
            </a:pathLst>
          </a:custGeom>
          <a:solidFill>
            <a:srgbClr val="AE173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object 14">
            <a:extLst>
              <a:ext uri="{FF2B5EF4-FFF2-40B4-BE49-F238E27FC236}">
                <a16:creationId xmlns:a16="http://schemas.microsoft.com/office/drawing/2014/main" xmlns="" id="{E5F7D7E0-B22D-6B46-9343-0534A7BE8633}"/>
              </a:ext>
            </a:extLst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569858" y="4931962"/>
            <a:ext cx="1509481" cy="177546"/>
          </a:xfrm>
          <a:prstGeom prst="rect">
            <a:avLst/>
          </a:prstGeom>
        </p:spPr>
      </p:pic>
      <p:pic>
        <p:nvPicPr>
          <p:cNvPr id="30" name="object 15">
            <a:extLst>
              <a:ext uri="{FF2B5EF4-FFF2-40B4-BE49-F238E27FC236}">
                <a16:creationId xmlns:a16="http://schemas.microsoft.com/office/drawing/2014/main" xmlns="" id="{65DC6FE5-C774-5E47-ABB2-7FFBE2ABB22D}"/>
              </a:ext>
            </a:extLst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915286" y="2056308"/>
            <a:ext cx="1381125" cy="45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5376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0170" y="141632"/>
            <a:ext cx="7221830" cy="4930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31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D’autres supports à votre disposition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98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bject 16">
            <a:extLst>
              <a:ext uri="{FF2B5EF4-FFF2-40B4-BE49-F238E27FC236}">
                <a16:creationId xmlns:a16="http://schemas.microsoft.com/office/drawing/2014/main" xmlns="" id="{09BC4A49-50E7-4F42-A391-EB7F74B1FE53}"/>
              </a:ext>
            </a:extLst>
          </p:cNvPr>
          <p:cNvSpPr txBox="1"/>
          <p:nvPr/>
        </p:nvSpPr>
        <p:spPr>
          <a:xfrm>
            <a:off x="453848" y="2484446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xmlns="" id="{35CDD541-6464-1342-B84D-DE3C40FE1FB6}"/>
              </a:ext>
            </a:extLst>
          </p:cNvPr>
          <p:cNvSpPr txBox="1"/>
          <p:nvPr/>
        </p:nvSpPr>
        <p:spPr>
          <a:xfrm>
            <a:off x="684886" y="3538800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8">
            <a:extLst>
              <a:ext uri="{FF2B5EF4-FFF2-40B4-BE49-F238E27FC236}">
                <a16:creationId xmlns:a16="http://schemas.microsoft.com/office/drawing/2014/main" xmlns="" id="{39A3DBC0-409B-054B-A580-C4F6A7CE9C00}"/>
              </a:ext>
            </a:extLst>
          </p:cNvPr>
          <p:cNvSpPr txBox="1"/>
          <p:nvPr/>
        </p:nvSpPr>
        <p:spPr>
          <a:xfrm>
            <a:off x="464820" y="4248603"/>
            <a:ext cx="1120775" cy="128333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280"/>
              </a:spcBef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Penser aux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 s</a:t>
            </a:r>
            <a:r>
              <a:rPr sz="1500" b="1" spc="-6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mes,  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génériques, </a:t>
            </a:r>
            <a:r>
              <a:rPr sz="1500" b="1" spc="-4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spécifiques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8" name="object 16">
            <a:extLst>
              <a:ext uri="{FF2B5EF4-FFF2-40B4-BE49-F238E27FC236}">
                <a16:creationId xmlns:a16="http://schemas.microsoft.com/office/drawing/2014/main" xmlns="" id="{C56D9F53-41C5-CE41-8A72-E6608709AE6E}"/>
              </a:ext>
            </a:extLst>
          </p:cNvPr>
          <p:cNvSpPr txBox="1"/>
          <p:nvPr/>
        </p:nvSpPr>
        <p:spPr>
          <a:xfrm>
            <a:off x="328374" y="2419800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32" name="object 22">
            <a:extLst>
              <a:ext uri="{FF2B5EF4-FFF2-40B4-BE49-F238E27FC236}">
                <a16:creationId xmlns:a16="http://schemas.microsoft.com/office/drawing/2014/main" xmlns="" id="{89CDAD9F-7F2F-F041-8247-C3AB2A9C1214}"/>
              </a:ext>
            </a:extLst>
          </p:cNvPr>
          <p:cNvSpPr txBox="1"/>
          <p:nvPr/>
        </p:nvSpPr>
        <p:spPr>
          <a:xfrm>
            <a:off x="559412" y="3474154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sp>
        <p:nvSpPr>
          <p:cNvPr id="31" name="object 3">
            <a:extLst>
              <a:ext uri="{FF2B5EF4-FFF2-40B4-BE49-F238E27FC236}">
                <a16:creationId xmlns:a16="http://schemas.microsoft.com/office/drawing/2014/main" xmlns="" id="{AFD3064A-E762-2B46-9F82-1F54287E32B7}"/>
              </a:ext>
            </a:extLst>
          </p:cNvPr>
          <p:cNvSpPr txBox="1"/>
          <p:nvPr/>
        </p:nvSpPr>
        <p:spPr>
          <a:xfrm>
            <a:off x="535940" y="1403730"/>
            <a:ext cx="8279686" cy="377795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003E20"/>
              </a:buClr>
              <a:buSzPct val="130555"/>
              <a:buFont typeface="Wingdings"/>
              <a:buChar char=""/>
              <a:tabLst>
                <a:tab pos="241300" algn="l"/>
              </a:tabLst>
            </a:pP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Les</a:t>
            </a:r>
            <a:r>
              <a:rPr sz="1800" spc="-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tutoriels</a:t>
            </a:r>
            <a:r>
              <a:rPr sz="1800" spc="10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de</a:t>
            </a:r>
            <a:r>
              <a:rPr sz="1800" spc="-35" dirty="0">
                <a:solidFill>
                  <a:srgbClr val="275561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275561"/>
                </a:solidFill>
                <a:latin typeface="Arial MT"/>
                <a:cs typeface="Arial MT"/>
              </a:rPr>
              <a:t>Scopus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lr>
                <a:srgbClr val="003E20"/>
              </a:buClr>
              <a:buFont typeface="Wingdings"/>
              <a:buChar char=""/>
            </a:pPr>
            <a:endParaRPr sz="2600" dirty="0">
              <a:latin typeface="Arial MT"/>
              <a:cs typeface="Arial MT"/>
            </a:endParaRPr>
          </a:p>
          <a:p>
            <a:pPr marL="469900" marR="5080" lvl="1" indent="-229235">
              <a:lnSpc>
                <a:spcPct val="100000"/>
              </a:lnSpc>
              <a:spcBef>
                <a:spcPts val="1575"/>
              </a:spcBef>
              <a:buClr>
                <a:srgbClr val="AA092E"/>
              </a:buClr>
              <a:buSzPct val="128125"/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1600" b="1" spc="-5" dirty="0">
                <a:solidFill>
                  <a:srgbClr val="990033"/>
                </a:solidFill>
                <a:latin typeface="Arial"/>
                <a:cs typeface="Arial"/>
              </a:rPr>
              <a:t>Scopus</a:t>
            </a:r>
            <a:r>
              <a:rPr sz="1600" b="1" spc="5" dirty="0">
                <a:solidFill>
                  <a:srgbClr val="990033"/>
                </a:solidFill>
                <a:latin typeface="Arial"/>
                <a:cs typeface="Arial"/>
              </a:rPr>
              <a:t> </a:t>
            </a:r>
            <a:r>
              <a:rPr sz="1600" b="1" spc="-20" dirty="0">
                <a:solidFill>
                  <a:srgbClr val="990033"/>
                </a:solidFill>
                <a:latin typeface="Arial"/>
                <a:cs typeface="Arial"/>
              </a:rPr>
              <a:t>Tutorials</a:t>
            </a:r>
            <a:r>
              <a:rPr sz="1600" b="1" spc="35" dirty="0">
                <a:solidFill>
                  <a:srgbClr val="99003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990033"/>
                </a:solidFill>
                <a:latin typeface="Arial"/>
                <a:cs typeface="Arial"/>
              </a:rPr>
              <a:t>: </a:t>
            </a:r>
            <a:r>
              <a:rPr sz="1600" b="1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16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4"/>
              </a:rPr>
              <a:t>https://service.elsevier.com/app/answers/detail/a_id/14799/supporthub/sco </a:t>
            </a:r>
            <a:r>
              <a:rPr sz="1600" spc="-430" dirty="0">
                <a:solidFill>
                  <a:srgbClr val="0462C1"/>
                </a:solidFill>
                <a:latin typeface="Arial MT"/>
                <a:cs typeface="Arial MT"/>
                <a:hlinkClick r:id="rId4"/>
              </a:rPr>
              <a:t> </a:t>
            </a:r>
            <a:r>
              <a:rPr sz="16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4"/>
              </a:rPr>
              <a:t>pus/#rev</a:t>
            </a:r>
            <a:endParaRPr sz="1600"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buClr>
                <a:srgbClr val="AA092E"/>
              </a:buClr>
              <a:buFont typeface="Arial MT"/>
              <a:buChar char="•"/>
            </a:pPr>
            <a:endParaRPr sz="1800" dirty="0">
              <a:latin typeface="Arial MT"/>
              <a:cs typeface="Arial MT"/>
            </a:endParaRPr>
          </a:p>
          <a:p>
            <a:pPr marL="469900" marR="567690" lvl="1" indent="-229235">
              <a:lnSpc>
                <a:spcPct val="100000"/>
              </a:lnSpc>
              <a:spcBef>
                <a:spcPts val="1055"/>
              </a:spcBef>
              <a:buClr>
                <a:srgbClr val="AA092E"/>
              </a:buClr>
              <a:buSzPct val="128125"/>
              <a:buFont typeface="Arial MT"/>
              <a:buChar char="•"/>
              <a:tabLst>
                <a:tab pos="469900" algn="l"/>
                <a:tab pos="470534" algn="l"/>
                <a:tab pos="2971800" algn="l"/>
              </a:tabLst>
            </a:pPr>
            <a:r>
              <a:rPr sz="1600" b="1" spc="-10" dirty="0">
                <a:solidFill>
                  <a:srgbClr val="990033"/>
                </a:solidFill>
                <a:latin typeface="Arial"/>
                <a:cs typeface="Arial"/>
              </a:rPr>
              <a:t>Guide</a:t>
            </a:r>
            <a:r>
              <a:rPr sz="1600" b="1" spc="25" dirty="0">
                <a:solidFill>
                  <a:srgbClr val="99003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990033"/>
                </a:solidFill>
                <a:latin typeface="Arial"/>
                <a:cs typeface="Arial"/>
              </a:rPr>
              <a:t>d’utilisation</a:t>
            </a:r>
            <a:r>
              <a:rPr sz="1600" b="1" spc="55" dirty="0">
                <a:solidFill>
                  <a:srgbClr val="99003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990033"/>
                </a:solidFill>
                <a:latin typeface="Arial"/>
                <a:cs typeface="Arial"/>
              </a:rPr>
              <a:t>de</a:t>
            </a:r>
            <a:r>
              <a:rPr sz="1600" b="1" spc="15" dirty="0">
                <a:solidFill>
                  <a:srgbClr val="99003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990033"/>
                </a:solidFill>
                <a:latin typeface="Arial"/>
                <a:cs typeface="Arial"/>
              </a:rPr>
              <a:t>Scopus</a:t>
            </a:r>
            <a:r>
              <a:rPr sz="1600" b="1" spc="10" dirty="0">
                <a:solidFill>
                  <a:srgbClr val="99003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990033"/>
                </a:solidFill>
                <a:latin typeface="Arial"/>
                <a:cs typeface="Arial"/>
              </a:rPr>
              <a:t>(9</a:t>
            </a:r>
            <a:r>
              <a:rPr sz="1600" b="1" spc="5" dirty="0">
                <a:solidFill>
                  <a:srgbClr val="99003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990033"/>
                </a:solidFill>
                <a:latin typeface="Arial"/>
                <a:cs typeface="Arial"/>
              </a:rPr>
              <a:t>pages,</a:t>
            </a:r>
            <a:r>
              <a:rPr sz="1600" b="1" spc="10" dirty="0">
                <a:solidFill>
                  <a:srgbClr val="99003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990033"/>
                </a:solidFill>
                <a:latin typeface="Arial"/>
                <a:cs typeface="Arial"/>
              </a:rPr>
              <a:t>2019)</a:t>
            </a:r>
            <a:r>
              <a:rPr sz="1600" b="1" spc="25" dirty="0">
                <a:solidFill>
                  <a:srgbClr val="99003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990033"/>
                </a:solidFill>
                <a:latin typeface="Arial"/>
                <a:cs typeface="Arial"/>
              </a:rPr>
              <a:t>: </a:t>
            </a:r>
            <a:r>
              <a:rPr sz="1600" b="1" dirty="0">
                <a:solidFill>
                  <a:srgbClr val="0462C1"/>
                </a:solidFill>
                <a:latin typeface="Arial"/>
                <a:cs typeface="Arial"/>
              </a:rPr>
              <a:t> </a:t>
            </a:r>
            <a:r>
              <a:rPr sz="16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5"/>
              </a:rPr>
              <a:t>https://www.elsevier.com/	data/assets/pdf_file/0018/901116/Guide- </a:t>
            </a:r>
            <a:r>
              <a:rPr sz="1600" spc="-430" dirty="0">
                <a:solidFill>
                  <a:srgbClr val="0462C1"/>
                </a:solidFill>
                <a:latin typeface="Arial MT"/>
                <a:cs typeface="Arial MT"/>
                <a:hlinkClick r:id="rId5"/>
              </a:rPr>
              <a:t> </a:t>
            </a:r>
            <a:r>
              <a:rPr sz="16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5"/>
              </a:rPr>
              <a:t>dutilisation-de-Scopus.pdf</a:t>
            </a:r>
            <a:endParaRPr sz="1600"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buClr>
                <a:srgbClr val="AA092E"/>
              </a:buClr>
              <a:buFont typeface="Arial MT"/>
              <a:buChar char="•"/>
            </a:pPr>
            <a:endParaRPr sz="1800" dirty="0">
              <a:latin typeface="Arial MT"/>
              <a:cs typeface="Arial MT"/>
            </a:endParaRPr>
          </a:p>
          <a:p>
            <a:pPr marL="469900" marR="198120" lvl="1" indent="-229235">
              <a:lnSpc>
                <a:spcPct val="100000"/>
              </a:lnSpc>
              <a:spcBef>
                <a:spcPts val="1050"/>
              </a:spcBef>
              <a:buClr>
                <a:srgbClr val="AA092E"/>
              </a:buClr>
              <a:buSzPct val="128125"/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1600" b="1" spc="-5" dirty="0">
                <a:solidFill>
                  <a:srgbClr val="990033"/>
                </a:solidFill>
                <a:latin typeface="Arial"/>
                <a:cs typeface="Arial"/>
              </a:rPr>
              <a:t>Les</a:t>
            </a:r>
            <a:r>
              <a:rPr sz="1600" b="1" spc="5" dirty="0">
                <a:solidFill>
                  <a:srgbClr val="99003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990033"/>
                </a:solidFill>
                <a:latin typeface="Arial"/>
                <a:cs typeface="Arial"/>
              </a:rPr>
              <a:t>indicateurs</a:t>
            </a:r>
            <a:r>
              <a:rPr sz="1600" b="1" spc="35" dirty="0">
                <a:solidFill>
                  <a:srgbClr val="99003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990033"/>
                </a:solidFill>
                <a:latin typeface="Arial"/>
                <a:cs typeface="Arial"/>
              </a:rPr>
              <a:t>CiteScore</a:t>
            </a:r>
            <a:r>
              <a:rPr sz="1600" b="1" spc="15" dirty="0">
                <a:solidFill>
                  <a:srgbClr val="99003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990033"/>
                </a:solidFill>
                <a:latin typeface="Arial"/>
                <a:cs typeface="Arial"/>
              </a:rPr>
              <a:t>et</a:t>
            </a:r>
            <a:r>
              <a:rPr sz="1600" b="1" spc="10" dirty="0">
                <a:solidFill>
                  <a:srgbClr val="99003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990033"/>
                </a:solidFill>
                <a:latin typeface="Arial"/>
                <a:cs typeface="Arial"/>
              </a:rPr>
              <a:t>IPP</a:t>
            </a:r>
            <a:r>
              <a:rPr sz="1600" b="1" spc="-20" dirty="0">
                <a:solidFill>
                  <a:srgbClr val="99003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990033"/>
                </a:solidFill>
                <a:latin typeface="Arial"/>
                <a:cs typeface="Arial"/>
              </a:rPr>
              <a:t>pour</a:t>
            </a:r>
            <a:r>
              <a:rPr sz="1600" b="1" spc="15" dirty="0">
                <a:solidFill>
                  <a:srgbClr val="990033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990033"/>
                </a:solidFill>
                <a:latin typeface="Arial"/>
                <a:cs typeface="Arial"/>
              </a:rPr>
              <a:t>mesurer</a:t>
            </a:r>
            <a:r>
              <a:rPr sz="1600" b="1" spc="20" dirty="0">
                <a:solidFill>
                  <a:srgbClr val="99003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990033"/>
                </a:solidFill>
                <a:latin typeface="Arial"/>
                <a:cs typeface="Arial"/>
              </a:rPr>
              <a:t>l’impact</a:t>
            </a:r>
            <a:r>
              <a:rPr sz="1600" b="1" spc="45" dirty="0">
                <a:solidFill>
                  <a:srgbClr val="99003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990033"/>
                </a:solidFill>
                <a:latin typeface="Arial"/>
                <a:cs typeface="Arial"/>
              </a:rPr>
              <a:t>d’une</a:t>
            </a:r>
            <a:r>
              <a:rPr sz="1600" b="1" spc="5" dirty="0">
                <a:solidFill>
                  <a:srgbClr val="990033"/>
                </a:solidFill>
                <a:latin typeface="Arial"/>
                <a:cs typeface="Arial"/>
              </a:rPr>
              <a:t> </a:t>
            </a:r>
            <a:r>
              <a:rPr sz="1600" b="1" spc="-15" dirty="0">
                <a:solidFill>
                  <a:srgbClr val="990033"/>
                </a:solidFill>
                <a:latin typeface="Arial"/>
                <a:cs typeface="Arial"/>
              </a:rPr>
              <a:t>revue </a:t>
            </a:r>
            <a:r>
              <a:rPr sz="1600" b="1" spc="-430" dirty="0">
                <a:solidFill>
                  <a:srgbClr val="99003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990033"/>
                </a:solidFill>
                <a:latin typeface="Arial"/>
                <a:cs typeface="Arial"/>
              </a:rPr>
              <a:t>dans</a:t>
            </a:r>
            <a:r>
              <a:rPr sz="1600" b="1" spc="5" dirty="0">
                <a:solidFill>
                  <a:srgbClr val="99003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990033"/>
                </a:solidFill>
                <a:latin typeface="Arial"/>
                <a:cs typeface="Arial"/>
              </a:rPr>
              <a:t>la</a:t>
            </a:r>
            <a:r>
              <a:rPr sz="1600" b="1" spc="10" dirty="0">
                <a:solidFill>
                  <a:srgbClr val="99003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990033"/>
                </a:solidFill>
                <a:latin typeface="Arial"/>
                <a:cs typeface="Arial"/>
              </a:rPr>
              <a:t>base</a:t>
            </a:r>
            <a:r>
              <a:rPr sz="1600" b="1" dirty="0">
                <a:solidFill>
                  <a:srgbClr val="99003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990033"/>
                </a:solidFill>
                <a:latin typeface="Arial"/>
                <a:cs typeface="Arial"/>
              </a:rPr>
              <a:t>Scopus</a:t>
            </a:r>
            <a:endParaRPr sz="1600" dirty="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600"/>
              </a:spcBef>
            </a:pPr>
            <a:r>
              <a:rPr sz="16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6"/>
              </a:rPr>
              <a:t>https://coop-ist.cirad.fr/evaluer/les-indicateurs-citescore-et-ipp/1-</a:t>
            </a:r>
            <a:endParaRPr sz="1600" dirty="0">
              <a:latin typeface="Arial MT"/>
              <a:cs typeface="Arial MT"/>
            </a:endParaRPr>
          </a:p>
          <a:p>
            <a:pPr marL="469900">
              <a:lnSpc>
                <a:spcPct val="100000"/>
              </a:lnSpc>
              <a:spcBef>
                <a:spcPts val="5"/>
              </a:spcBef>
            </a:pPr>
            <a:r>
              <a:rPr sz="16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 MT"/>
                <a:cs typeface="Arial MT"/>
                <a:hlinkClick r:id="rId6"/>
              </a:rPr>
              <a:t>familiarisez-vous-avec-l-indicateur-citescore</a:t>
            </a:r>
            <a:endParaRPr sz="1600" dirty="0">
              <a:latin typeface="Arial MT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11999644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60170" y="141632"/>
            <a:ext cx="7221830" cy="48705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630" marR="5080" indent="-329565">
              <a:lnSpc>
                <a:spcPts val="4000"/>
              </a:lnSpc>
              <a:spcBef>
                <a:spcPts val="500"/>
              </a:spcBef>
            </a:pPr>
            <a:r>
              <a:rPr lang="fr-FR" sz="3000" b="0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S’informer en IST : des services à découvrir…</a:t>
            </a:r>
            <a:endParaRPr lang="fr-FR" sz="3100" b="0" spc="-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39"/>
              </a:lnSpc>
            </a:pPr>
            <a:fld id="{81D60167-4931-47E6-BA6A-407CBD079E47}" type="slidenum">
              <a:rPr spc="-5" dirty="0"/>
              <a:t>99</a:t>
            </a:fld>
            <a:endParaRPr spc="-5" dirty="0"/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1160170" y="6610729"/>
            <a:ext cx="66675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FLSHJ</a:t>
            </a:r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144770" y="6610729"/>
            <a:ext cx="103682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39"/>
              </a:lnSpc>
            </a:pPr>
            <a:r>
              <a:rPr lang="fr-FR" spc="-5" dirty="0"/>
              <a:t>PFCCED</a:t>
            </a:r>
            <a:endParaRPr spc="-5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xmlns="" id="{4BD57DFD-9D03-ED46-88F4-6D235C0BB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943600"/>
            <a:ext cx="3425546" cy="63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085EA109-5954-DF47-B9DD-361AC1076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9293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copus - Finding Your Scopus Profile | Lingnan University ...">
            <a:extLst>
              <a:ext uri="{FF2B5EF4-FFF2-40B4-BE49-F238E27FC236}">
                <a16:creationId xmlns:a16="http://schemas.microsoft.com/office/drawing/2014/main" xmlns="" id="{6DB341A8-C797-A640-8102-7D6747A68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599"/>
            <a:ext cx="1143000" cy="70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object 16">
            <a:extLst>
              <a:ext uri="{FF2B5EF4-FFF2-40B4-BE49-F238E27FC236}">
                <a16:creationId xmlns:a16="http://schemas.microsoft.com/office/drawing/2014/main" xmlns="" id="{09BC4A49-50E7-4F42-A391-EB7F74B1FE53}"/>
              </a:ext>
            </a:extLst>
          </p:cNvPr>
          <p:cNvSpPr txBox="1"/>
          <p:nvPr/>
        </p:nvSpPr>
        <p:spPr>
          <a:xfrm>
            <a:off x="453848" y="2484446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2">
            <a:extLst>
              <a:ext uri="{FF2B5EF4-FFF2-40B4-BE49-F238E27FC236}">
                <a16:creationId xmlns:a16="http://schemas.microsoft.com/office/drawing/2014/main" xmlns="" id="{35CDD541-6464-1342-B84D-DE3C40FE1FB6}"/>
              </a:ext>
            </a:extLst>
          </p:cNvPr>
          <p:cNvSpPr txBox="1"/>
          <p:nvPr/>
        </p:nvSpPr>
        <p:spPr>
          <a:xfrm>
            <a:off x="684886" y="3538800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8">
            <a:extLst>
              <a:ext uri="{FF2B5EF4-FFF2-40B4-BE49-F238E27FC236}">
                <a16:creationId xmlns:a16="http://schemas.microsoft.com/office/drawing/2014/main" xmlns="" id="{39A3DBC0-409B-054B-A580-C4F6A7CE9C00}"/>
              </a:ext>
            </a:extLst>
          </p:cNvPr>
          <p:cNvSpPr txBox="1"/>
          <p:nvPr/>
        </p:nvSpPr>
        <p:spPr>
          <a:xfrm>
            <a:off x="464820" y="4248603"/>
            <a:ext cx="1120775" cy="128333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280"/>
              </a:spcBef>
            </a:pP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Penser aux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 s</a:t>
            </a:r>
            <a:r>
              <a:rPr sz="1500" b="1" spc="-6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no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500" b="1" spc="-10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mes,  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génériques, </a:t>
            </a:r>
            <a:r>
              <a:rPr sz="1500" b="1" spc="-4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termes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spécifiques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8" name="object 16">
            <a:extLst>
              <a:ext uri="{FF2B5EF4-FFF2-40B4-BE49-F238E27FC236}">
                <a16:creationId xmlns:a16="http://schemas.microsoft.com/office/drawing/2014/main" xmlns="" id="{C56D9F53-41C5-CE41-8A72-E6608709AE6E}"/>
              </a:ext>
            </a:extLst>
          </p:cNvPr>
          <p:cNvSpPr txBox="1"/>
          <p:nvPr/>
        </p:nvSpPr>
        <p:spPr>
          <a:xfrm>
            <a:off x="328374" y="2419800"/>
            <a:ext cx="1300480" cy="45974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Extraire les </a:t>
            </a:r>
            <a:r>
              <a:rPr sz="15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concept</a:t>
            </a:r>
            <a:r>
              <a:rPr sz="1500" b="1" spc="1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é</a:t>
            </a:r>
            <a:r>
              <a:rPr sz="1500" b="1" spc="-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32" name="object 22">
            <a:extLst>
              <a:ext uri="{FF2B5EF4-FFF2-40B4-BE49-F238E27FC236}">
                <a16:creationId xmlns:a16="http://schemas.microsoft.com/office/drawing/2014/main" xmlns="" id="{89CDAD9F-7F2F-F041-8247-C3AB2A9C1214}"/>
              </a:ext>
            </a:extLst>
          </p:cNvPr>
          <p:cNvSpPr txBox="1"/>
          <p:nvPr/>
        </p:nvSpPr>
        <p:spPr>
          <a:xfrm>
            <a:off x="559412" y="3474154"/>
            <a:ext cx="1050925" cy="46037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ts val="1620"/>
              </a:lnSpc>
              <a:spcBef>
                <a:spcPts val="300"/>
              </a:spcBef>
            </a:pPr>
            <a:r>
              <a:rPr sz="1500" b="1" spc="-15" dirty="0">
                <a:solidFill>
                  <a:srgbClr val="FFFFFF"/>
                </a:solidFill>
                <a:latin typeface="Arial"/>
                <a:cs typeface="Arial"/>
              </a:rPr>
              <a:t>Traduire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en </a:t>
            </a:r>
            <a:r>
              <a:rPr sz="15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mots-clés</a:t>
            </a:r>
            <a:endParaRPr sz="1500">
              <a:latin typeface="Arial"/>
              <a:cs typeface="Arial"/>
            </a:endParaRPr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xmlns="" id="{30DD6158-C412-0C4E-924D-2EA3DCA5B189}"/>
              </a:ext>
            </a:extLst>
          </p:cNvPr>
          <p:cNvSpPr txBox="1"/>
          <p:nvPr/>
        </p:nvSpPr>
        <p:spPr>
          <a:xfrm>
            <a:off x="261760" y="5375966"/>
            <a:ext cx="29851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https://ist.inrae.fr/produits-services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7" name="object 4">
            <a:extLst>
              <a:ext uri="{FF2B5EF4-FFF2-40B4-BE49-F238E27FC236}">
                <a16:creationId xmlns:a16="http://schemas.microsoft.com/office/drawing/2014/main" xmlns="" id="{15CEBB20-B54E-FE41-8FB6-222D2A661BC6}"/>
              </a:ext>
            </a:extLst>
          </p:cNvPr>
          <p:cNvSpPr txBox="1"/>
          <p:nvPr/>
        </p:nvSpPr>
        <p:spPr>
          <a:xfrm>
            <a:off x="4560703" y="3866570"/>
            <a:ext cx="4321175" cy="18484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3200" marR="34925" algn="ctr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Vous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avez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des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questions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sur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le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processus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publication (soumission, réponse à </a:t>
            </a:r>
            <a:r>
              <a:rPr sz="1600" spc="-10" dirty="0">
                <a:latin typeface="Arial MT"/>
                <a:cs typeface="Arial MT"/>
              </a:rPr>
              <a:t>l’appel </a:t>
            </a:r>
            <a:r>
              <a:rPr sz="1600" spc="-5" dirty="0">
                <a:latin typeface="Arial MT"/>
                <a:cs typeface="Arial MT"/>
              </a:rPr>
              <a:t> d’un</a:t>
            </a:r>
            <a:r>
              <a:rPr sz="1600" spc="434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éditeur…),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sur la </a:t>
            </a:r>
            <a:r>
              <a:rPr sz="1600" spc="-10" dirty="0">
                <a:latin typeface="Arial MT"/>
                <a:cs typeface="Arial MT"/>
              </a:rPr>
              <a:t>recherche </a:t>
            </a:r>
            <a:r>
              <a:rPr sz="1600" spc="-5" dirty="0">
                <a:latin typeface="Arial MT"/>
                <a:cs typeface="Arial MT"/>
              </a:rPr>
              <a:t> d’information ou de sa gestion, sur la veille 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pour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votre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10" dirty="0">
                <a:latin typeface="Arial MT"/>
                <a:cs typeface="Arial MT"/>
              </a:rPr>
              <a:t>sujet…?</a:t>
            </a:r>
            <a:endParaRPr sz="1600" dirty="0">
              <a:latin typeface="Arial MT"/>
              <a:cs typeface="Arial MT"/>
            </a:endParaRPr>
          </a:p>
          <a:p>
            <a:pPr marL="161925" algn="ctr">
              <a:lnSpc>
                <a:spcPct val="100000"/>
              </a:lnSpc>
            </a:pPr>
            <a:r>
              <a:rPr sz="1600" spc="-10" dirty="0">
                <a:latin typeface="Arial MT"/>
                <a:cs typeface="Arial MT"/>
              </a:rPr>
              <a:t>Q/R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IST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vous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répond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3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jours</a:t>
            </a:r>
            <a:endParaRPr sz="16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6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https://ist.inrae.fr/produit/question-reponse-en-ist/</a:t>
            </a:r>
            <a:endParaRPr sz="1600" dirty="0">
              <a:latin typeface="Calibri"/>
              <a:cs typeface="Calibri"/>
            </a:endParaRPr>
          </a:p>
        </p:txBody>
      </p:sp>
      <p:pic>
        <p:nvPicPr>
          <p:cNvPr id="19" name="object 5">
            <a:extLst>
              <a:ext uri="{FF2B5EF4-FFF2-40B4-BE49-F238E27FC236}">
                <a16:creationId xmlns:a16="http://schemas.microsoft.com/office/drawing/2014/main" xmlns="" id="{2D552AF3-8FDF-9043-A56B-404653FB0410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51741" y="1408060"/>
            <a:ext cx="3457955" cy="3761232"/>
          </a:xfrm>
          <a:prstGeom prst="rect">
            <a:avLst/>
          </a:prstGeom>
        </p:spPr>
      </p:pic>
      <p:pic>
        <p:nvPicPr>
          <p:cNvPr id="20" name="object 6">
            <a:extLst>
              <a:ext uri="{FF2B5EF4-FFF2-40B4-BE49-F238E27FC236}">
                <a16:creationId xmlns:a16="http://schemas.microsoft.com/office/drawing/2014/main" xmlns="" id="{A246EA51-278E-024A-BB07-BFA62A089FE0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491375" y="1368881"/>
            <a:ext cx="2296283" cy="2332526"/>
          </a:xfrm>
          <a:prstGeom prst="rect">
            <a:avLst/>
          </a:prstGeom>
        </p:spPr>
      </p:pic>
      <p:sp>
        <p:nvSpPr>
          <p:cNvPr id="22" name="object 7">
            <a:extLst>
              <a:ext uri="{FF2B5EF4-FFF2-40B4-BE49-F238E27FC236}">
                <a16:creationId xmlns:a16="http://schemas.microsoft.com/office/drawing/2014/main" xmlns="" id="{D59B0766-6412-5643-86EF-1784A8652DAB}"/>
              </a:ext>
            </a:extLst>
          </p:cNvPr>
          <p:cNvSpPr txBox="1"/>
          <p:nvPr/>
        </p:nvSpPr>
        <p:spPr>
          <a:xfrm>
            <a:off x="328374" y="1007523"/>
            <a:ext cx="2437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7397"/>
                </a:solidFill>
                <a:latin typeface="Calibri"/>
                <a:cs typeface="Calibri"/>
              </a:rPr>
              <a:t>Catalogue</a:t>
            </a:r>
            <a:r>
              <a:rPr sz="1800" b="1" spc="-70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7397"/>
                </a:solidFill>
                <a:latin typeface="Calibri"/>
                <a:cs typeface="Calibri"/>
              </a:rPr>
              <a:t>des</a:t>
            </a:r>
            <a:r>
              <a:rPr sz="1800" b="1" spc="-40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7397"/>
                </a:solidFill>
                <a:latin typeface="Calibri"/>
                <a:cs typeface="Calibri"/>
              </a:rPr>
              <a:t>Open</a:t>
            </a:r>
            <a:r>
              <a:rPr sz="1800" b="1" spc="-40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7397"/>
                </a:solidFill>
                <a:latin typeface="Calibri"/>
                <a:cs typeface="Calibri"/>
              </a:rPr>
              <a:t>Class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3" name="object 8">
            <a:extLst>
              <a:ext uri="{FF2B5EF4-FFF2-40B4-BE49-F238E27FC236}">
                <a16:creationId xmlns:a16="http://schemas.microsoft.com/office/drawing/2014/main" xmlns="" id="{D806B75D-AC6F-A543-A40A-51AAB0076C8A}"/>
              </a:ext>
            </a:extLst>
          </p:cNvPr>
          <p:cNvSpPr txBox="1"/>
          <p:nvPr/>
        </p:nvSpPr>
        <p:spPr>
          <a:xfrm>
            <a:off x="5403349" y="986030"/>
            <a:ext cx="2635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07397"/>
                </a:solidFill>
                <a:latin typeface="Calibri"/>
                <a:cs typeface="Calibri"/>
              </a:rPr>
              <a:t>Service</a:t>
            </a:r>
            <a:r>
              <a:rPr sz="1800" b="1" spc="-50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07397"/>
                </a:solidFill>
                <a:latin typeface="Calibri"/>
                <a:cs typeface="Calibri"/>
              </a:rPr>
              <a:t>Question</a:t>
            </a:r>
            <a:r>
              <a:rPr sz="1800" b="1" spc="-15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07397"/>
                </a:solidFill>
                <a:latin typeface="Calibri"/>
                <a:cs typeface="Calibri"/>
              </a:rPr>
              <a:t>/</a:t>
            </a:r>
            <a:r>
              <a:rPr sz="1800" b="1" spc="-35" dirty="0">
                <a:solidFill>
                  <a:srgbClr val="007397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007397"/>
                </a:solidFill>
                <a:latin typeface="Calibri"/>
                <a:cs typeface="Calibri"/>
              </a:rPr>
              <a:t>Réponse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7939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31904</TotalTime>
  <Words>4449</Words>
  <Application>Microsoft Office PowerPoint</Application>
  <PresentationFormat>Affichage à l'écran (4:3)</PresentationFormat>
  <Paragraphs>1091</Paragraphs>
  <Slides>100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100</vt:i4>
      </vt:variant>
    </vt:vector>
  </HeadingPairs>
  <TitlesOfParts>
    <vt:vector size="101" baseType="lpstr">
      <vt:lpstr>Office Theme</vt:lpstr>
      <vt:lpstr>Plan de la présentation</vt:lpstr>
      <vt:lpstr>Caractéristiques de Scopus</vt:lpstr>
      <vt:lpstr>Caractéristiques de Scopus</vt:lpstr>
      <vt:lpstr>Quelques fonctionnalités intéressantes</vt:lpstr>
      <vt:lpstr>Description du contenu</vt:lpstr>
      <vt:lpstr>Description du contenu</vt:lpstr>
      <vt:lpstr>Originalité de Scopus</vt:lpstr>
      <vt:lpstr>Qu’est-ce qu’une base de  données bibliographiques ?</vt:lpstr>
      <vt:lpstr>Qu’est-ce qu’une base de  données bibliographiques ?</vt:lpstr>
      <vt:lpstr>Accéder à Scopus </vt:lpstr>
      <vt:lpstr>Accéder à Scopus </vt:lpstr>
      <vt:lpstr>Conditions d’accès</vt:lpstr>
      <vt:lpstr>Scopus : écran d’accueil</vt:lpstr>
      <vt:lpstr>Présentation PowerPoint</vt:lpstr>
      <vt:lpstr>Les différentes étapes d’une recherche  bibliographique</vt:lpstr>
      <vt:lpstr>Rechercher</vt:lpstr>
      <vt:lpstr>Rechercher</vt:lpstr>
      <vt:lpstr>Rechercher</vt:lpstr>
      <vt:lpstr>Rechercher</vt:lpstr>
      <vt:lpstr>Rechercher</vt:lpstr>
      <vt:lpstr>Rechercher</vt:lpstr>
      <vt:lpstr>Rechercher</vt:lpstr>
      <vt:lpstr>Rechercher</vt:lpstr>
      <vt:lpstr>Rechercher</vt:lpstr>
      <vt:lpstr>Rechercher</vt:lpstr>
      <vt:lpstr>Rechercher</vt:lpstr>
      <vt:lpstr>Rechercher</vt:lpstr>
      <vt:lpstr>Rechercher</vt:lpstr>
      <vt:lpstr>Rechercher</vt:lpstr>
      <vt:lpstr>Rechercher</vt:lpstr>
      <vt:lpstr>Rechercher</vt:lpstr>
      <vt:lpstr>Rechercher</vt:lpstr>
      <vt:lpstr>Rechercher</vt:lpstr>
      <vt:lpstr>Rechercher</vt:lpstr>
      <vt:lpstr>Rechercher</vt:lpstr>
      <vt:lpstr>Rechercher</vt:lpstr>
      <vt:lpstr>Rechercher</vt:lpstr>
      <vt:lpstr>Rechercher</vt:lpstr>
      <vt:lpstr>Rechercher</vt:lpstr>
      <vt:lpstr>Rechercher</vt:lpstr>
      <vt:lpstr>Rechercher</vt:lpstr>
      <vt:lpstr>Rechercher</vt:lpstr>
      <vt:lpstr>Rechercher</vt:lpstr>
      <vt:lpstr>Rechercher</vt:lpstr>
      <vt:lpstr>Rechercher</vt:lpstr>
      <vt:lpstr>Rechercher</vt:lpstr>
      <vt:lpstr>Rechercher</vt:lpstr>
      <vt:lpstr>Rechercher</vt:lpstr>
      <vt:lpstr>Rechercher</vt:lpstr>
      <vt:lpstr>Rechercher</vt:lpstr>
      <vt:lpstr>Les différentes étapes d’une recherche  bibliographique</vt:lpstr>
      <vt:lpstr>Consulter les résultats</vt:lpstr>
      <vt:lpstr>Consulter les résultats : accès au texte intégral</vt:lpstr>
      <vt:lpstr>Consulter les résultats : accès au texte intégral</vt:lpstr>
      <vt:lpstr>Consulter les résultats : types de résultats</vt:lpstr>
      <vt:lpstr>Consulter les résultats : Affichage d’une référence</vt:lpstr>
      <vt:lpstr>Consulter les résultats – mots-clés et indexation</vt:lpstr>
      <vt:lpstr>SciVal Topic Prominence</vt:lpstr>
      <vt:lpstr>Financement</vt:lpstr>
      <vt:lpstr>Elargir sa recherche par rebond à partir d’un article</vt:lpstr>
      <vt:lpstr>Affiner les résultats</vt:lpstr>
      <vt:lpstr>Affiner les résultats : liste des critères</vt:lpstr>
      <vt:lpstr>Analyser les résultats</vt:lpstr>
      <vt:lpstr>Rechercher</vt:lpstr>
      <vt:lpstr>Analyser les résultats</vt:lpstr>
      <vt:lpstr>Analyser les résultats – Export Excel pour  graphiques</vt:lpstr>
      <vt:lpstr>Analyse des citations</vt:lpstr>
      <vt:lpstr>Métriques – citations</vt:lpstr>
      <vt:lpstr>Métriques alternatives – PlumX Metrics</vt:lpstr>
      <vt:lpstr>Les différentes étapes d’une recherche  bibliographique</vt:lpstr>
      <vt:lpstr>Exporter les résultats directement</vt:lpstr>
      <vt:lpstr>Export</vt:lpstr>
      <vt:lpstr>Export</vt:lpstr>
      <vt:lpstr>Présentation PowerPoint</vt:lpstr>
      <vt:lpstr>Historique de recherche</vt:lpstr>
      <vt:lpstr>Présentation PowerPoint</vt:lpstr>
      <vt:lpstr>Sauvegarder un profil / Créer une alerte :</vt:lpstr>
      <vt:lpstr>Se créer un compte et s’identifier à Scopus</vt:lpstr>
      <vt:lpstr>Les fonctions avancées</vt:lpstr>
      <vt:lpstr>Les fonctions avancées</vt:lpstr>
      <vt:lpstr>Profils auteurs</vt:lpstr>
      <vt:lpstr>Les fonctions avancées</vt:lpstr>
      <vt:lpstr>Exemple de profil</vt:lpstr>
      <vt:lpstr>Topics d’un auteur</vt:lpstr>
      <vt:lpstr>Profil </vt:lpstr>
      <vt:lpstr>Présentation PowerPoint</vt:lpstr>
      <vt:lpstr>Profil institution</vt:lpstr>
      <vt:lpstr>Profil institution</vt:lpstr>
      <vt:lpstr>Exemple de profil d’institution</vt:lpstr>
      <vt:lpstr>Présentation PowerPoint</vt:lpstr>
      <vt:lpstr>Compare Sources</vt:lpstr>
      <vt:lpstr>Compare sources</vt:lpstr>
      <vt:lpstr>CiteScore</vt:lpstr>
      <vt:lpstr>Autres indicateurs sur les revues</vt:lpstr>
      <vt:lpstr>Indicateurs sur les revues</vt:lpstr>
      <vt:lpstr>Présentation PowerPoint</vt:lpstr>
      <vt:lpstr>Scopus vs. Web of Science</vt:lpstr>
      <vt:lpstr>D’autres supports à votre disposition</vt:lpstr>
      <vt:lpstr>S’informer en IST : des services à découvrir…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ange</dc:creator>
  <cp:lastModifiedBy>Utilisateur Windows</cp:lastModifiedBy>
  <cp:revision>25</cp:revision>
  <dcterms:created xsi:type="dcterms:W3CDTF">2023-07-04T22:06:06Z</dcterms:created>
  <dcterms:modified xsi:type="dcterms:W3CDTF">2024-11-16T08:54:56Z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2017-05-08T00:00:00Z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2023-07-04T00:00:00Z</vt:filetime>
  </property>
</Properties>
</file>